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8" r:id="rId4"/>
    <p:sldId id="258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1BDBC9-3DE1-4A88-BB0F-25772DE31171}" type="datetimeFigureOut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B89774-DCE2-467E-ACF2-BCE46BE6A9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EyG_CYf-S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test-prep/mcat/processing-the-environment/stress/v/responding-to-stre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aging-Stress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803" y="0"/>
            <a:ext cx="9153803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00912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Chapter 9 - Stress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Have you ever wanted to do this? </a:t>
            </a:r>
            <a:r>
              <a:rPr lang="en-US" sz="2000" dirty="0">
                <a:hlinkClick r:id="rId2"/>
              </a:rPr>
              <a:t>https://www.youtube.com/watch?v=-</a:t>
            </a:r>
            <a:r>
              <a:rPr lang="en-US" sz="2000" dirty="0" smtClean="0">
                <a:hlinkClick r:id="rId2"/>
              </a:rPr>
              <a:t>EyG_CYf-S0</a:t>
            </a:r>
            <a:r>
              <a:rPr lang="en-US" sz="2000" dirty="0" smtClean="0"/>
              <a:t> – you don’t have to watch but the first few minutes to get my point regarding stress and how it impacts or emotions.</a:t>
            </a:r>
          </a:p>
          <a:p>
            <a:pPr>
              <a:buNone/>
            </a:pPr>
            <a:endParaRPr lang="en-US" sz="2000" u="sng" dirty="0"/>
          </a:p>
          <a:p>
            <a:pPr>
              <a:buNone/>
            </a:pPr>
            <a:r>
              <a:rPr lang="en-US" sz="2000" dirty="0"/>
              <a:t>If you </a:t>
            </a:r>
            <a:r>
              <a:rPr lang="en-US" sz="2000" dirty="0" smtClean="0"/>
              <a:t>ask </a:t>
            </a:r>
            <a:r>
              <a:rPr lang="en-US" sz="2000" dirty="0"/>
              <a:t>10 </a:t>
            </a:r>
            <a:r>
              <a:rPr lang="en-US" sz="2000" dirty="0" smtClean="0"/>
              <a:t>people </a:t>
            </a:r>
            <a:r>
              <a:rPr lang="en-US" sz="2000" dirty="0"/>
              <a:t>what stress is you will likely get 10 different answers.  </a:t>
            </a:r>
            <a:r>
              <a:rPr lang="en-US" sz="2000" dirty="0" smtClean="0"/>
              <a:t>No </a:t>
            </a:r>
            <a:r>
              <a:rPr lang="en-US" sz="2000" dirty="0"/>
              <a:t>one person reacts to stress the same.  What is </a:t>
            </a:r>
            <a:r>
              <a:rPr lang="en-US" sz="2000" dirty="0" smtClean="0"/>
              <a:t>stressful </a:t>
            </a:r>
            <a:r>
              <a:rPr lang="en-US" sz="2000" dirty="0"/>
              <a:t>for one person may be </a:t>
            </a:r>
            <a:r>
              <a:rPr lang="en-US" sz="2000" dirty="0" smtClean="0"/>
              <a:t>exciting to </a:t>
            </a:r>
            <a:r>
              <a:rPr lang="en-US" sz="2000" dirty="0"/>
              <a:t>another person.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en-US" sz="2000" dirty="0" smtClean="0"/>
              <a:t>Public performance such as concert, athletic event.  They </a:t>
            </a:r>
            <a:r>
              <a:rPr lang="en-US" sz="2000" dirty="0"/>
              <a:t>perceive the situation very different</a:t>
            </a:r>
            <a:r>
              <a:rPr lang="en-US" sz="2000" dirty="0" smtClean="0"/>
              <a:t>.  Why?</a:t>
            </a:r>
          </a:p>
          <a:p>
            <a:pPr>
              <a:buNone/>
            </a:pPr>
            <a:r>
              <a:rPr lang="en-US" sz="2000" dirty="0" smtClean="0"/>
              <a:t>How much is stress impacting our daily lives? Pay </a:t>
            </a:r>
            <a:r>
              <a:rPr lang="en-US" sz="2000" dirty="0"/>
              <a:t>close attention to the highlighted </a:t>
            </a:r>
            <a:r>
              <a:rPr lang="en-US" sz="2000" dirty="0" smtClean="0"/>
              <a:t>information.  </a:t>
            </a:r>
            <a:r>
              <a:rPr lang="en-US" sz="2000" u="sng" dirty="0" smtClean="0">
                <a:solidFill>
                  <a:srgbClr val="FF0000"/>
                </a:solidFill>
              </a:rPr>
              <a:t>See </a:t>
            </a:r>
            <a:r>
              <a:rPr lang="en-US" sz="2000" u="sng" dirty="0">
                <a:solidFill>
                  <a:srgbClr val="FF0000"/>
                </a:solidFill>
              </a:rPr>
              <a:t>Doc 1</a:t>
            </a:r>
            <a:r>
              <a:rPr lang="en-US" sz="2000" dirty="0"/>
              <a:t>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000" dirty="0"/>
              <a:t>Stress – a state of physical and mental tension in response to a situation that is perceived as a threat or challenge.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Stressors – a factor that produces stress. (examples?)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Types of Stress</a:t>
            </a:r>
          </a:p>
          <a:p>
            <a:r>
              <a:rPr lang="en-US" sz="2400" dirty="0" smtClean="0"/>
              <a:t>Acute </a:t>
            </a:r>
            <a:r>
              <a:rPr lang="en-US" sz="2400" dirty="0"/>
              <a:t>– one singular event (almost being involved in a car accident)</a:t>
            </a:r>
          </a:p>
          <a:p>
            <a:r>
              <a:rPr lang="en-US" sz="2400" dirty="0"/>
              <a:t>Cumulative – a series of events (family member dies, fail a test, girl friend breaks up with you)</a:t>
            </a:r>
          </a:p>
          <a:p>
            <a:r>
              <a:rPr lang="en-US" sz="2400" dirty="0"/>
              <a:t>Chronic – prolonged daily pressure (expectations of making all As in school)</a:t>
            </a:r>
          </a:p>
          <a:p>
            <a:r>
              <a:rPr lang="en-US" sz="2400" dirty="0" smtClean="0"/>
              <a:t>Eustress </a:t>
            </a:r>
            <a:r>
              <a:rPr lang="en-US" sz="2400" dirty="0"/>
              <a:t>– an optimal level of stress that increases performance.</a:t>
            </a:r>
          </a:p>
          <a:p>
            <a:r>
              <a:rPr lang="en-US" sz="2400" dirty="0"/>
              <a:t>Distress – too much stress or poorly managed stress.</a:t>
            </a:r>
          </a:p>
          <a:p>
            <a:endParaRPr lang="en-US" sz="3600" dirty="0"/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48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246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happens in the brain when you are presented with a stressor? </a:t>
            </a:r>
            <a:r>
              <a:rPr lang="en-US" sz="2000" dirty="0" smtClean="0">
                <a:solidFill>
                  <a:srgbClr val="FF0000"/>
                </a:solidFill>
              </a:rPr>
              <a:t>See Pic 2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Hypothalamus – initiates the release of hormones; epinephrine, norepinephrine, and cortisol.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What happens to the body after the brain identifies a stressor? </a:t>
            </a:r>
            <a:r>
              <a:rPr lang="en-US" sz="2000" dirty="0" smtClean="0">
                <a:solidFill>
                  <a:srgbClr val="FF0000"/>
                </a:solidFill>
              </a:rPr>
              <a:t>See Pic 1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Fight or flight response – this is an inborn, automatic, primitive response designed to help us survive.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www.khanacademy.org/test-prep/mcat/processing-the-environment/stress/v/responding-to-stress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latin typeface="Times New Roman"/>
                <a:ea typeface="Times New Roman"/>
                <a:cs typeface="Times New Roman"/>
              </a:rPr>
              <a:t>Warning Signs and Symptoms of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Over-Stress -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See Doc 4</a:t>
            </a:r>
            <a:r>
              <a:rPr lang="en-US" sz="10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en-US" sz="1000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Managing Your Stress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Manage Your Stressors – recognize what produces your stress, prioritize your activities, build a daily plan.</a:t>
            </a:r>
          </a:p>
          <a:p>
            <a:pPr>
              <a:buNone/>
            </a:pPr>
            <a:r>
              <a:rPr lang="en-US" sz="2000" dirty="0" smtClean="0"/>
              <a:t>Rest and Sleep – one of the most effective means of reducing stress and tension (see Steps for Behavior Change on pg. 258)</a:t>
            </a:r>
          </a:p>
          <a:p>
            <a:pPr>
              <a:buNone/>
            </a:pPr>
            <a:r>
              <a:rPr lang="en-US" sz="2000" dirty="0" smtClean="0"/>
              <a:t>Exercise – light to moderate exercise may also reduce many types of stress and anxiety (30 minutes).</a:t>
            </a:r>
          </a:p>
          <a:p>
            <a:pPr>
              <a:buNone/>
            </a:pPr>
            <a:r>
              <a:rPr lang="en-US" sz="2000" dirty="0" smtClean="0"/>
              <a:t>Use Relaxation Techniques – progressive relaxation, mediation, visualization.</a:t>
            </a:r>
          </a:p>
          <a:p>
            <a:pPr>
              <a:buNone/>
            </a:pPr>
            <a:r>
              <a:rPr lang="en-US" sz="2000" dirty="0" smtClean="0"/>
              <a:t>Develop Spiritual Wellness </a:t>
            </a:r>
          </a:p>
          <a:p>
            <a:pPr>
              <a:buNone/>
            </a:pPr>
            <a:r>
              <a:rPr lang="en-US" sz="2000" dirty="0" smtClean="0"/>
              <a:t>Develop a Support Network</a:t>
            </a:r>
          </a:p>
          <a:p>
            <a:pPr>
              <a:buNone/>
            </a:pPr>
            <a:r>
              <a:rPr lang="en-US" sz="2000" dirty="0" smtClean="0"/>
              <a:t>Avoid Counterproductive Behaviors – tobacco, alcohol or drugs, poor eating patterns.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17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Article </a:t>
            </a:r>
            <a:r>
              <a:rPr lang="en-US" sz="2000" dirty="0"/>
              <a:t>on 10 Stress Relievers</a:t>
            </a:r>
          </a:p>
          <a:p>
            <a:pPr marL="0" indent="0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See Doc 2</a:t>
            </a:r>
          </a:p>
          <a:p>
            <a:pPr marL="0" indent="0">
              <a:buNone/>
            </a:pPr>
            <a:endParaRPr lang="en-US" sz="2000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/>
              <a:t>Article on </a:t>
            </a:r>
            <a:r>
              <a:rPr lang="en-US" sz="2000" dirty="0" smtClean="0"/>
              <a:t>Stress Fighting Foods</a:t>
            </a:r>
            <a:endParaRPr lang="en-US" sz="2000" dirty="0"/>
          </a:p>
          <a:p>
            <a:pPr marL="0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See Doc </a:t>
            </a:r>
            <a:r>
              <a:rPr lang="en-US" sz="2000" u="sng" dirty="0" smtClean="0">
                <a:solidFill>
                  <a:srgbClr val="FF0000"/>
                </a:solidFill>
              </a:rPr>
              <a:t>3</a:t>
            </a:r>
            <a:endParaRPr lang="en-US" sz="20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7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358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Chapter 9 - Stress</vt:lpstr>
      <vt:lpstr>PowerPoint Presentation</vt:lpstr>
      <vt:lpstr>PowerPoint Presentation</vt:lpstr>
      <vt:lpstr>What happens in the brain when you are presented with a stressor? See Pic 2  Hypothalamus – initiates the release of hormones; epinephrine, norepinephrine, and cortisol.  What happens to the body after the brain identifies a stressor? See Pic 1  Fight or flight response – this is an inborn, automatic, primitive response designed to help us survive.  https://www.khanacademy.org/test-prep/mcat/processing-the-environment/stress/v/responding-to-stress   Warning Signs and Symptoms of Over-Stress - See Doc 4    </vt:lpstr>
      <vt:lpstr>Managing Your Stress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Wellness?</dc:title>
  <dc:creator>computer</dc:creator>
  <cp:lastModifiedBy>McClanahan, Travis</cp:lastModifiedBy>
  <cp:revision>94</cp:revision>
  <dcterms:created xsi:type="dcterms:W3CDTF">2011-08-07T14:35:59Z</dcterms:created>
  <dcterms:modified xsi:type="dcterms:W3CDTF">2017-04-05T17:41:02Z</dcterms:modified>
</cp:coreProperties>
</file>