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hqTXwZldB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obesity/adult/defin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science/health-and-medicine/healthcare-misc/v/calculate-your-own-body-mass-index" TargetMode="External"/><Relationship Id="rId2" Type="http://schemas.openxmlformats.org/officeDocument/2006/relationships/hyperlink" Target="https://www.youtube.com/watch?v=EUhRJq8Fox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u_6J0D51Ik" TargetMode="External"/><Relationship Id="rId2" Type="http://schemas.openxmlformats.org/officeDocument/2006/relationships/hyperlink" Target="https://www.youtube.com/watch?v=Wi4gbWY87_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Exercise, Diet, and Weight control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www.youtube.com/watch?v=5hqTXwZldBA</a:t>
            </a:r>
            <a:endParaRPr lang="en-US" dirty="0" smtClean="0"/>
          </a:p>
          <a:p>
            <a:pPr algn="ctr"/>
            <a:r>
              <a:rPr lang="en-US" dirty="0" smtClean="0"/>
              <a:t>Is </a:t>
            </a:r>
            <a:r>
              <a:rPr lang="en-US" dirty="0" smtClean="0"/>
              <a:t>this what we are all becoming</a:t>
            </a:r>
            <a:r>
              <a:rPr lang="en-US" dirty="0" smtClean="0"/>
              <a:t>?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To the best of my knowledge there were no animals harmed during these events.  Obviously there wer</a:t>
            </a:r>
            <a:r>
              <a:rPr lang="en-US" dirty="0" smtClean="0"/>
              <a:t>e a lot of humans injured.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Planning your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329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Increasing your physical activity will increase the caloric expenditure.</a:t>
            </a:r>
          </a:p>
          <a:p>
            <a:pPr lvl="1"/>
            <a:r>
              <a:rPr lang="en-US" dirty="0" smtClean="0"/>
              <a:t>Improves the cardiorespiratory system.</a:t>
            </a:r>
          </a:p>
          <a:p>
            <a:pPr lvl="1"/>
            <a:r>
              <a:rPr lang="en-US" dirty="0" smtClean="0"/>
              <a:t>Improves your lean muscle mass.</a:t>
            </a:r>
          </a:p>
          <a:p>
            <a:pPr lvl="1"/>
            <a:r>
              <a:rPr lang="en-US" dirty="0" smtClean="0"/>
              <a:t>Will increase Resting Metabolic Rate.</a:t>
            </a:r>
          </a:p>
          <a:p>
            <a:r>
              <a:rPr lang="en-US" dirty="0" smtClean="0"/>
              <a:t>Perform both cardiorespiratory and strength training.</a:t>
            </a:r>
            <a:endParaRPr lang="en-US" dirty="0"/>
          </a:p>
          <a:p>
            <a:pPr lvl="1"/>
            <a:r>
              <a:rPr lang="en-US" dirty="0" smtClean="0"/>
              <a:t>Need to burn a minimum of 250 calories per session.</a:t>
            </a:r>
            <a:endParaRPr lang="en-US" dirty="0"/>
          </a:p>
          <a:p>
            <a:pPr lvl="1"/>
            <a:r>
              <a:rPr lang="en-US" dirty="0" smtClean="0"/>
              <a:t>Have some cross training in the program.</a:t>
            </a:r>
          </a:p>
          <a:p>
            <a:pPr lvl="1"/>
            <a:r>
              <a:rPr lang="en-US" dirty="0" smtClean="0"/>
              <a:t>Choice an intensity level that you enjoy.  Low to high level intensity produce the same calories burn of time.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Obesity is a worldwide problem.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96200" cy="41757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60% of adults and 20% of children are overweight or obese.  U.S. has the highest incidence of overweight people in the world.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www.cdc.gov/obesity/adult/defining.html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CDC defines obese and overweight.</a:t>
            </a:r>
            <a:endParaRPr lang="en-US" dirty="0" smtClean="0"/>
          </a:p>
          <a:p>
            <a:r>
              <a:rPr lang="en-US" dirty="0" smtClean="0"/>
              <a:t>Leads to multiple health problems; diabetes, gallbladder disease, high blood pressure, high cholesterol, heart disease, and even some cancers.</a:t>
            </a:r>
          </a:p>
          <a:p>
            <a:r>
              <a:rPr lang="en-US" dirty="0" smtClean="0"/>
              <a:t>50-70 million Americans go on a diet each year.  Consumers spend about $30 billion per year on diet sodas, appetite suppressants, diet books, commercial diets, and other diets in an attempt to lose weight.</a:t>
            </a:r>
          </a:p>
          <a:p>
            <a:r>
              <a:rPr lang="en-US" dirty="0" smtClean="0"/>
              <a:t>Gastric bypass surgery increased from 10,000 in 1996 to more than 178,000 in 2006.</a:t>
            </a:r>
          </a:p>
          <a:p>
            <a:r>
              <a:rPr lang="en-US" dirty="0" smtClean="0"/>
              <a:t>With all of this the number of over-weight and obese people continues to increase.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Optimal Body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61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Based on Body Fat Percentage</a:t>
            </a:r>
          </a:p>
          <a:p>
            <a:r>
              <a:rPr lang="en-US" dirty="0" smtClean="0"/>
              <a:t>Men 8-19% body fat</a:t>
            </a:r>
          </a:p>
          <a:p>
            <a:r>
              <a:rPr lang="en-US" dirty="0" smtClean="0"/>
              <a:t>Women 21-32% body fat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*This </a:t>
            </a:r>
            <a:r>
              <a:rPr lang="en-US" dirty="0"/>
              <a:t>is one of the best ways to measure your body </a:t>
            </a:r>
            <a:r>
              <a:rPr lang="en-US" dirty="0" smtClean="0"/>
              <a:t>fat.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www.youtube.com/watch?v=EUhRJq8FoxE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Body Mass Index – what is it and how do I use it?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www.khanacademy.org/science/health-and-medicine/healthcare-misc/v/calculate-your-own-body-mass-index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factors can affect weight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615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Genetic Factors and Hormones</a:t>
            </a:r>
          </a:p>
          <a:p>
            <a:pPr lvl="1"/>
            <a:r>
              <a:rPr lang="en-US" dirty="0" smtClean="0"/>
              <a:t>Rare conditions that may cause obesity account for about 1% of the population.</a:t>
            </a:r>
            <a:endParaRPr lang="en-US" dirty="0"/>
          </a:p>
          <a:p>
            <a:pPr lvl="1"/>
            <a:r>
              <a:rPr lang="en-US" dirty="0" smtClean="0"/>
              <a:t>Leptin and Ghrelin are two hormones that are believed to impact obesity.  More research needs to be done before this can be used as a consistent method of treating obesity.</a:t>
            </a:r>
          </a:p>
          <a:p>
            <a:r>
              <a:rPr lang="en-US" dirty="0" smtClean="0"/>
              <a:t>Environment Factors</a:t>
            </a:r>
            <a:endParaRPr lang="en-US" dirty="0"/>
          </a:p>
          <a:p>
            <a:pPr lvl="1"/>
            <a:r>
              <a:rPr lang="en-US" dirty="0" smtClean="0"/>
              <a:t>Diet and exercise still the primary focus for treating weight issues.</a:t>
            </a:r>
            <a:endParaRPr lang="en-US" dirty="0"/>
          </a:p>
          <a:p>
            <a:pPr lvl="1"/>
            <a:r>
              <a:rPr lang="en-US" dirty="0" smtClean="0"/>
              <a:t>Understanding eating habits and triggers are important.</a:t>
            </a:r>
          </a:p>
          <a:p>
            <a:pPr lvl="1"/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Fast food industry (convenience).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energy balance concept</a:t>
            </a:r>
            <a:br>
              <a:rPr lang="en-US" dirty="0" smtClean="0"/>
            </a:br>
            <a:r>
              <a:rPr lang="en-US" dirty="0" smtClean="0"/>
              <a:t>“Calories in vs. calories out”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32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Consuming equal calories that is expended.  Used to maintain constant body weight.  Can also be used to gain or lose weight.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Resting Metabolic Rate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Energy expended during sedentary activities.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Influenced by age, gender, muscle mass.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www.youtube.com/watch?v=Wi4gbWY87_c</a:t>
            </a:r>
            <a:endParaRPr lang="en-US" dirty="0"/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Exercise Metabolic Rate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Energy expended during any form of exercise.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10% in sedentary individuals.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20-40% in active individuals.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www.youtube.com/watch?v=9u_6J0D51Ik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Designing a healthy weight-loss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329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Max </a:t>
            </a:r>
            <a:r>
              <a:rPr lang="en-US" dirty="0"/>
              <a:t>recommended rate of weight loss </a:t>
            </a:r>
            <a:r>
              <a:rPr lang="en-US" dirty="0" smtClean="0"/>
              <a:t>is </a:t>
            </a:r>
            <a:r>
              <a:rPr lang="en-US" dirty="0"/>
              <a:t>1 – 2 pounds per week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Below is an example of a basic lifestyle change and the predicted results with all other factors remaining the same.</a:t>
            </a:r>
          </a:p>
          <a:p>
            <a:pPr lvl="1"/>
            <a:r>
              <a:rPr lang="en-US" dirty="0" smtClean="0"/>
              <a:t>3500 calorie energy deficit required to lose 1 pound per week.</a:t>
            </a:r>
          </a:p>
          <a:p>
            <a:pPr lvl="1"/>
            <a:r>
              <a:rPr lang="en-US" dirty="0" smtClean="0"/>
              <a:t>20 oz. Coke = 240 calories (10 Cokes a week = 2400 calories). </a:t>
            </a:r>
            <a:r>
              <a:rPr lang="en-US" dirty="0"/>
              <a:t>R</a:t>
            </a:r>
            <a:r>
              <a:rPr lang="en-US" dirty="0" smtClean="0"/>
              <a:t>eplace with non-calorie beverage.</a:t>
            </a:r>
          </a:p>
          <a:p>
            <a:pPr lvl="1"/>
            <a:r>
              <a:rPr lang="en-US" dirty="0" smtClean="0"/>
              <a:t>Running 10 minute per mile = 10 calories per minute (3 miles five times a week = 1500 calories)</a:t>
            </a:r>
          </a:p>
          <a:p>
            <a:pPr lvl="1"/>
            <a:r>
              <a:rPr lang="en-US" dirty="0" smtClean="0"/>
              <a:t>Total 3900 calories per week (4 pounds in a month)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96200" cy="5928360"/>
          </a:xfrm>
        </p:spPr>
        <p:txBody>
          <a:bodyPr>
            <a:normAutofit/>
          </a:bodyPr>
          <a:lstStyle/>
          <a:p>
            <a:r>
              <a:rPr lang="en-US" dirty="0" smtClean="0"/>
              <a:t>Weight loss happens easy during the early weeks.</a:t>
            </a:r>
          </a:p>
          <a:p>
            <a:pPr lvl="1"/>
            <a:r>
              <a:rPr lang="en-US" dirty="0" smtClean="0"/>
              <a:t>Due to lose of carbohydrate and water stores in the muscle being depleted.  </a:t>
            </a:r>
          </a:p>
          <a:p>
            <a:pPr lvl="1"/>
            <a:r>
              <a:rPr lang="en-US" dirty="0" smtClean="0"/>
              <a:t>As the diet continues you will lose primarily fat stores due to the calorie deficit.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Set Realistic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32960"/>
          </a:xfrm>
        </p:spPr>
        <p:txBody>
          <a:bodyPr>
            <a:normAutofit/>
          </a:bodyPr>
          <a:lstStyle/>
          <a:p>
            <a:r>
              <a:rPr lang="en-US" dirty="0" smtClean="0"/>
              <a:t>Don’t try to lose to much to fast.</a:t>
            </a:r>
          </a:p>
          <a:p>
            <a:r>
              <a:rPr lang="en-US" dirty="0" smtClean="0"/>
              <a:t>Don’t plan things that you can’t do.</a:t>
            </a:r>
          </a:p>
          <a:p>
            <a:pPr lvl="1"/>
            <a:r>
              <a:rPr lang="en-US" dirty="0" smtClean="0"/>
              <a:t>5-10 lbs. a week?</a:t>
            </a:r>
          </a:p>
          <a:p>
            <a:pPr lvl="1"/>
            <a:r>
              <a:rPr lang="en-US" dirty="0" smtClean="0"/>
              <a:t>No sodas?</a:t>
            </a:r>
          </a:p>
          <a:p>
            <a:pPr lvl="1"/>
            <a:r>
              <a:rPr lang="en-US" dirty="0" smtClean="0"/>
              <a:t>No desert?</a:t>
            </a:r>
          </a:p>
          <a:p>
            <a:pPr lvl="1"/>
            <a:r>
              <a:rPr lang="en-US" dirty="0" smtClean="0"/>
              <a:t>30 miles a week?</a:t>
            </a:r>
          </a:p>
          <a:p>
            <a:pPr lvl="1"/>
            <a:r>
              <a:rPr lang="en-US" dirty="0" smtClean="0"/>
              <a:t>7 days a week for an hour?</a:t>
            </a:r>
          </a:p>
          <a:p>
            <a:pPr marL="292608" lvl="1" indent="0">
              <a:buNone/>
            </a:pPr>
            <a:r>
              <a:rPr lang="en-US" dirty="0" smtClean="0"/>
              <a:t>Are these do able?  Are they health goals</a:t>
            </a:r>
            <a:r>
              <a:rPr lang="en-US" dirty="0" smtClean="0"/>
              <a:t>?  Or can we gradually cut things we need to remove from our diet and gradually add more exercise to our weekly routines?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Assessing and Modifying your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32960"/>
          </a:xfrm>
        </p:spPr>
        <p:txBody>
          <a:bodyPr>
            <a:normAutofit/>
          </a:bodyPr>
          <a:lstStyle/>
          <a:p>
            <a:r>
              <a:rPr lang="en-US" dirty="0" smtClean="0"/>
              <a:t>Healthy vs. Unhealthy Dietary Choices</a:t>
            </a:r>
          </a:p>
          <a:p>
            <a:pPr lvl="1"/>
            <a:r>
              <a:rPr lang="en-US" dirty="0" smtClean="0"/>
              <a:t>High in nutritional value vs. high in sugar and fat.</a:t>
            </a:r>
          </a:p>
          <a:p>
            <a:r>
              <a:rPr lang="en-US" dirty="0"/>
              <a:t>How much food are you really eating?</a:t>
            </a:r>
          </a:p>
          <a:p>
            <a:pPr lvl="1"/>
            <a:r>
              <a:rPr lang="en-US" dirty="0"/>
              <a:t>Keep a food diary for a week.</a:t>
            </a:r>
          </a:p>
          <a:p>
            <a:r>
              <a:rPr lang="en-US" dirty="0" smtClean="0"/>
              <a:t>Is your diet safe?</a:t>
            </a:r>
            <a:endParaRPr lang="en-US" dirty="0"/>
          </a:p>
          <a:p>
            <a:pPr lvl="1"/>
            <a:r>
              <a:rPr lang="en-US" dirty="0" smtClean="0"/>
              <a:t>See (A Closer Look pg. </a:t>
            </a:r>
            <a:r>
              <a:rPr lang="en-US" smtClean="0"/>
              <a:t>230) </a:t>
            </a:r>
            <a:r>
              <a:rPr lang="en-US" dirty="0" smtClean="0"/>
              <a:t>Facts and Myths About Popular Diet Plans.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1431</TotalTime>
  <Words>654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Exercise, Diet, and Weight control</vt:lpstr>
      <vt:lpstr>Obesity is a worldwide problem. </vt:lpstr>
      <vt:lpstr>Optimal Body Weight</vt:lpstr>
      <vt:lpstr>What factors can affect weight management</vt:lpstr>
      <vt:lpstr>The energy balance concept “Calories in vs. calories out”</vt:lpstr>
      <vt:lpstr>Designing a healthy weight-loss program</vt:lpstr>
      <vt:lpstr>PowerPoint Presentation</vt:lpstr>
      <vt:lpstr>Set Realistic Goals</vt:lpstr>
      <vt:lpstr>Assessing and Modifying your diet</vt:lpstr>
      <vt:lpstr>Planning your physical activity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Struggles!</dc:title>
  <dc:creator>computer</dc:creator>
  <cp:lastModifiedBy>McClanahan, Travis</cp:lastModifiedBy>
  <cp:revision>145</cp:revision>
  <dcterms:created xsi:type="dcterms:W3CDTF">2011-08-07T16:08:13Z</dcterms:created>
  <dcterms:modified xsi:type="dcterms:W3CDTF">2017-03-22T16:24:25Z</dcterms:modified>
</cp:coreProperties>
</file>