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5"/>
  </p:notesMasterIdLst>
  <p:sldIdLst>
    <p:sldId id="271" r:id="rId2"/>
    <p:sldId id="273" r:id="rId3"/>
    <p:sldId id="276" r:id="rId4"/>
    <p:sldId id="285" r:id="rId5"/>
    <p:sldId id="274" r:id="rId6"/>
    <p:sldId id="277" r:id="rId7"/>
    <p:sldId id="278" r:id="rId8"/>
    <p:sldId id="279" r:id="rId9"/>
    <p:sldId id="280" r:id="rId10"/>
    <p:sldId id="281" r:id="rId11"/>
    <p:sldId id="282" r:id="rId12"/>
    <p:sldId id="283" r:id="rId13"/>
    <p:sldId id="284"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88974" autoAdjust="0"/>
  </p:normalViewPr>
  <p:slideViewPr>
    <p:cSldViewPr>
      <p:cViewPr>
        <p:scale>
          <a:sx n="100" d="100"/>
          <a:sy n="100" d="100"/>
        </p:scale>
        <p:origin x="-756"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dirty="0"/>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dirty="0"/>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dirty="0"/>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98001B55-9D0D-4DF0-84D9-BD442B300BE3}" type="slidenum">
              <a:rPr lang="en-US"/>
              <a:pPr>
                <a:defRPr/>
              </a:pPr>
              <a:t>‹#›</a:t>
            </a:fld>
            <a:endParaRPr lang="en-US" dirty="0"/>
          </a:p>
        </p:txBody>
      </p:sp>
    </p:spTree>
    <p:extLst>
      <p:ext uri="{BB962C8B-B14F-4D97-AF65-F5344CB8AC3E}">
        <p14:creationId xmlns:p14="http://schemas.microsoft.com/office/powerpoint/2010/main" val="1131559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82A5914-510A-4C32-B3ED-DEEB247268C3}" type="slidenum">
              <a:rPr lang="en-US" smtClean="0"/>
              <a:pPr>
                <a:defRPr/>
              </a:pPr>
              <a:t>‹#›</a:t>
            </a:fld>
            <a:endParaRPr lang="en-US" dirty="0"/>
          </a:p>
        </p:txBody>
      </p:sp>
    </p:spTree>
    <p:extLst>
      <p:ext uri="{BB962C8B-B14F-4D97-AF65-F5344CB8AC3E}">
        <p14:creationId xmlns:p14="http://schemas.microsoft.com/office/powerpoint/2010/main" val="3051717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F5DDFB9-CE6B-4CAD-8D35-38F85CF26363}" type="slidenum">
              <a:rPr lang="en-US" smtClean="0"/>
              <a:pPr>
                <a:defRPr/>
              </a:pPr>
              <a:t>‹#›</a:t>
            </a:fld>
            <a:endParaRPr lang="en-US" dirty="0"/>
          </a:p>
        </p:txBody>
      </p:sp>
    </p:spTree>
    <p:extLst>
      <p:ext uri="{BB962C8B-B14F-4D97-AF65-F5344CB8AC3E}">
        <p14:creationId xmlns:p14="http://schemas.microsoft.com/office/powerpoint/2010/main" val="259104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8306BA8-AB82-46EC-9178-D0684A240205}" type="slidenum">
              <a:rPr lang="en-US" smtClean="0"/>
              <a:pPr>
                <a:defRPr/>
              </a:pPr>
              <a:t>‹#›</a:t>
            </a:fld>
            <a:endParaRPr lang="en-US" dirty="0"/>
          </a:p>
        </p:txBody>
      </p:sp>
    </p:spTree>
    <p:extLst>
      <p:ext uri="{BB962C8B-B14F-4D97-AF65-F5344CB8AC3E}">
        <p14:creationId xmlns:p14="http://schemas.microsoft.com/office/powerpoint/2010/main" val="3317986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194ABE3-29AC-447B-B049-BC10B6D2BDB6}" type="slidenum">
              <a:rPr lang="en-US" smtClean="0"/>
              <a:pPr>
                <a:defRPr/>
              </a:pPr>
              <a:t>‹#›</a:t>
            </a:fld>
            <a:endParaRPr lang="en-US" dirty="0"/>
          </a:p>
        </p:txBody>
      </p:sp>
    </p:spTree>
    <p:extLst>
      <p:ext uri="{BB962C8B-B14F-4D97-AF65-F5344CB8AC3E}">
        <p14:creationId xmlns:p14="http://schemas.microsoft.com/office/powerpoint/2010/main" val="2170889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2F83526-075D-4EF7-BADE-8457AC8DE789}" type="slidenum">
              <a:rPr lang="en-US" smtClean="0"/>
              <a:pPr>
                <a:defRPr/>
              </a:pPr>
              <a:t>‹#›</a:t>
            </a:fld>
            <a:endParaRPr lang="en-US" dirty="0"/>
          </a:p>
        </p:txBody>
      </p:sp>
    </p:spTree>
    <p:extLst>
      <p:ext uri="{BB962C8B-B14F-4D97-AF65-F5344CB8AC3E}">
        <p14:creationId xmlns:p14="http://schemas.microsoft.com/office/powerpoint/2010/main" val="976559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CD0C65E-A18C-44A5-B9EE-DC4B44EA1DD1}" type="slidenum">
              <a:rPr lang="en-US" smtClean="0"/>
              <a:pPr>
                <a:defRPr/>
              </a:pPr>
              <a:t>‹#›</a:t>
            </a:fld>
            <a:endParaRPr lang="en-US" dirty="0"/>
          </a:p>
        </p:txBody>
      </p:sp>
    </p:spTree>
    <p:extLst>
      <p:ext uri="{BB962C8B-B14F-4D97-AF65-F5344CB8AC3E}">
        <p14:creationId xmlns:p14="http://schemas.microsoft.com/office/powerpoint/2010/main" val="1771873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3C268FE4-8B6D-46CF-955F-2B67554F7E7B}" type="slidenum">
              <a:rPr lang="en-US" smtClean="0"/>
              <a:pPr>
                <a:defRPr/>
              </a:pPr>
              <a:t>‹#›</a:t>
            </a:fld>
            <a:endParaRPr lang="en-US" dirty="0"/>
          </a:p>
        </p:txBody>
      </p:sp>
    </p:spTree>
    <p:extLst>
      <p:ext uri="{BB962C8B-B14F-4D97-AF65-F5344CB8AC3E}">
        <p14:creationId xmlns:p14="http://schemas.microsoft.com/office/powerpoint/2010/main" val="66040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F3B86561-185B-4ECD-825B-2F881F0798D4}" type="slidenum">
              <a:rPr lang="en-US" smtClean="0"/>
              <a:pPr>
                <a:defRPr/>
              </a:pPr>
              <a:t>‹#›</a:t>
            </a:fld>
            <a:endParaRPr lang="en-US" dirty="0"/>
          </a:p>
        </p:txBody>
      </p:sp>
    </p:spTree>
    <p:extLst>
      <p:ext uri="{BB962C8B-B14F-4D97-AF65-F5344CB8AC3E}">
        <p14:creationId xmlns:p14="http://schemas.microsoft.com/office/powerpoint/2010/main" val="4084654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93EB6DE2-8EBB-40F8-81CF-F74C0E096FEB}" type="slidenum">
              <a:rPr lang="en-US" smtClean="0"/>
              <a:pPr>
                <a:defRPr/>
              </a:pPr>
              <a:t>‹#›</a:t>
            </a:fld>
            <a:endParaRPr lang="en-US" dirty="0"/>
          </a:p>
        </p:txBody>
      </p:sp>
    </p:spTree>
    <p:extLst>
      <p:ext uri="{BB962C8B-B14F-4D97-AF65-F5344CB8AC3E}">
        <p14:creationId xmlns:p14="http://schemas.microsoft.com/office/powerpoint/2010/main" val="647051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879A935-DC0D-494B-B63A-501D1B678089}" type="slidenum">
              <a:rPr lang="en-US" smtClean="0"/>
              <a:pPr>
                <a:defRPr/>
              </a:pPr>
              <a:t>‹#›</a:t>
            </a:fld>
            <a:endParaRPr lang="en-US" dirty="0"/>
          </a:p>
        </p:txBody>
      </p:sp>
    </p:spTree>
    <p:extLst>
      <p:ext uri="{BB962C8B-B14F-4D97-AF65-F5344CB8AC3E}">
        <p14:creationId xmlns:p14="http://schemas.microsoft.com/office/powerpoint/2010/main" val="3323246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BC389D3-B6B4-4468-9F81-A30E40E45880}" type="slidenum">
              <a:rPr lang="en-US" smtClean="0"/>
              <a:pPr>
                <a:defRPr/>
              </a:pPr>
              <a:t>‹#›</a:t>
            </a:fld>
            <a:endParaRPr lang="en-US" dirty="0"/>
          </a:p>
        </p:txBody>
      </p:sp>
    </p:spTree>
    <p:extLst>
      <p:ext uri="{BB962C8B-B14F-4D97-AF65-F5344CB8AC3E}">
        <p14:creationId xmlns:p14="http://schemas.microsoft.com/office/powerpoint/2010/main" val="2202421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664E682-66FC-4DEE-953D-E21DA8BBF6F3}" type="slidenum">
              <a:rPr lang="en-US" smtClean="0"/>
              <a:pPr>
                <a:defRPr/>
              </a:pPr>
              <a:t>‹#›</a:t>
            </a:fld>
            <a:endParaRPr lang="en-US" dirty="0"/>
          </a:p>
        </p:txBody>
      </p:sp>
    </p:spTree>
    <p:extLst>
      <p:ext uri="{BB962C8B-B14F-4D97-AF65-F5344CB8AC3E}">
        <p14:creationId xmlns:p14="http://schemas.microsoft.com/office/powerpoint/2010/main" val="177975694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uHkBDFaMmh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khanacademy.org/science/biology/human-biology/muscles/v/anatomy-of-a-muscle-cel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4q19ChKpDD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khanacademy.org/science/health-and-medicine/human-anatomy-and-physiology/introduction-to-muscles/v/type-1-and-2-muscle-fiber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762000" y="304800"/>
            <a:ext cx="7543800" cy="2438400"/>
          </a:xfrm>
        </p:spPr>
        <p:txBody>
          <a:bodyPr>
            <a:normAutofit fontScale="90000"/>
          </a:bodyPr>
          <a:lstStyle/>
          <a:p>
            <a:pPr algn="ctr" eaLnBrk="1" hangingPunct="1"/>
            <a:r>
              <a:rPr lang="en-US" sz="6000" dirty="0" smtClean="0">
                <a:solidFill>
                  <a:schemeClr val="tx1"/>
                </a:solidFill>
                <a:latin typeface="+mn-lt"/>
              </a:rPr>
              <a:t>Chapter 6</a:t>
            </a:r>
            <a:br>
              <a:rPr lang="en-US" sz="6000" dirty="0" smtClean="0">
                <a:solidFill>
                  <a:schemeClr val="tx1"/>
                </a:solidFill>
                <a:latin typeface="+mn-lt"/>
              </a:rPr>
            </a:br>
            <a:r>
              <a:rPr lang="en-US" sz="6000" dirty="0" smtClean="0">
                <a:solidFill>
                  <a:schemeClr val="tx1"/>
                </a:solidFill>
                <a:latin typeface="+mn-lt"/>
              </a:rPr>
              <a:t>Improving Muscular Strength &amp; Endurance</a:t>
            </a:r>
            <a:endParaRPr lang="en-US" sz="6000" dirty="0" smtClean="0">
              <a:solidFill>
                <a:schemeClr val="tx1"/>
              </a:solidFill>
            </a:endParaRPr>
          </a:p>
        </p:txBody>
      </p:sp>
      <p:sp>
        <p:nvSpPr>
          <p:cNvPr id="3075" name="Rectangle 5"/>
          <p:cNvSpPr>
            <a:spLocks noGrp="1" noChangeArrowheads="1"/>
          </p:cNvSpPr>
          <p:nvPr>
            <p:ph type="subTitle" idx="1"/>
          </p:nvPr>
        </p:nvSpPr>
        <p:spPr>
          <a:xfrm>
            <a:off x="1166813" y="3886200"/>
            <a:ext cx="6605587" cy="1752600"/>
          </a:xfrm>
        </p:spPr>
        <p:txBody>
          <a:bodyPr/>
          <a:lstStyle/>
          <a:p>
            <a:pPr algn="ctr" eaLnBrk="1" hangingPunct="1">
              <a:lnSpc>
                <a:spcPct val="90000"/>
              </a:lnSpc>
            </a:pPr>
            <a:r>
              <a:rPr lang="en-US" sz="3200" dirty="0" smtClean="0"/>
              <a:t>Lets go pumps some iron!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304800"/>
            <a:ext cx="7162800" cy="1143000"/>
          </a:xfrm>
        </p:spPr>
        <p:txBody>
          <a:bodyPr>
            <a:normAutofit fontScale="90000"/>
          </a:bodyPr>
          <a:lstStyle/>
          <a:p>
            <a:pPr eaLnBrk="1" hangingPunct="1"/>
            <a:r>
              <a:rPr lang="en-US" sz="4400" dirty="0" smtClean="0">
                <a:latin typeface="Algerian" pitchFamily="82" charset="0"/>
              </a:rPr>
              <a:t>Evaluating Muscle Strength &amp; Endurance</a:t>
            </a:r>
          </a:p>
        </p:txBody>
      </p:sp>
      <p:sp>
        <p:nvSpPr>
          <p:cNvPr id="5123" name="Rectangle 3"/>
          <p:cNvSpPr>
            <a:spLocks noGrp="1" noChangeArrowheads="1"/>
          </p:cNvSpPr>
          <p:nvPr>
            <p:ph idx="1"/>
          </p:nvPr>
        </p:nvSpPr>
        <p:spPr>
          <a:xfrm>
            <a:off x="685800" y="1524000"/>
            <a:ext cx="7543800" cy="3505200"/>
          </a:xfrm>
        </p:spPr>
        <p:txBody>
          <a:bodyPr>
            <a:normAutofit fontScale="85000" lnSpcReduction="20000"/>
          </a:bodyPr>
          <a:lstStyle/>
          <a:p>
            <a:r>
              <a:rPr lang="en-US" dirty="0" smtClean="0"/>
              <a:t>Muscle strength is assessed by the one-rep max test.</a:t>
            </a:r>
          </a:p>
          <a:p>
            <a:r>
              <a:rPr lang="en-US" dirty="0" smtClean="0"/>
              <a:t>Not the safest method of testing. Older and weaker.</a:t>
            </a:r>
          </a:p>
          <a:p>
            <a:r>
              <a:rPr lang="en-US" dirty="0" smtClean="0"/>
              <a:t>Testing muscular endurance with push-up test, sit-up test, curl-up test.</a:t>
            </a:r>
          </a:p>
          <a:p>
            <a:pPr>
              <a:buNone/>
            </a:pPr>
            <a:r>
              <a:rPr lang="en-US" dirty="0" smtClean="0"/>
              <a:t> New </a:t>
            </a:r>
            <a:r>
              <a:rPr lang="en-US" smtClean="0"/>
              <a:t>Military Testing - </a:t>
            </a:r>
            <a:r>
              <a:rPr lang="en-US" smtClean="0">
                <a:hlinkClick r:id="rId2"/>
              </a:rPr>
              <a:t>https</a:t>
            </a:r>
            <a:r>
              <a:rPr lang="en-US" dirty="0">
                <a:hlinkClick r:id="rId2"/>
              </a:rPr>
              <a:t>://</a:t>
            </a:r>
            <a:r>
              <a:rPr lang="en-US" dirty="0" smtClean="0">
                <a:hlinkClick r:id="rId2"/>
              </a:rPr>
              <a:t>www.youtube.com/watch?v=uHkBDFaMmhw</a:t>
            </a:r>
            <a:endParaRPr lang="en-US" dirty="0" smtClean="0"/>
          </a:p>
          <a:p>
            <a:pPr>
              <a:buNone/>
            </a:pPr>
            <a:endParaRPr lang="en-US" dirty="0" smtClean="0"/>
          </a:p>
        </p:txBody>
      </p:sp>
    </p:spTree>
    <p:extLst>
      <p:ext uri="{BB962C8B-B14F-4D97-AF65-F5344CB8AC3E}">
        <p14:creationId xmlns:p14="http://schemas.microsoft.com/office/powerpoint/2010/main" val="3170300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685800" y="457200"/>
            <a:ext cx="7543800" cy="4572000"/>
          </a:xfrm>
        </p:spPr>
        <p:txBody>
          <a:bodyPr>
            <a:normAutofit fontScale="92500"/>
          </a:bodyPr>
          <a:lstStyle/>
          <a:p>
            <a:pPr>
              <a:buNone/>
            </a:pPr>
            <a:r>
              <a:rPr lang="en-US" dirty="0" smtClean="0"/>
              <a:t>Progressive Resistance Exercise – overload principle to exercise training.</a:t>
            </a:r>
          </a:p>
          <a:p>
            <a:pPr lvl="1"/>
            <a:r>
              <a:rPr lang="en-US" dirty="0" smtClean="0"/>
              <a:t>Progressively increase the resistance.</a:t>
            </a:r>
          </a:p>
          <a:p>
            <a:pPr lvl="1"/>
            <a:r>
              <a:rPr lang="en-US" dirty="0" smtClean="0"/>
              <a:t>Increase weight, reps, or sets.</a:t>
            </a:r>
          </a:p>
          <a:p>
            <a:pPr>
              <a:buNone/>
            </a:pPr>
            <a:r>
              <a:rPr lang="en-US" dirty="0" smtClean="0"/>
              <a:t>Specificity of Training – development of specific muscle trained and the training intensity.</a:t>
            </a:r>
          </a:p>
          <a:p>
            <a:pPr lvl="1"/>
            <a:r>
              <a:rPr lang="en-US" dirty="0" smtClean="0"/>
              <a:t>Only muscles being trained will improve.</a:t>
            </a:r>
          </a:p>
          <a:p>
            <a:pPr lvl="1"/>
            <a:r>
              <a:rPr lang="en-US" dirty="0" smtClean="0"/>
              <a:t>Intensity will determine if the muscle adaptation is strength or endurance.</a:t>
            </a:r>
          </a:p>
        </p:txBody>
      </p:sp>
    </p:spTree>
    <p:extLst>
      <p:ext uri="{BB962C8B-B14F-4D97-AF65-F5344CB8AC3E}">
        <p14:creationId xmlns:p14="http://schemas.microsoft.com/office/powerpoint/2010/main" val="3170300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304800"/>
            <a:ext cx="7162800" cy="1143000"/>
          </a:xfrm>
        </p:spPr>
        <p:txBody>
          <a:bodyPr>
            <a:normAutofit/>
          </a:bodyPr>
          <a:lstStyle/>
          <a:p>
            <a:pPr eaLnBrk="1" hangingPunct="1"/>
            <a:r>
              <a:rPr lang="en-US" sz="4400" dirty="0" smtClean="0">
                <a:latin typeface="Algerian" pitchFamily="82" charset="0"/>
              </a:rPr>
              <a:t>How the Body adapts</a:t>
            </a:r>
          </a:p>
        </p:txBody>
      </p:sp>
      <p:sp>
        <p:nvSpPr>
          <p:cNvPr id="5123" name="Rectangle 3"/>
          <p:cNvSpPr>
            <a:spLocks noGrp="1" noChangeArrowheads="1"/>
          </p:cNvSpPr>
          <p:nvPr>
            <p:ph idx="1"/>
          </p:nvPr>
        </p:nvSpPr>
        <p:spPr>
          <a:xfrm>
            <a:off x="685800" y="1295400"/>
            <a:ext cx="7543800" cy="3733800"/>
          </a:xfrm>
        </p:spPr>
        <p:txBody>
          <a:bodyPr>
            <a:normAutofit fontScale="55000" lnSpcReduction="20000"/>
          </a:bodyPr>
          <a:lstStyle/>
          <a:p>
            <a:r>
              <a:rPr lang="en-US" dirty="0" smtClean="0"/>
              <a:t>Muscle fiber recruitment is first thing that is changed from strength training. </a:t>
            </a:r>
          </a:p>
          <a:p>
            <a:r>
              <a:rPr lang="en-US" dirty="0" smtClean="0"/>
              <a:t>Hypertrophy – an increase in muscle fiber size is the next thing that is changed from strength training.</a:t>
            </a:r>
          </a:p>
          <a:p>
            <a:r>
              <a:rPr lang="en-US" dirty="0" smtClean="0"/>
              <a:t>Hyperplasia – an increase in the number of muscle fibers.  Controversial evidence in these increases.</a:t>
            </a:r>
          </a:p>
          <a:p>
            <a:r>
              <a:rPr lang="en-US" dirty="0" smtClean="0"/>
              <a:t>Increase in muscle size depends on diet, the muscle fiber type, blood levels of testosterone, and the type of training program.</a:t>
            </a:r>
          </a:p>
          <a:p>
            <a:r>
              <a:rPr lang="en-US" dirty="0" smtClean="0"/>
              <a:t>The muscles and joints function at a higher level and range of motion if full range of motion is utilized.</a:t>
            </a:r>
          </a:p>
          <a:p>
            <a:r>
              <a:rPr lang="en-US" dirty="0" smtClean="0"/>
              <a:t>Greater strength training gains occur in beginners. </a:t>
            </a:r>
          </a:p>
          <a:p>
            <a:r>
              <a:rPr lang="en-US" dirty="0" smtClean="0"/>
              <a:t>Men and women will have similar gains during the beginnings of a program but after several months men will continue with greater gains due to the 20-30 times the amounts of testosterone.</a:t>
            </a:r>
          </a:p>
        </p:txBody>
      </p:sp>
    </p:spTree>
    <p:extLst>
      <p:ext uri="{BB962C8B-B14F-4D97-AF65-F5344CB8AC3E}">
        <p14:creationId xmlns:p14="http://schemas.microsoft.com/office/powerpoint/2010/main" val="3170300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304800"/>
            <a:ext cx="7162800" cy="1143000"/>
          </a:xfrm>
        </p:spPr>
        <p:txBody>
          <a:bodyPr>
            <a:normAutofit/>
          </a:bodyPr>
          <a:lstStyle/>
          <a:p>
            <a:pPr eaLnBrk="1" hangingPunct="1"/>
            <a:r>
              <a:rPr lang="en-US" sz="4400" dirty="0" smtClean="0">
                <a:latin typeface="Algerian" pitchFamily="82" charset="0"/>
              </a:rPr>
              <a:t>Safety Concerns</a:t>
            </a:r>
          </a:p>
        </p:txBody>
      </p:sp>
      <p:sp>
        <p:nvSpPr>
          <p:cNvPr id="5123" name="Rectangle 3"/>
          <p:cNvSpPr>
            <a:spLocks noGrp="1" noChangeArrowheads="1"/>
          </p:cNvSpPr>
          <p:nvPr>
            <p:ph idx="1"/>
          </p:nvPr>
        </p:nvSpPr>
        <p:spPr>
          <a:xfrm>
            <a:off x="685800" y="1524000"/>
            <a:ext cx="7543800" cy="3505200"/>
          </a:xfrm>
        </p:spPr>
        <p:txBody>
          <a:bodyPr>
            <a:normAutofit/>
          </a:bodyPr>
          <a:lstStyle/>
          <a:p>
            <a:pPr lvl="1"/>
            <a:r>
              <a:rPr lang="en-US" dirty="0" smtClean="0"/>
              <a:t>Use spotters.</a:t>
            </a:r>
          </a:p>
          <a:p>
            <a:pPr lvl="1"/>
            <a:r>
              <a:rPr lang="en-US" dirty="0" smtClean="0"/>
              <a:t>Use safety locks.</a:t>
            </a:r>
          </a:p>
          <a:p>
            <a:pPr lvl="1"/>
            <a:r>
              <a:rPr lang="en-US" dirty="0" smtClean="0"/>
              <a:t>Warm-up properly.</a:t>
            </a:r>
          </a:p>
          <a:p>
            <a:pPr lvl="1"/>
            <a:r>
              <a:rPr lang="en-US" dirty="0" smtClean="0"/>
              <a:t>Don’t hold your breath.</a:t>
            </a:r>
          </a:p>
          <a:p>
            <a:pPr lvl="1"/>
            <a:r>
              <a:rPr lang="en-US" dirty="0" smtClean="0"/>
              <a:t>Controlled lifting.</a:t>
            </a:r>
          </a:p>
          <a:p>
            <a:pPr lvl="1"/>
            <a:r>
              <a:rPr lang="en-US" dirty="0" smtClean="0"/>
              <a:t>Full range of motion.</a:t>
            </a:r>
          </a:p>
        </p:txBody>
      </p:sp>
    </p:spTree>
    <p:extLst>
      <p:ext uri="{BB962C8B-B14F-4D97-AF65-F5344CB8AC3E}">
        <p14:creationId xmlns:p14="http://schemas.microsoft.com/office/powerpoint/2010/main" val="3170300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76200"/>
            <a:ext cx="6781800" cy="2057400"/>
          </a:xfrm>
        </p:spPr>
        <p:txBody>
          <a:bodyPr>
            <a:noAutofit/>
          </a:bodyPr>
          <a:lstStyle/>
          <a:p>
            <a:r>
              <a:rPr lang="en-US" sz="3600" dirty="0" smtClean="0">
                <a:latin typeface="Algerian" pitchFamily="82" charset="0"/>
              </a:rPr>
              <a:t>I don’t want to look like one of these</a:t>
            </a:r>
            <a:r>
              <a:rPr lang="en-US" sz="3600" dirty="0" smtClean="0">
                <a:latin typeface="Algerian" pitchFamily="82" charset="0"/>
              </a:rPr>
              <a:t>…</a:t>
            </a:r>
            <a:r>
              <a:rPr lang="en-US" sz="3600" dirty="0">
                <a:latin typeface="Algerian" pitchFamily="82" charset="0"/>
              </a:rPr>
              <a:t/>
            </a:r>
            <a:br>
              <a:rPr lang="en-US" sz="3600" dirty="0">
                <a:latin typeface="Algerian" pitchFamily="82" charset="0"/>
              </a:rPr>
            </a:br>
            <a:r>
              <a:rPr lang="en-US" sz="3600" dirty="0">
                <a:latin typeface="Algerian" pitchFamily="82" charset="0"/>
              </a:rPr>
              <a:t>So I’m not going to lift weights.</a:t>
            </a:r>
            <a:endParaRPr lang="en-US" sz="3600" dirty="0" smtClean="0">
              <a:latin typeface="Algerian" pitchFamily="82" charset="0"/>
            </a:endParaRPr>
          </a:p>
        </p:txBody>
      </p:sp>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95400" y="2362200"/>
            <a:ext cx="2014855" cy="2895600"/>
          </a:xfr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7800" y="2362200"/>
            <a:ext cx="1856862" cy="2819400"/>
          </a:xfrm>
          <a:prstGeom prst="rect">
            <a:avLst/>
          </a:prstGeom>
        </p:spPr>
      </p:pic>
      <p:sp>
        <p:nvSpPr>
          <p:cNvPr id="5" name="Rectangle 2"/>
          <p:cNvSpPr txBox="1">
            <a:spLocks noChangeArrowheads="1"/>
          </p:cNvSpPr>
          <p:nvPr/>
        </p:nvSpPr>
        <p:spPr>
          <a:xfrm>
            <a:off x="762000" y="5029200"/>
            <a:ext cx="6781800" cy="154989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400" dirty="0" smtClean="0">
                <a:latin typeface="Algerian" pitchFamily="82" charset="0"/>
              </a:rPr>
              <a:t>These </a:t>
            </a:r>
            <a:r>
              <a:rPr lang="en-US" sz="2400" dirty="0" smtClean="0">
                <a:latin typeface="Algerian" pitchFamily="82" charset="0"/>
              </a:rPr>
              <a:t>are not the normal results from Strength Training or Resistance Training.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685800" y="457200"/>
            <a:ext cx="7543800" cy="4191000"/>
          </a:xfrm>
        </p:spPr>
        <p:txBody>
          <a:bodyPr>
            <a:normAutofit fontScale="92500" lnSpcReduction="20000"/>
          </a:bodyPr>
          <a:lstStyle/>
          <a:p>
            <a:pPr marL="0" indent="0">
              <a:buNone/>
            </a:pPr>
            <a:r>
              <a:rPr lang="en-US" dirty="0" smtClean="0"/>
              <a:t>Muscular strength and endurance are related, but they are not the same thing.</a:t>
            </a:r>
          </a:p>
          <a:p>
            <a:r>
              <a:rPr lang="en-US" dirty="0" smtClean="0"/>
              <a:t>Muscular strength is the ability of a muscle to generate maximal force.</a:t>
            </a:r>
          </a:p>
          <a:p>
            <a:r>
              <a:rPr lang="en-US" dirty="0" smtClean="0"/>
              <a:t>Muscular endurance is the ability of a muscle to generate force over and over again.</a:t>
            </a:r>
          </a:p>
          <a:p>
            <a:r>
              <a:rPr lang="en-US" dirty="0" smtClean="0"/>
              <a:t>Generally increasing muscular strength will improve muscular endurance.  However, improving muscular endurance does not significantly improve muscular strength. </a:t>
            </a:r>
          </a:p>
        </p:txBody>
      </p:sp>
    </p:spTree>
    <p:extLst>
      <p:ext uri="{BB962C8B-B14F-4D97-AF65-F5344CB8AC3E}">
        <p14:creationId xmlns:p14="http://schemas.microsoft.com/office/powerpoint/2010/main" val="2555793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457200"/>
            <a:ext cx="6781800" cy="1371600"/>
          </a:xfrm>
        </p:spPr>
        <p:txBody>
          <a:bodyPr>
            <a:normAutofit fontScale="90000"/>
          </a:bodyPr>
          <a:lstStyle/>
          <a:p>
            <a:pPr eaLnBrk="1" hangingPunct="1"/>
            <a:r>
              <a:rPr lang="en-US" dirty="0" smtClean="0">
                <a:latin typeface="Algerian" pitchFamily="82" charset="0"/>
              </a:rPr>
              <a:t>Benefits of Strength Training</a:t>
            </a:r>
          </a:p>
        </p:txBody>
      </p:sp>
      <p:sp>
        <p:nvSpPr>
          <p:cNvPr id="5123" name="Rectangle 3"/>
          <p:cNvSpPr>
            <a:spLocks noGrp="1" noChangeArrowheads="1"/>
          </p:cNvSpPr>
          <p:nvPr>
            <p:ph idx="1"/>
          </p:nvPr>
        </p:nvSpPr>
        <p:spPr>
          <a:xfrm>
            <a:off x="685800" y="1752600"/>
            <a:ext cx="7543800" cy="2895600"/>
          </a:xfrm>
        </p:spPr>
        <p:txBody>
          <a:bodyPr>
            <a:normAutofit fontScale="85000" lnSpcReduction="20000"/>
          </a:bodyPr>
          <a:lstStyle/>
          <a:p>
            <a:r>
              <a:rPr lang="en-US" dirty="0" smtClean="0"/>
              <a:t>Reduces lower back pain and reduces the occurrence of joint and/or muscle injuries.</a:t>
            </a:r>
          </a:p>
          <a:p>
            <a:r>
              <a:rPr lang="en-US" dirty="0" smtClean="0"/>
              <a:t>Helps prevent osteoporosis. </a:t>
            </a:r>
            <a:r>
              <a:rPr lang="en-US" dirty="0" smtClean="0">
                <a:solidFill>
                  <a:srgbClr val="FF0000"/>
                </a:solidFill>
              </a:rPr>
              <a:t>See Doc 1</a:t>
            </a:r>
          </a:p>
          <a:p>
            <a:r>
              <a:rPr lang="en-US" dirty="0" smtClean="0"/>
              <a:t>Improves posture and self-image.</a:t>
            </a:r>
          </a:p>
          <a:p>
            <a:r>
              <a:rPr lang="en-US" dirty="0" smtClean="0"/>
              <a:t>Makes daily activities easier.</a:t>
            </a:r>
          </a:p>
          <a:p>
            <a:r>
              <a:rPr lang="en-US" dirty="0" smtClean="0"/>
              <a:t>Increases resting energy expenditure (resting metabolic rate)</a:t>
            </a:r>
          </a:p>
          <a:p>
            <a:pPr marL="0" indent="0" eaLnBrk="1" hangingPunct="1">
              <a:buNone/>
            </a:pPr>
            <a:endParaRPr lang="en-US" dirty="0" smtClean="0"/>
          </a:p>
        </p:txBody>
      </p:sp>
    </p:spTree>
    <p:extLst>
      <p:ext uri="{BB962C8B-B14F-4D97-AF65-F5344CB8AC3E}">
        <p14:creationId xmlns:p14="http://schemas.microsoft.com/office/powerpoint/2010/main" val="3015427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152400"/>
            <a:ext cx="6781800" cy="990600"/>
          </a:xfrm>
        </p:spPr>
        <p:txBody>
          <a:bodyPr>
            <a:normAutofit fontScale="90000"/>
          </a:bodyPr>
          <a:lstStyle/>
          <a:p>
            <a:pPr eaLnBrk="1" hangingPunct="1"/>
            <a:r>
              <a:rPr lang="en-US" sz="3200" dirty="0" smtClean="0">
                <a:latin typeface="Algerian" pitchFamily="82" charset="0"/>
              </a:rPr>
              <a:t>Resting Energy Expenditure (Resting Metabolic Rate) </a:t>
            </a:r>
          </a:p>
        </p:txBody>
      </p:sp>
      <p:sp>
        <p:nvSpPr>
          <p:cNvPr id="5123" name="Rectangle 3"/>
          <p:cNvSpPr>
            <a:spLocks noGrp="1" noChangeArrowheads="1"/>
          </p:cNvSpPr>
          <p:nvPr>
            <p:ph idx="1"/>
          </p:nvPr>
        </p:nvSpPr>
        <p:spPr>
          <a:xfrm>
            <a:off x="685800" y="1219200"/>
            <a:ext cx="7543800" cy="3429000"/>
          </a:xfrm>
        </p:spPr>
        <p:txBody>
          <a:bodyPr>
            <a:normAutofit fontScale="70000" lnSpcReduction="20000"/>
          </a:bodyPr>
          <a:lstStyle/>
          <a:p>
            <a:pPr marL="0" indent="0">
              <a:buNone/>
            </a:pPr>
            <a:r>
              <a:rPr lang="en-US" dirty="0" smtClean="0"/>
              <a:t>Is the energy required to drive the heart and respiratory muscles and to build and maintain body tissues.  An elevated metabolic rate allows the body to burn more calories throughout the day.  Assisting in fat lose.</a:t>
            </a:r>
          </a:p>
          <a:p>
            <a:r>
              <a:rPr lang="en-US" dirty="0" smtClean="0"/>
              <a:t>An increase of 1 pound of muscle mass elevates resting metabolism by 2-3%.</a:t>
            </a:r>
          </a:p>
          <a:p>
            <a:r>
              <a:rPr lang="en-US" dirty="0" smtClean="0"/>
              <a:t>5 lbs. of muscle gain would lead to a 10-15% increase in resting metabolic rate.</a:t>
            </a:r>
          </a:p>
          <a:p>
            <a:r>
              <a:rPr lang="en-US" dirty="0" smtClean="0"/>
              <a:t>This can play an important role in helping drop body fat.</a:t>
            </a:r>
          </a:p>
          <a:p>
            <a:r>
              <a:rPr lang="en-US" dirty="0" smtClean="0"/>
              <a:t>Overall weight may stay the same but you have lost fat by gaining of muscle.</a:t>
            </a:r>
          </a:p>
          <a:p>
            <a:pPr marL="0" indent="0" eaLnBrk="1" hangingPunct="1">
              <a:buNone/>
            </a:pPr>
            <a:endParaRPr lang="en-US" dirty="0" smtClean="0"/>
          </a:p>
        </p:txBody>
      </p:sp>
    </p:spTree>
    <p:extLst>
      <p:ext uri="{BB962C8B-B14F-4D97-AF65-F5344CB8AC3E}">
        <p14:creationId xmlns:p14="http://schemas.microsoft.com/office/powerpoint/2010/main" val="1383780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304800"/>
            <a:ext cx="6781800" cy="685800"/>
          </a:xfrm>
        </p:spPr>
        <p:txBody>
          <a:bodyPr>
            <a:normAutofit fontScale="90000"/>
          </a:bodyPr>
          <a:lstStyle/>
          <a:p>
            <a:pPr eaLnBrk="1" hangingPunct="1"/>
            <a:r>
              <a:rPr lang="en-US" sz="4400" dirty="0" smtClean="0">
                <a:latin typeface="Algerian" pitchFamily="82" charset="0"/>
              </a:rPr>
              <a:t>Structure &amp; Function </a:t>
            </a:r>
          </a:p>
        </p:txBody>
      </p:sp>
      <p:sp>
        <p:nvSpPr>
          <p:cNvPr id="5123" name="Rectangle 3"/>
          <p:cNvSpPr>
            <a:spLocks noGrp="1" noChangeArrowheads="1"/>
          </p:cNvSpPr>
          <p:nvPr>
            <p:ph idx="1"/>
          </p:nvPr>
        </p:nvSpPr>
        <p:spPr>
          <a:xfrm>
            <a:off x="685800" y="1143000"/>
            <a:ext cx="7543800" cy="3505200"/>
          </a:xfrm>
        </p:spPr>
        <p:txBody>
          <a:bodyPr>
            <a:normAutofit fontScale="85000" lnSpcReduction="20000"/>
          </a:bodyPr>
          <a:lstStyle/>
          <a:p>
            <a:r>
              <a:rPr lang="en-US" dirty="0" smtClean="0"/>
              <a:t>About 600 skeletal muscles in the human body.</a:t>
            </a:r>
          </a:p>
          <a:p>
            <a:r>
              <a:rPr lang="en-US" dirty="0" smtClean="0"/>
              <a:t>Main purpose is maintaining posture and provide force for physical movement.</a:t>
            </a:r>
          </a:p>
          <a:p>
            <a:r>
              <a:rPr lang="en-US" dirty="0" smtClean="0"/>
              <a:t>Also helps regulate body temp by shivering.</a:t>
            </a:r>
          </a:p>
          <a:p>
            <a:r>
              <a:rPr lang="en-US" dirty="0" smtClean="0"/>
              <a:t>The muscle is made up of fibers surrounded by fascia and attached to bones by tendons.</a:t>
            </a:r>
          </a:p>
          <a:p>
            <a:r>
              <a:rPr lang="en-US" dirty="0">
                <a:hlinkClick r:id="rId2"/>
              </a:rPr>
              <a:t>https://</a:t>
            </a:r>
            <a:r>
              <a:rPr lang="en-US" dirty="0" smtClean="0">
                <a:hlinkClick r:id="rId2"/>
              </a:rPr>
              <a:t>www.khanacademy.org/science/biology/human-biology/muscles/v/anatomy-of-a-muscle-cell</a:t>
            </a:r>
            <a:endParaRPr lang="en-US" dirty="0" smtClean="0"/>
          </a:p>
          <a:p>
            <a:pPr marL="0" indent="0">
              <a:buNone/>
            </a:pPr>
            <a:endParaRPr lang="en-US" dirty="0" smtClean="0"/>
          </a:p>
          <a:p>
            <a:pPr marL="0" indent="0" eaLnBrk="1" hangingPunct="1">
              <a:buNone/>
            </a:pPr>
            <a:endParaRPr lang="en-US" dirty="0" smtClean="0"/>
          </a:p>
        </p:txBody>
      </p:sp>
    </p:spTree>
    <p:extLst>
      <p:ext uri="{BB962C8B-B14F-4D97-AF65-F5344CB8AC3E}">
        <p14:creationId xmlns:p14="http://schemas.microsoft.com/office/powerpoint/2010/main" val="3930176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304800"/>
            <a:ext cx="6781800" cy="1143000"/>
          </a:xfrm>
        </p:spPr>
        <p:txBody>
          <a:bodyPr>
            <a:normAutofit fontScale="90000"/>
          </a:bodyPr>
          <a:lstStyle/>
          <a:p>
            <a:pPr eaLnBrk="1" hangingPunct="1"/>
            <a:r>
              <a:rPr lang="en-US" sz="4400" dirty="0" smtClean="0">
                <a:latin typeface="Algerian" pitchFamily="82" charset="0"/>
              </a:rPr>
              <a:t>3 major categories of muscle exercise </a:t>
            </a:r>
          </a:p>
        </p:txBody>
      </p:sp>
      <p:sp>
        <p:nvSpPr>
          <p:cNvPr id="5123" name="Rectangle 3"/>
          <p:cNvSpPr>
            <a:spLocks noGrp="1" noChangeArrowheads="1"/>
          </p:cNvSpPr>
          <p:nvPr>
            <p:ph idx="1"/>
          </p:nvPr>
        </p:nvSpPr>
        <p:spPr>
          <a:xfrm>
            <a:off x="685800" y="1676400"/>
            <a:ext cx="7543800" cy="3200400"/>
          </a:xfrm>
        </p:spPr>
        <p:txBody>
          <a:bodyPr>
            <a:normAutofit fontScale="70000" lnSpcReduction="20000"/>
          </a:bodyPr>
          <a:lstStyle/>
          <a:p>
            <a:r>
              <a:rPr lang="en-US" dirty="0" smtClean="0"/>
              <a:t>Isotonic – movement of a body part occurs with muscle contraction.</a:t>
            </a:r>
          </a:p>
          <a:p>
            <a:r>
              <a:rPr lang="en-US" dirty="0" smtClean="0"/>
              <a:t>Isometric – muscle tension occurs but there is no body movement.</a:t>
            </a:r>
          </a:p>
          <a:p>
            <a:r>
              <a:rPr lang="en-US" dirty="0" smtClean="0"/>
              <a:t>Isokinetic – constant velocity of movement occurs with muscle contraction</a:t>
            </a:r>
            <a:r>
              <a:rPr lang="en-US" dirty="0"/>
              <a:t>. </a:t>
            </a:r>
            <a:r>
              <a:rPr lang="en-US" dirty="0">
                <a:hlinkClick r:id="rId2"/>
              </a:rPr>
              <a:t>https://</a:t>
            </a:r>
            <a:r>
              <a:rPr lang="en-US" dirty="0" smtClean="0">
                <a:hlinkClick r:id="rId2"/>
              </a:rPr>
              <a:t>www.youtube.com/watch?v=4q19ChKpDDc</a:t>
            </a:r>
            <a:endParaRPr lang="en-US" dirty="0" smtClean="0"/>
          </a:p>
          <a:p>
            <a:r>
              <a:rPr lang="en-US" dirty="0" smtClean="0"/>
              <a:t>Concentric action – positive work (see figure 4 - pg. 147)</a:t>
            </a:r>
          </a:p>
          <a:p>
            <a:r>
              <a:rPr lang="en-US" dirty="0" smtClean="0"/>
              <a:t>Eccentric action – negative work </a:t>
            </a:r>
            <a:r>
              <a:rPr lang="en-US" dirty="0"/>
              <a:t>(see figure </a:t>
            </a:r>
            <a:r>
              <a:rPr lang="en-US" dirty="0" smtClean="0"/>
              <a:t>4 - pg. 147)</a:t>
            </a:r>
          </a:p>
          <a:p>
            <a:pPr marL="0" indent="0" eaLnBrk="1" hangingPunct="1">
              <a:buNone/>
            </a:pPr>
            <a:endParaRPr lang="en-US" dirty="0" smtClean="0"/>
          </a:p>
        </p:txBody>
      </p:sp>
    </p:spTree>
    <p:extLst>
      <p:ext uri="{BB962C8B-B14F-4D97-AF65-F5344CB8AC3E}">
        <p14:creationId xmlns:p14="http://schemas.microsoft.com/office/powerpoint/2010/main" val="590576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304800"/>
            <a:ext cx="6781800" cy="685800"/>
          </a:xfrm>
        </p:spPr>
        <p:txBody>
          <a:bodyPr>
            <a:normAutofit fontScale="90000"/>
          </a:bodyPr>
          <a:lstStyle/>
          <a:p>
            <a:pPr eaLnBrk="1" hangingPunct="1"/>
            <a:r>
              <a:rPr lang="en-US" sz="4400" dirty="0" smtClean="0">
                <a:latin typeface="Algerian" pitchFamily="82" charset="0"/>
              </a:rPr>
              <a:t>Types of muscle fibers </a:t>
            </a:r>
          </a:p>
        </p:txBody>
      </p:sp>
      <p:sp>
        <p:nvSpPr>
          <p:cNvPr id="5123" name="Rectangle 3"/>
          <p:cNvSpPr>
            <a:spLocks noGrp="1" noChangeArrowheads="1"/>
          </p:cNvSpPr>
          <p:nvPr>
            <p:ph idx="1"/>
          </p:nvPr>
        </p:nvSpPr>
        <p:spPr>
          <a:xfrm>
            <a:off x="685800" y="1143000"/>
            <a:ext cx="7543800" cy="3733800"/>
          </a:xfrm>
        </p:spPr>
        <p:txBody>
          <a:bodyPr>
            <a:normAutofit fontScale="77500" lnSpcReduction="20000"/>
          </a:bodyPr>
          <a:lstStyle/>
          <a:p>
            <a:r>
              <a:rPr lang="en-US" dirty="0" smtClean="0"/>
              <a:t>Slow-twitch: Aerobic (ATP) dark meat</a:t>
            </a:r>
          </a:p>
          <a:p>
            <a:r>
              <a:rPr lang="en-US" dirty="0" smtClean="0"/>
              <a:t>Fast-twitch: Anaerobic (ATP) white meat</a:t>
            </a:r>
          </a:p>
          <a:p>
            <a:r>
              <a:rPr lang="en-US" dirty="0" smtClean="0"/>
              <a:t>Intermediate: have both characteristics</a:t>
            </a:r>
          </a:p>
          <a:p>
            <a:pPr marL="0" indent="0" eaLnBrk="1" hangingPunct="1">
              <a:buNone/>
            </a:pPr>
            <a:r>
              <a:rPr lang="en-US" dirty="0" smtClean="0"/>
              <a:t>*See the meat of a chicken  in the book.</a:t>
            </a:r>
          </a:p>
          <a:p>
            <a:pPr marL="0" indent="0" eaLnBrk="1" hangingPunct="1">
              <a:buNone/>
            </a:pPr>
            <a:r>
              <a:rPr lang="en-US" dirty="0" smtClean="0"/>
              <a:t>*Table 1 shows the comparisons.</a:t>
            </a:r>
          </a:p>
          <a:p>
            <a:pPr marL="0" indent="0">
              <a:buNone/>
            </a:pPr>
            <a:r>
              <a:rPr lang="en-US" dirty="0" smtClean="0"/>
              <a:t>Type of fibers usually matc</a:t>
            </a:r>
            <a:r>
              <a:rPr lang="en-US" dirty="0"/>
              <a:t>h</a:t>
            </a:r>
            <a:r>
              <a:rPr lang="en-US" dirty="0" smtClean="0"/>
              <a:t> the athletic success type.  Fiber type is strongly influenced by genetics. </a:t>
            </a:r>
            <a:r>
              <a:rPr lang="en-US" dirty="0">
                <a:hlinkClick r:id="rId2"/>
              </a:rPr>
              <a:t>https://</a:t>
            </a:r>
            <a:r>
              <a:rPr lang="en-US" dirty="0" smtClean="0">
                <a:hlinkClick r:id="rId2"/>
              </a:rPr>
              <a:t>www.khanacademy.org/science/health-and-medicine/human-anatomy-and-physiology/introduction-to-muscles/v/type-1-and-2-muscle-fibers</a:t>
            </a:r>
            <a:endParaRPr lang="en-US" dirty="0" smtClean="0"/>
          </a:p>
          <a:p>
            <a:pPr marL="0" indent="0">
              <a:buNone/>
            </a:pPr>
            <a:endParaRPr lang="en-US" dirty="0" smtClean="0"/>
          </a:p>
        </p:txBody>
      </p:sp>
    </p:spTree>
    <p:extLst>
      <p:ext uri="{BB962C8B-B14F-4D97-AF65-F5344CB8AC3E}">
        <p14:creationId xmlns:p14="http://schemas.microsoft.com/office/powerpoint/2010/main" val="4265263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304800"/>
            <a:ext cx="7162800" cy="685800"/>
          </a:xfrm>
        </p:spPr>
        <p:txBody>
          <a:bodyPr>
            <a:normAutofit fontScale="90000"/>
          </a:bodyPr>
          <a:lstStyle/>
          <a:p>
            <a:pPr eaLnBrk="1" hangingPunct="1"/>
            <a:r>
              <a:rPr lang="en-US" sz="4400" dirty="0" smtClean="0">
                <a:latin typeface="Algerian" pitchFamily="82" charset="0"/>
              </a:rPr>
              <a:t>Muscle Fiber recruitment </a:t>
            </a:r>
          </a:p>
        </p:txBody>
      </p:sp>
      <p:sp>
        <p:nvSpPr>
          <p:cNvPr id="5123" name="Rectangle 3"/>
          <p:cNvSpPr>
            <a:spLocks noGrp="1" noChangeArrowheads="1"/>
          </p:cNvSpPr>
          <p:nvPr>
            <p:ph idx="1"/>
          </p:nvPr>
        </p:nvSpPr>
        <p:spPr>
          <a:xfrm>
            <a:off x="685800" y="1143000"/>
            <a:ext cx="7543800" cy="3505200"/>
          </a:xfrm>
        </p:spPr>
        <p:txBody>
          <a:bodyPr>
            <a:normAutofit fontScale="77500" lnSpcReduction="20000"/>
          </a:bodyPr>
          <a:lstStyle/>
          <a:p>
            <a:r>
              <a:rPr lang="en-US" dirty="0" smtClean="0"/>
              <a:t>The more force needed the more fibers are recruited.</a:t>
            </a:r>
          </a:p>
          <a:p>
            <a:r>
              <a:rPr lang="en-US" dirty="0" smtClean="0"/>
              <a:t>See Figure 5 on pg. 148 for the order in which muscle fibers are recruited as the intensity of exercise increases.</a:t>
            </a:r>
          </a:p>
          <a:p>
            <a:r>
              <a:rPr lang="en-US" dirty="0" smtClean="0"/>
              <a:t>2 major physiological factors determine the amount of force a muscle can produce. </a:t>
            </a:r>
          </a:p>
          <a:p>
            <a:pPr marL="971550" lvl="1" indent="-514350">
              <a:buAutoNum type="arabicPeriod"/>
            </a:pPr>
            <a:r>
              <a:rPr lang="en-US" dirty="0" smtClean="0"/>
              <a:t>Size of the muscle </a:t>
            </a:r>
          </a:p>
          <a:p>
            <a:pPr marL="971550" lvl="1" indent="-514350">
              <a:buAutoNum type="arabicPeriod"/>
            </a:pPr>
            <a:r>
              <a:rPr lang="en-US" dirty="0" smtClean="0"/>
              <a:t>Number of fibers recruited</a:t>
            </a:r>
          </a:p>
          <a:p>
            <a:r>
              <a:rPr lang="en-US" dirty="0" smtClean="0"/>
              <a:t>See Figure 6 pg. 149 for the relationship between muscle fiber recruitment and force. </a:t>
            </a:r>
          </a:p>
        </p:txBody>
      </p:sp>
    </p:spTree>
    <p:extLst>
      <p:ext uri="{BB962C8B-B14F-4D97-AF65-F5344CB8AC3E}">
        <p14:creationId xmlns:p14="http://schemas.microsoft.com/office/powerpoint/2010/main" val="3170300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1157</TotalTime>
  <Words>777</Words>
  <Application>Microsoft Office PowerPoint</Application>
  <PresentationFormat>On-screen Show (4:3)</PresentationFormat>
  <Paragraphs>72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Chapter 6 Improving Muscular Strength &amp; Endurance</vt:lpstr>
      <vt:lpstr>I don’t want to look like one of these… So I’m not going to lift weights.</vt:lpstr>
      <vt:lpstr>PowerPoint Presentation</vt:lpstr>
      <vt:lpstr>Benefits of Strength Training</vt:lpstr>
      <vt:lpstr>Resting Energy Expenditure (Resting Metabolic Rate) </vt:lpstr>
      <vt:lpstr>Structure &amp; Function </vt:lpstr>
      <vt:lpstr>3 major categories of muscle exercise </vt:lpstr>
      <vt:lpstr>Types of muscle fibers </vt:lpstr>
      <vt:lpstr>Muscle Fiber recruitment </vt:lpstr>
      <vt:lpstr>Evaluating Muscle Strength &amp; Endurance</vt:lpstr>
      <vt:lpstr>PowerPoint Presentation</vt:lpstr>
      <vt:lpstr>How the Body adapts</vt:lpstr>
      <vt:lpstr>Safety Concerns</vt:lpstr>
    </vt:vector>
  </TitlesOfParts>
  <Company>Mcgraw-Hill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MHE</dc:creator>
  <cp:lastModifiedBy>McClanahan, Travis</cp:lastModifiedBy>
  <cp:revision>93</cp:revision>
  <cp:lastPrinted>2001-06-20T22:57:33Z</cp:lastPrinted>
  <dcterms:created xsi:type="dcterms:W3CDTF">2001-02-26T16:53:04Z</dcterms:created>
  <dcterms:modified xsi:type="dcterms:W3CDTF">2017-03-02T20:33:22Z</dcterms:modified>
</cp:coreProperties>
</file>