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4"/>
  </p:notesMasterIdLst>
  <p:sldIdLst>
    <p:sldId id="271" r:id="rId2"/>
    <p:sldId id="273" r:id="rId3"/>
    <p:sldId id="275" r:id="rId4"/>
    <p:sldId id="262" r:id="rId5"/>
    <p:sldId id="289" r:id="rId6"/>
    <p:sldId id="286" r:id="rId7"/>
    <p:sldId id="287" r:id="rId8"/>
    <p:sldId id="284" r:id="rId9"/>
    <p:sldId id="263" r:id="rId10"/>
    <p:sldId id="288" r:id="rId11"/>
    <p:sldId id="283" r:id="rId12"/>
    <p:sldId id="28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88974" autoAdjust="0"/>
  </p:normalViewPr>
  <p:slideViewPr>
    <p:cSldViewPr>
      <p:cViewPr varScale="1">
        <p:scale>
          <a:sx n="109" d="100"/>
          <a:sy n="109" d="100"/>
        </p:scale>
        <p:origin x="-4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98001B55-9D0D-4DF0-84D9-BD442B300B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594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F82A5914-510A-4C32-B3ED-DEEB247268C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5DDFB9-CE6B-4CAD-8D35-38F85CF2636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306BA8-AB82-46EC-9178-D0684A24020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94ABE3-29AC-447B-B049-BC10B6D2BD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83526-075D-4EF7-BADE-8457AC8DE78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0C65E-A18C-44A5-B9EE-DC4B44EA1DD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268FE4-8B6D-46CF-955F-2B67554F7E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86561-185B-4ECD-825B-2F881F0798D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EB6DE2-8EBB-40F8-81CF-F74C0E096F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79A935-DC0D-494B-B63A-501D1B67808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389D3-B6B4-4468-9F81-A30E40E4588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B664E682-66FC-4DEE-953D-E21DA8BBF6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Z32h05edv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h9o95etgY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jRmW837Th0" TargetMode="External"/><Relationship Id="rId2" Type="http://schemas.openxmlformats.org/officeDocument/2006/relationships/hyperlink" Target="https://www.youtube.com/watch?v=lv-_D8NnKd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DUtHU3C1BsE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t6YvDaFmP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hfbsLEPus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a-3XHBWDq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304800"/>
            <a:ext cx="3810000" cy="2438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6000" dirty="0" smtClean="0">
                <a:solidFill>
                  <a:schemeClr val="tx1"/>
                </a:solidFill>
              </a:rPr>
              <a:t>Chapter 5</a:t>
            </a:r>
            <a:br>
              <a:rPr lang="en-US" sz="6000" dirty="0" smtClean="0">
                <a:solidFill>
                  <a:schemeClr val="tx1"/>
                </a:solidFill>
              </a:rPr>
            </a:br>
            <a:endParaRPr lang="en-US" sz="6000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605587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800" dirty="0" smtClean="0">
                <a:latin typeface="TimesNewRomanPS Bold" charset="0"/>
              </a:rPr>
              <a:t>Isn't stretching just for competitive sports?</a:t>
            </a:r>
            <a:endParaRPr lang="en-US" altLang="en-US" sz="4800" dirty="0" smtClean="0"/>
          </a:p>
          <a:p>
            <a:pPr eaLnBrk="1" hangingPunct="1">
              <a:lnSpc>
                <a:spcPct val="90000"/>
              </a:lnSpc>
            </a:pPr>
            <a:endParaRPr lang="en-US" sz="3200" dirty="0" smtClean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495800" y="152400"/>
            <a:ext cx="3810000" cy="1752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/>
            </a:r>
            <a:br>
              <a:rPr lang="en-US" sz="6000" dirty="0" smtClean="0">
                <a:solidFill>
                  <a:schemeClr val="tx1"/>
                </a:solidFill>
              </a:rPr>
            </a:br>
            <a:r>
              <a:rPr lang="en-US" sz="4800" dirty="0" smtClean="0">
                <a:solidFill>
                  <a:schemeClr val="bg1"/>
                </a:solidFill>
              </a:rPr>
              <a:t>Developing </a:t>
            </a:r>
            <a:br>
              <a:rPr lang="en-US" sz="4800" dirty="0" smtClean="0">
                <a:solidFill>
                  <a:schemeClr val="bg1"/>
                </a:solidFill>
              </a:rPr>
            </a:br>
            <a:r>
              <a:rPr lang="en-US" sz="4800" dirty="0" smtClean="0">
                <a:solidFill>
                  <a:schemeClr val="bg1"/>
                </a:solidFill>
              </a:rPr>
              <a:t>Flexibility</a:t>
            </a:r>
            <a:endParaRPr lang="en-US" sz="6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Guidelines of Flexibility Development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Frequency – 2 to 3 days a week (up to 7 days if possible).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Intensity – slightly beyond the normal range of motion to the point of tension.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Time – 10 to 30 second static hold, 10 – 30 minutes each session.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Repetitions – at least 4 sustained stretches for each muscle group.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www.youtube.com/watch?v=LZ32h05edv0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854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9633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Tips for Developing Flexibility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7724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Warm up before stretching</a:t>
            </a:r>
          </a:p>
          <a:p>
            <a:pPr eaLnBrk="1" hangingPunct="1"/>
            <a:r>
              <a:rPr lang="en-US" sz="2400" dirty="0" smtClean="0"/>
              <a:t>After warm-up, stretch to prepare for activity</a:t>
            </a:r>
          </a:p>
          <a:p>
            <a:pPr eaLnBrk="1" hangingPunct="1"/>
            <a:r>
              <a:rPr lang="en-US" sz="2400" dirty="0" smtClean="0"/>
              <a:t>Stretch for flexibility during cool-down</a:t>
            </a:r>
          </a:p>
          <a:p>
            <a:pPr eaLnBrk="1" hangingPunct="1"/>
            <a:r>
              <a:rPr lang="en-US" sz="2400" dirty="0" smtClean="0"/>
              <a:t>Stop at the point of tension, not pain</a:t>
            </a:r>
          </a:p>
          <a:p>
            <a:pPr eaLnBrk="1" hangingPunct="1"/>
            <a:r>
              <a:rPr lang="en-US" sz="2400" dirty="0" smtClean="0"/>
              <a:t>Stretch slowly and evenly</a:t>
            </a:r>
          </a:p>
          <a:p>
            <a:pPr eaLnBrk="1" hangingPunct="1"/>
            <a:r>
              <a:rPr lang="en-US" sz="2400" dirty="0" smtClean="0"/>
              <a:t>Try to consciously relax</a:t>
            </a:r>
          </a:p>
          <a:p>
            <a:pPr eaLnBrk="1" hangingPunct="1"/>
            <a:r>
              <a:rPr lang="en-US" sz="2400" dirty="0" smtClean="0"/>
              <a:t>Maintain regular breathing</a:t>
            </a:r>
          </a:p>
          <a:p>
            <a:pPr eaLnBrk="1" hangingPunct="1"/>
            <a:r>
              <a:rPr lang="en-US" sz="2400" dirty="0" smtClean="0"/>
              <a:t>Don’t bounce</a:t>
            </a:r>
          </a:p>
          <a:p>
            <a:pPr eaLnBrk="1" hangingPunct="1"/>
            <a:r>
              <a:rPr lang="en-US" sz="2400" dirty="0" smtClean="0"/>
              <a:t>Strive for muscle balance.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Take Action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219200" y="1828800"/>
            <a:ext cx="7467600" cy="41148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2500" dirty="0" smtClean="0"/>
              <a:t>Incorporate stretching before and after exercising.</a:t>
            </a:r>
          </a:p>
          <a:p>
            <a:pPr eaLnBrk="1" hangingPunct="1"/>
            <a:r>
              <a:rPr lang="en-US" sz="2500" dirty="0" smtClean="0"/>
              <a:t>While studying or reading the morning paper, sit on the floor and stretch.</a:t>
            </a:r>
          </a:p>
          <a:p>
            <a:pPr eaLnBrk="1" hangingPunct="1"/>
            <a:r>
              <a:rPr lang="en-US" sz="2500" dirty="0" smtClean="0"/>
              <a:t>While on the phone, stand and stretch.</a:t>
            </a:r>
          </a:p>
          <a:p>
            <a:pPr eaLnBrk="1" hangingPunct="1"/>
            <a:r>
              <a:rPr lang="en-US" sz="2500" dirty="0" smtClean="0"/>
              <a:t>If you have a desk job, take a 5-minute stretch break every hour.</a:t>
            </a:r>
          </a:p>
          <a:p>
            <a:pPr eaLnBrk="1" hangingPunct="1"/>
            <a:r>
              <a:rPr lang="en-US" sz="2500" dirty="0" smtClean="0"/>
              <a:t>After every hour of computer use, take a 5-minute stretch break.</a:t>
            </a:r>
          </a:p>
          <a:p>
            <a:pPr eaLnBrk="1" hangingPunct="1"/>
            <a:r>
              <a:rPr lang="en-US" sz="2500" dirty="0" smtClean="0"/>
              <a:t>While watching TV, stretch during commercials.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Flexibility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ability of a joint to move freely through its full range of motion.</a:t>
            </a:r>
          </a:p>
          <a:p>
            <a:pPr eaLnBrk="1" hangingPunct="1"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www.youtube.com/watch?v=Xh9o95etgYo</a:t>
            </a:r>
            <a:r>
              <a:rPr lang="en-US" dirty="0" smtClean="0"/>
              <a:t> – video of abnormal flexibility</a:t>
            </a:r>
          </a:p>
          <a:p>
            <a:r>
              <a:rPr lang="en-US" dirty="0" smtClean="0"/>
              <a:t>Not what we is meant by full range of motion.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Factors Affecting Flexibility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lvl="1" indent="0">
              <a:lnSpc>
                <a:spcPct val="80000"/>
              </a:lnSpc>
              <a:buNone/>
            </a:pPr>
            <a:r>
              <a:rPr lang="en-US" sz="2600" dirty="0" smtClean="0"/>
              <a:t>Anatomical (Structural) Factors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Shape of bones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Connective tissue – ligaments &amp; </a:t>
            </a:r>
            <a:r>
              <a:rPr lang="en-US" sz="2600" dirty="0" smtClean="0"/>
              <a:t>cartilage (joint capsule) </a:t>
            </a:r>
            <a:r>
              <a:rPr lang="en-US" sz="2600" dirty="0"/>
              <a:t>(47%)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Muscle (41%)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Tendons (10%)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Skin (2%)</a:t>
            </a:r>
          </a:p>
          <a:p>
            <a:pPr marL="68580" lvl="1" indent="0">
              <a:lnSpc>
                <a:spcPct val="80000"/>
              </a:lnSpc>
              <a:buNone/>
            </a:pPr>
            <a:r>
              <a:rPr lang="en-US" dirty="0" smtClean="0"/>
              <a:t>*As you can see the muscles are a major factor in your flexibility and you can drastically change their ability to stretch more.  Ligaments and cartilage should not change in structure.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Benefits of Flexibility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2578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000" dirty="0" smtClean="0"/>
              <a:t>Healthy joints - </a:t>
            </a:r>
            <a:r>
              <a:rPr lang="en-US" sz="1800" dirty="0" smtClean="0"/>
              <a:t>Keeps joints lubricated.</a:t>
            </a:r>
          </a:p>
          <a:p>
            <a:pPr marL="52578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000" dirty="0" smtClean="0"/>
              <a:t>Enhanced ability to move freely and easily </a:t>
            </a:r>
            <a:r>
              <a:rPr lang="en-US" sz="2000" dirty="0"/>
              <a:t>- </a:t>
            </a:r>
            <a:r>
              <a:rPr lang="en-US" sz="2000" dirty="0" smtClean="0"/>
              <a:t>enhancing </a:t>
            </a:r>
            <a:r>
              <a:rPr lang="en-US" sz="2000" dirty="0"/>
              <a:t>athletic performance.</a:t>
            </a:r>
            <a:endParaRPr lang="en-US" sz="2000" dirty="0" smtClean="0"/>
          </a:p>
          <a:p>
            <a:pPr marL="52578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000" dirty="0" smtClean="0"/>
              <a:t>Stretching during warm-up decreases the risk of injury.</a:t>
            </a:r>
          </a:p>
          <a:p>
            <a:pPr marL="52578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000" dirty="0" smtClean="0"/>
              <a:t>Reversal of age-related decline in flexibility.</a:t>
            </a:r>
          </a:p>
          <a:p>
            <a:pPr marL="52578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000" dirty="0" smtClean="0"/>
              <a:t>Improved posture and appearance.</a:t>
            </a:r>
          </a:p>
          <a:p>
            <a:pPr marL="52578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000" dirty="0" smtClean="0"/>
              <a:t>Helps prevent lower back problems.</a:t>
            </a:r>
          </a:p>
          <a:p>
            <a:pPr marL="52578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000" dirty="0" smtClean="0"/>
              <a:t>It feels good.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Preventing Lower Back Pain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043492" y="1295401"/>
            <a:ext cx="6777317" cy="1371599"/>
          </a:xfrm>
        </p:spPr>
        <p:txBody>
          <a:bodyPr>
            <a:noAutofit/>
          </a:bodyPr>
          <a:lstStyle/>
          <a:p>
            <a:pPr marL="52578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000" dirty="0" smtClean="0"/>
              <a:t>See Figure 2 and Table 1 (pg. 114) </a:t>
            </a:r>
            <a:endParaRPr lang="en-US" sz="1800" dirty="0" smtClean="0"/>
          </a:p>
          <a:p>
            <a:pPr marL="52578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000" dirty="0" smtClean="0"/>
              <a:t>Guide to why strong and flexible muscles in the hip/lower back region will help decrease the changes of lower back pain.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43000" y="2514600"/>
            <a:ext cx="7024744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Preventing Poor Posture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95892" y="3276600"/>
            <a:ext cx="6777317" cy="1371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25780" indent="-457200" fontAlgn="auto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 smtClean="0"/>
              <a:t>Review this section.</a:t>
            </a:r>
          </a:p>
          <a:p>
            <a:pPr marL="525780" indent="-457200" fontAlgn="auto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 smtClean="0"/>
              <a:t>Look at Laboratory 1 to evaluate your posture.</a:t>
            </a:r>
          </a:p>
        </p:txBody>
      </p:sp>
    </p:spTree>
    <p:extLst>
      <p:ext uri="{BB962C8B-B14F-4D97-AF65-F5344CB8AC3E}">
        <p14:creationId xmlns:p14="http://schemas.microsoft.com/office/powerpoint/2010/main" val="235163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685800"/>
            <a:ext cx="7024744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Evaluating Flexibility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043492" y="1524000"/>
            <a:ext cx="6777317" cy="430862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000" dirty="0" smtClean="0"/>
              <a:t>Is not joint specific</a:t>
            </a:r>
            <a:r>
              <a:rPr lang="en-US" sz="1800" dirty="0" smtClean="0"/>
              <a:t>. Flexibility is muscle specific.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You are trying to improve/test the flexibility in a muscle.  Example; your right shoulder may have more range of motion than your left shoulder because those muscles are more flexible.</a:t>
            </a:r>
          </a:p>
          <a:p>
            <a:pPr marL="68580" indent="0">
              <a:lnSpc>
                <a:spcPct val="80000"/>
              </a:lnSpc>
              <a:buNone/>
            </a:pPr>
            <a:endParaRPr lang="en-US" sz="1800" dirty="0" smtClean="0"/>
          </a:p>
          <a:p>
            <a:pPr marL="52578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000" dirty="0" smtClean="0"/>
              <a:t>Sit &amp; Reach Test </a:t>
            </a:r>
            <a:r>
              <a:rPr lang="en-US" sz="2000" dirty="0"/>
              <a:t>- </a:t>
            </a:r>
            <a:r>
              <a:rPr lang="en-US" sz="2000" dirty="0">
                <a:hlinkClick r:id="rId2"/>
              </a:rPr>
              <a:t>https://www.youtube.com/watch?v=lv-_</a:t>
            </a:r>
            <a:r>
              <a:rPr lang="en-US" sz="2000" dirty="0" smtClean="0">
                <a:hlinkClick r:id="rId2"/>
              </a:rPr>
              <a:t>D8NnKdw</a:t>
            </a:r>
            <a:endParaRPr lang="en-US" sz="2000" dirty="0" smtClean="0"/>
          </a:p>
          <a:p>
            <a:pPr marL="52578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000" dirty="0" smtClean="0"/>
              <a:t>Running Flexibility </a:t>
            </a:r>
            <a:r>
              <a:rPr lang="en-US" sz="2000" dirty="0"/>
              <a:t>Test - </a:t>
            </a:r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www.youtube.com/watch?v=pjRmW837Th0</a:t>
            </a:r>
            <a:endParaRPr lang="en-US" sz="2000" dirty="0" smtClean="0"/>
          </a:p>
          <a:p>
            <a:pPr marL="52578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000" dirty="0" smtClean="0"/>
              <a:t>Shoulder Flexibility </a:t>
            </a:r>
            <a:r>
              <a:rPr lang="en-US" sz="2000" dirty="0"/>
              <a:t>Test - </a:t>
            </a:r>
            <a:r>
              <a:rPr lang="en-US" sz="2000" dirty="0">
                <a:hlinkClick r:id="rId4"/>
              </a:rPr>
              <a:t>https://</a:t>
            </a:r>
            <a:r>
              <a:rPr lang="en-US" sz="2000" dirty="0" smtClean="0">
                <a:hlinkClick r:id="rId4"/>
              </a:rPr>
              <a:t>www.youtube.com/watch?v=DUtHU3C1BsE</a:t>
            </a: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These are just a few of the self tests that are available.</a:t>
            </a:r>
          </a:p>
        </p:txBody>
      </p:sp>
    </p:spTree>
    <p:extLst>
      <p:ext uri="{BB962C8B-B14F-4D97-AF65-F5344CB8AC3E}">
        <p14:creationId xmlns:p14="http://schemas.microsoft.com/office/powerpoint/2010/main" val="167146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Designing a Flexibility Program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752600"/>
            <a:ext cx="6777317" cy="4572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Evaluate your flexibility so you can set goals.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Dynamic vs static.</a:t>
            </a:r>
          </a:p>
          <a:p>
            <a:pPr marL="68580" indent="0">
              <a:lnSpc>
                <a:spcPct val="80000"/>
              </a:lnSpc>
              <a:buNone/>
            </a:pPr>
            <a:r>
              <a:rPr lang="en-US" sz="1900" dirty="0">
                <a:hlinkClick r:id="rId2"/>
              </a:rPr>
              <a:t>https://</a:t>
            </a:r>
            <a:r>
              <a:rPr lang="en-US" sz="1900" dirty="0" smtClean="0">
                <a:hlinkClick r:id="rId2"/>
              </a:rPr>
              <a:t>www.youtube.com/watch?v=Lt6YvDaFmPU</a:t>
            </a:r>
            <a:endParaRPr lang="en-US" sz="1900" dirty="0" smtClean="0"/>
          </a:p>
          <a:p>
            <a:pPr marL="365760" lvl="1" indent="0">
              <a:lnSpc>
                <a:spcPct val="80000"/>
              </a:lnSpc>
              <a:buNone/>
            </a:pPr>
            <a:r>
              <a:rPr lang="en-US" sz="2400" dirty="0" smtClean="0"/>
              <a:t>Dynamic or Ballistic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Range </a:t>
            </a:r>
            <a:r>
              <a:rPr lang="en-US" sz="2400" dirty="0"/>
              <a:t>of motion that is achieved through moving a limb to its limits in a quick fashion.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Associated </a:t>
            </a:r>
            <a:r>
              <a:rPr lang="en-US" sz="2400" dirty="0"/>
              <a:t>with increased muscle soreness and the stretch reflex.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Used more in athletic competition. Not recommended for personal fitness programs due to risk of injury.</a:t>
            </a:r>
          </a:p>
          <a:p>
            <a:pPr marL="365760" lvl="1" indent="0">
              <a:lnSpc>
                <a:spcPct val="80000"/>
              </a:lnSpc>
              <a:buNone/>
            </a:pPr>
            <a:r>
              <a:rPr lang="en-US" sz="2400" dirty="0" smtClean="0"/>
              <a:t>Static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Range </a:t>
            </a:r>
            <a:r>
              <a:rPr lang="en-US" sz="2400" dirty="0"/>
              <a:t>of motion that is achieved through slow controlled stretching.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Most commonly used and recommended type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353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PNF Stretching or PNF: Partner-Assisted Stretching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143000" y="2362200"/>
            <a:ext cx="7467600" cy="33528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www.youtube.com/watch?v=PhfbsLEPus0</a:t>
            </a:r>
            <a:endParaRPr lang="en-US" sz="2000" dirty="0" smtClean="0"/>
          </a:p>
          <a:p>
            <a:pPr eaLnBrk="1" hangingPunct="1"/>
            <a:r>
              <a:rPr lang="en-US" sz="2000" dirty="0" smtClean="0"/>
              <a:t>Proprioceptive neuromuscular facilitation (PNF) uses the nervous and muscular systems to facilitate stretching.</a:t>
            </a:r>
          </a:p>
          <a:p>
            <a:pPr eaLnBrk="1" hangingPunct="1"/>
            <a:r>
              <a:rPr lang="en-US" sz="2000" dirty="0" smtClean="0"/>
              <a:t>PNF utilizes the inverse stretch reflex to relax the target muscle.</a:t>
            </a:r>
          </a:p>
          <a:p>
            <a:pPr eaLnBrk="1" hangingPunct="1"/>
            <a:r>
              <a:rPr lang="en-US" sz="2000" dirty="0" smtClean="0"/>
              <a:t>PNF stretch: perform a 10-30 second static stretch, then contract the muscle for 6 seconds to produce fatigue, and then relax while a partner stretches your limb for 10-30 seconds.</a:t>
            </a:r>
          </a:p>
          <a:p>
            <a:pPr eaLnBrk="1" hangingPunct="1"/>
            <a:r>
              <a:rPr lang="en-US" sz="2000" dirty="0" smtClean="0"/>
              <a:t>For safety be sensitive to your partner’s needs and flexibility level.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7620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Stretch Reflex </a:t>
            </a:r>
            <a:endParaRPr lang="en-US" sz="40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043492" y="1600200"/>
            <a:ext cx="6777317" cy="423242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www.youtube.com/watch?v=Ya-3XHBWDqs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Involuntary contraction of a muscle due to rapid stretching of that muscle.</a:t>
            </a:r>
          </a:p>
          <a:p>
            <a:pPr>
              <a:lnSpc>
                <a:spcPct val="90000"/>
              </a:lnSpc>
            </a:pPr>
            <a:r>
              <a:rPr lang="en-US" dirty="0"/>
              <a:t>So that’s why my leg jerks when the Dr. taps my knee.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Helps prevent muscle and tendon damage.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reason muscle stretching must last long enough for the stretch reflex to release.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745</TotalTime>
  <Words>712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Chapter 5 </vt:lpstr>
      <vt:lpstr>Flexibility</vt:lpstr>
      <vt:lpstr>Factors Affecting Flexibility</vt:lpstr>
      <vt:lpstr>Benefits of Flexibility</vt:lpstr>
      <vt:lpstr>Preventing Lower Back Pain</vt:lpstr>
      <vt:lpstr>Evaluating Flexibility</vt:lpstr>
      <vt:lpstr>Designing a Flexibility Program</vt:lpstr>
      <vt:lpstr>PNF Stretching or PNF: Partner-Assisted Stretching</vt:lpstr>
      <vt:lpstr>Stretch Reflex </vt:lpstr>
      <vt:lpstr>Guidelines of Flexibility Development</vt:lpstr>
      <vt:lpstr>Tips for Developing Flexibility</vt:lpstr>
      <vt:lpstr>Take Action</vt:lpstr>
    </vt:vector>
  </TitlesOfParts>
  <Company>Mcgraw-Hill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MHE</dc:creator>
  <cp:lastModifiedBy>McClanahan, Travis</cp:lastModifiedBy>
  <cp:revision>64</cp:revision>
  <cp:lastPrinted>2001-06-20T22:57:33Z</cp:lastPrinted>
  <dcterms:created xsi:type="dcterms:W3CDTF">2001-02-26T16:53:04Z</dcterms:created>
  <dcterms:modified xsi:type="dcterms:W3CDTF">2017-02-07T17:13:23Z</dcterms:modified>
</cp:coreProperties>
</file>