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2" r:id="rId5"/>
    <p:sldId id="258" r:id="rId6"/>
    <p:sldId id="261" r:id="rId7"/>
    <p:sldId id="260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A65DE3-7BBB-484F-A637-BF12FD18552E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A65DE3-7BBB-484F-A637-BF12FD18552E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A65DE3-7BBB-484F-A637-BF12FD18552E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65DE3-7BBB-484F-A637-BF12FD18552E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FA65DE3-7BBB-484F-A637-BF12FD18552E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CzecFateXc" TargetMode="External"/><Relationship Id="rId2" Type="http://schemas.openxmlformats.org/officeDocument/2006/relationships/hyperlink" Target="https://www.youtube.com/watch?v=nN8cwK3zM2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Is_NEkJbno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z27JyoJDl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CmNQQWlrc0" TargetMode="External"/><Relationship Id="rId2" Type="http://schemas.openxmlformats.org/officeDocument/2006/relationships/hyperlink" Target="https://www.youtube.com/watch?v=PQMsJSme78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CmNQQWlrc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18288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Cardio-respiratory Endurance: Assessment and Prescription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your cardio respiratory system function at the necessary level you need for your daily activities?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 are the health benefits of cardio respiratory endurance?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3281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Physical Activity will not lead to significant improvements in your cardio respiratory endurance.  Regular exercise is needed.</a:t>
            </a:r>
          </a:p>
          <a:p>
            <a:r>
              <a:rPr lang="en-US" dirty="0" smtClean="0"/>
              <a:t>Physiological changes due to a structured exercise program.</a:t>
            </a:r>
          </a:p>
          <a:p>
            <a:pPr lvl="1"/>
            <a:r>
              <a:rPr lang="en-US" dirty="0" smtClean="0"/>
              <a:t>Lowers your risk of CVD</a:t>
            </a:r>
          </a:p>
          <a:p>
            <a:pPr lvl="1"/>
            <a:r>
              <a:rPr lang="en-US" dirty="0" smtClean="0"/>
              <a:t>Reduces your risk of type 2 diabetes</a:t>
            </a:r>
          </a:p>
          <a:p>
            <a:pPr lvl="1"/>
            <a:r>
              <a:rPr lang="en-US" dirty="0" smtClean="0"/>
              <a:t>Lowers blood pressure</a:t>
            </a:r>
          </a:p>
          <a:p>
            <a:pPr lvl="1"/>
            <a:r>
              <a:rPr lang="en-US" dirty="0" smtClean="0"/>
              <a:t>Increased bone density</a:t>
            </a:r>
          </a:p>
          <a:p>
            <a:r>
              <a:rPr lang="en-US" dirty="0" smtClean="0"/>
              <a:t>Psychological changes due to a structured exercise program.</a:t>
            </a:r>
          </a:p>
          <a:p>
            <a:pPr lvl="1"/>
            <a:r>
              <a:rPr lang="en-US" dirty="0" smtClean="0"/>
              <a:t>Higher self-esteem</a:t>
            </a:r>
          </a:p>
          <a:p>
            <a:pPr lvl="1"/>
            <a:r>
              <a:rPr lang="en-US" dirty="0" smtClean="0"/>
              <a:t>Positive body image</a:t>
            </a:r>
          </a:p>
          <a:p>
            <a:pPr lvl="1"/>
            <a:r>
              <a:rPr lang="en-US" dirty="0" smtClean="0"/>
              <a:t>Improved sleep quality</a:t>
            </a:r>
          </a:p>
          <a:p>
            <a:pPr lvl="1"/>
            <a:r>
              <a:rPr lang="en-US" dirty="0" smtClean="0"/>
              <a:t>Increased energy</a:t>
            </a:r>
          </a:p>
          <a:p>
            <a:pPr lvl="1"/>
            <a:r>
              <a:rPr lang="en-US" dirty="0" smtClean="0"/>
              <a:t>Weight control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1295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Evaluation of cardio respiratory endurance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328160"/>
          </a:xfrm>
        </p:spPr>
        <p:txBody>
          <a:bodyPr>
            <a:normAutofit/>
          </a:bodyPr>
          <a:lstStyle/>
          <a:p>
            <a:r>
              <a:rPr lang="en-US" dirty="0" smtClean="0"/>
              <a:t>VO2 Max test is one of the most reliable</a:t>
            </a:r>
          </a:p>
          <a:p>
            <a:pPr lvl="1"/>
            <a:r>
              <a:rPr lang="en-US" dirty="0" smtClean="0"/>
              <a:t>Not practical</a:t>
            </a:r>
          </a:p>
          <a:p>
            <a:r>
              <a:rPr lang="en-US" dirty="0" smtClean="0"/>
              <a:t>Walk/Run Tests (ex. 1.5 mile run test)</a:t>
            </a:r>
          </a:p>
          <a:p>
            <a:pPr lvl="1"/>
            <a:r>
              <a:rPr lang="en-US" dirty="0" smtClean="0"/>
              <a:t>Are you obese? Are you in poor physical condition?</a:t>
            </a:r>
          </a:p>
          <a:p>
            <a:pPr lvl="1"/>
            <a:r>
              <a:rPr lang="en-US" dirty="0" smtClean="0"/>
              <a:t>Do you have lower back problems or joint problems?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1295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Designing Your Aerobic Exercise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328160"/>
          </a:xfrm>
        </p:spPr>
        <p:txBody>
          <a:bodyPr>
            <a:normAutofit/>
          </a:bodyPr>
          <a:lstStyle/>
          <a:p>
            <a:r>
              <a:rPr lang="en-US" dirty="0" smtClean="0"/>
              <a:t>Set short and long term goals.</a:t>
            </a:r>
          </a:p>
          <a:p>
            <a:pPr lvl="1"/>
            <a:r>
              <a:rPr lang="en-US" dirty="0" smtClean="0"/>
              <a:t>Lack of goals is one of the biggest reasons that programs fail.</a:t>
            </a:r>
          </a:p>
          <a:p>
            <a:pPr lvl="1"/>
            <a:r>
              <a:rPr lang="en-US" dirty="0" smtClean="0"/>
              <a:t>What should your goals be?</a:t>
            </a:r>
          </a:p>
          <a:p>
            <a:pPr lvl="1"/>
            <a:r>
              <a:rPr lang="en-US" dirty="0" smtClean="0"/>
              <a:t>Are they reasonable?</a:t>
            </a:r>
          </a:p>
          <a:p>
            <a:pPr lvl="1"/>
            <a:r>
              <a:rPr lang="en-US" dirty="0" smtClean="0"/>
              <a:t>Are they safe?</a:t>
            </a:r>
          </a:p>
          <a:p>
            <a:pPr lvl="1"/>
            <a:r>
              <a:rPr lang="en-US" dirty="0" smtClean="0"/>
              <a:t>Are they appropriate?  Are you just trying to lose weight?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1295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makes-ups an exercise session?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328160"/>
          </a:xfrm>
        </p:spPr>
        <p:txBody>
          <a:bodyPr>
            <a:normAutofit/>
          </a:bodyPr>
          <a:lstStyle/>
          <a:p>
            <a:r>
              <a:rPr lang="en-US" dirty="0" smtClean="0"/>
              <a:t>The Warm-up – see 2 videos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www.youtube.com/watch?v=nN8cwK3zM20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www.youtube.com/watch?v=GCzecFateXc</a:t>
            </a:r>
            <a:endParaRPr lang="en-US" dirty="0" smtClean="0"/>
          </a:p>
          <a:p>
            <a:pPr lvl="1"/>
            <a:r>
              <a:rPr lang="en-US" dirty="0" smtClean="0"/>
              <a:t>5 – 10 minutes of low intensity exercise</a:t>
            </a:r>
          </a:p>
          <a:p>
            <a:pPr lvl="1"/>
            <a:r>
              <a:rPr lang="en-US" dirty="0" smtClean="0"/>
              <a:t>Must increase core temperature.  How will I know this has increased?  Light sweat on the skin surface.</a:t>
            </a:r>
          </a:p>
          <a:p>
            <a:pPr lvl="1"/>
            <a:r>
              <a:rPr lang="en-US" dirty="0" smtClean="0"/>
              <a:t>Stretching (light)</a:t>
            </a:r>
          </a:p>
          <a:p>
            <a:pPr lvl="1"/>
            <a:r>
              <a:rPr lang="en-US" dirty="0" smtClean="0"/>
              <a:t>Needs to be similar to your exercise routine for the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1295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workout</a:t>
            </a:r>
            <a:br>
              <a:rPr lang="en-US" dirty="0" smtClean="0"/>
            </a:br>
            <a:r>
              <a:rPr lang="en-US" dirty="0" smtClean="0"/>
              <a:t>F.I.T.T.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328160"/>
          </a:xfrm>
        </p:spPr>
        <p:txBody>
          <a:bodyPr>
            <a:normAutofit/>
          </a:bodyPr>
          <a:lstStyle/>
          <a:p>
            <a:r>
              <a:rPr lang="en-US" dirty="0" smtClean="0"/>
              <a:t>Frequency</a:t>
            </a:r>
          </a:p>
          <a:p>
            <a:pPr lvl="1"/>
            <a:r>
              <a:rPr lang="en-US" dirty="0" smtClean="0"/>
              <a:t>3 to 5 sessions per week</a:t>
            </a:r>
          </a:p>
          <a:p>
            <a:pPr lvl="1"/>
            <a:r>
              <a:rPr lang="en-US" dirty="0" smtClean="0"/>
              <a:t>More than 5 days show insignificant gains, greater risk of overuse injuries.</a:t>
            </a:r>
          </a:p>
          <a:p>
            <a:pPr lvl="1"/>
            <a:r>
              <a:rPr lang="en-US" dirty="0" smtClean="0"/>
              <a:t>No more than 3 consecutive days of rest or exercise.</a:t>
            </a:r>
          </a:p>
          <a:p>
            <a:pPr lvl="1"/>
            <a:r>
              <a:rPr lang="en-US" dirty="0" smtClean="0"/>
              <a:t>If you are cross training you may be able to exercise more often with less injury.  High or low impact?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1295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workout</a:t>
            </a:r>
            <a:br>
              <a:rPr lang="en-US" dirty="0" smtClean="0"/>
            </a:br>
            <a:r>
              <a:rPr lang="en-US" dirty="0" smtClean="0"/>
              <a:t>F.I.T.T.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328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Intensity</a:t>
            </a:r>
          </a:p>
          <a:p>
            <a:pPr lvl="1"/>
            <a:r>
              <a:rPr lang="en-US" dirty="0" smtClean="0"/>
              <a:t>Must be at least 50% of your VO2 Max</a:t>
            </a:r>
          </a:p>
          <a:p>
            <a:pPr lvl="1"/>
            <a:r>
              <a:rPr lang="en-US" dirty="0" smtClean="0"/>
              <a:t>Training near your VO2 Max does not produce significantly greater gains but it does increase the risk of injury.</a:t>
            </a:r>
          </a:p>
          <a:p>
            <a:pPr lvl="1"/>
            <a:r>
              <a:rPr lang="en-US" dirty="0" smtClean="0"/>
              <a:t>Recommended range is 50 – 85%</a:t>
            </a:r>
          </a:p>
          <a:p>
            <a:pPr lvl="1"/>
            <a:r>
              <a:rPr lang="en-US" dirty="0" smtClean="0"/>
              <a:t>Target Heart Rate Range </a:t>
            </a:r>
            <a:r>
              <a:rPr lang="en-US" dirty="0">
                <a:hlinkClick r:id="rId2"/>
              </a:rPr>
              <a:t>https://www.youtube.com/watch?v=ZIs_NEkJbno</a:t>
            </a:r>
            <a:endParaRPr lang="en-US" dirty="0"/>
          </a:p>
          <a:p>
            <a:pPr lvl="1"/>
            <a:r>
              <a:rPr lang="en-US" dirty="0" smtClean="0"/>
              <a:t>See page 84 &amp; 85 for the formula.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1295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workout</a:t>
            </a:r>
            <a:br>
              <a:rPr lang="en-US" dirty="0" smtClean="0"/>
            </a:br>
            <a:r>
              <a:rPr lang="en-US" dirty="0" smtClean="0"/>
              <a:t>F.I.T.T.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328160"/>
          </a:xfrm>
        </p:spPr>
        <p:txBody>
          <a:bodyPr>
            <a:normAutofit/>
          </a:bodyPr>
          <a:lstStyle/>
          <a:p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Does not include your warm-up or cool-down.</a:t>
            </a:r>
          </a:p>
          <a:p>
            <a:pPr lvl="1"/>
            <a:r>
              <a:rPr lang="en-US" dirty="0" smtClean="0"/>
              <a:t>20 – 60 minutes</a:t>
            </a:r>
          </a:p>
          <a:p>
            <a:pPr lvl="1"/>
            <a:r>
              <a:rPr lang="en-US" dirty="0" smtClean="0"/>
              <a:t>What is your conditioning?</a:t>
            </a:r>
          </a:p>
          <a:p>
            <a:pPr lvl="1"/>
            <a:r>
              <a:rPr lang="en-US" dirty="0" smtClean="0"/>
              <a:t>What is the intensity level?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1295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workout</a:t>
            </a:r>
            <a:br>
              <a:rPr lang="en-US" dirty="0" smtClean="0"/>
            </a:br>
            <a:r>
              <a:rPr lang="en-US" dirty="0" smtClean="0"/>
              <a:t>F.I.T.T.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3281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Aerobic activity that you enjoy.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Cool-Down</a:t>
            </a:r>
          </a:p>
          <a:p>
            <a:pPr lvl="1"/>
            <a:r>
              <a:rPr lang="en-US" dirty="0" smtClean="0"/>
              <a:t>5-30 minutes</a:t>
            </a:r>
          </a:p>
          <a:p>
            <a:pPr lvl="1"/>
            <a:r>
              <a:rPr lang="en-US" dirty="0" smtClean="0"/>
              <a:t>Light exercise followed by stretching.</a:t>
            </a:r>
          </a:p>
          <a:p>
            <a:pPr lvl="1"/>
            <a:r>
              <a:rPr lang="en-US" dirty="0" smtClean="0"/>
              <a:t>You don’t want blood to pool.</a:t>
            </a:r>
          </a:p>
          <a:p>
            <a:pPr lvl="1"/>
            <a:r>
              <a:rPr lang="en-US" dirty="0" smtClean="0"/>
              <a:t>Stretching time depends on your flexibility goals.</a:t>
            </a:r>
          </a:p>
          <a:p>
            <a:pPr lvl="1"/>
            <a:r>
              <a:rPr lang="en-US" dirty="0" smtClean="0"/>
              <a:t>Best time to stretch for improved flexibility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058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772400" cy="1752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Why do we need cardio</a:t>
            </a:r>
            <a:br>
              <a:rPr lang="en-US" dirty="0" smtClean="0"/>
            </a:br>
            <a:r>
              <a:rPr lang="en-US" dirty="0" smtClean="0"/>
              <a:t>respiratory endurance?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696200" cy="4175760"/>
          </a:xfrm>
        </p:spPr>
        <p:txBody>
          <a:bodyPr>
            <a:normAutofit/>
          </a:bodyPr>
          <a:lstStyle/>
          <a:p>
            <a:r>
              <a:rPr lang="en-US" dirty="0" smtClean="0"/>
              <a:t>Does your everyday activities leave you exhausted?</a:t>
            </a:r>
          </a:p>
          <a:p>
            <a:r>
              <a:rPr lang="en-US" dirty="0" smtClean="0"/>
              <a:t>Do you have the conditioning to enjoy leisure activities?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Cardio respiratory Endurance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861560"/>
          </a:xfrm>
        </p:spPr>
        <p:txBody>
          <a:bodyPr>
            <a:normAutofit/>
          </a:bodyPr>
          <a:lstStyle/>
          <a:p>
            <a:r>
              <a:rPr lang="en-US" dirty="0" smtClean="0"/>
              <a:t>The ability to perform aerobic </a:t>
            </a:r>
            <a:r>
              <a:rPr lang="en-US" dirty="0" smtClean="0"/>
              <a:t>exercise for a prolonged period of time.</a:t>
            </a:r>
            <a:endParaRPr lang="en-US" dirty="0" smtClean="0"/>
          </a:p>
          <a:p>
            <a:pPr lvl="1"/>
            <a:r>
              <a:rPr lang="en-US" dirty="0" smtClean="0"/>
              <a:t>Effective in promoting weight loss and reducing the risk of CVD.</a:t>
            </a:r>
          </a:p>
          <a:p>
            <a:pPr lvl="1"/>
            <a:r>
              <a:rPr lang="en-US" dirty="0" smtClean="0"/>
              <a:t>Most important component of health-related physical fitness</a:t>
            </a:r>
          </a:p>
          <a:p>
            <a:r>
              <a:rPr lang="en-US" dirty="0" smtClean="0"/>
              <a:t>Measuring Cardio Respiratory Fitness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www.youtube.com/watch?v=az27JyoJDlo</a:t>
            </a:r>
            <a:endParaRPr lang="en-US" dirty="0" smtClean="0"/>
          </a:p>
          <a:p>
            <a:pPr marL="292608" lvl="1" indent="0">
              <a:buNone/>
            </a:pPr>
            <a:r>
              <a:rPr lang="en-US" dirty="0" smtClean="0"/>
              <a:t>Watch this video for some thorough explanation of the Lactate and VO2 Max training.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Cardio respiratory Endurance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861560"/>
          </a:xfrm>
        </p:spPr>
        <p:txBody>
          <a:bodyPr>
            <a:normAutofit/>
          </a:bodyPr>
          <a:lstStyle/>
          <a:p>
            <a:r>
              <a:rPr lang="en-US" dirty="0" smtClean="0"/>
              <a:t>Cardiovascular System - See Figure 1 (page 77)</a:t>
            </a:r>
          </a:p>
          <a:p>
            <a:pPr lvl="1"/>
            <a:r>
              <a:rPr lang="en-US" dirty="0" smtClean="0"/>
              <a:t>Heart – the pump</a:t>
            </a:r>
          </a:p>
          <a:p>
            <a:pPr lvl="1"/>
            <a:r>
              <a:rPr lang="en-US" dirty="0" smtClean="0"/>
              <a:t>Arteries – oxygen rich blood</a:t>
            </a:r>
          </a:p>
          <a:p>
            <a:pPr lvl="1"/>
            <a:r>
              <a:rPr lang="en-US" dirty="0" smtClean="0"/>
              <a:t>Veins – oxygen depleted blood</a:t>
            </a:r>
          </a:p>
          <a:p>
            <a:pPr lvl="1"/>
            <a:r>
              <a:rPr lang="en-US" dirty="0" smtClean="0"/>
              <a:t>Capillaries – where the exchange happens (oxygen/nutrients – carbon dioxide/waste) </a:t>
            </a:r>
          </a:p>
          <a:p>
            <a:pPr lvl="1"/>
            <a:r>
              <a:rPr lang="en-US" dirty="0" smtClean="0"/>
              <a:t>Stroke Volume</a:t>
            </a:r>
          </a:p>
          <a:p>
            <a:pPr lvl="1"/>
            <a:r>
              <a:rPr lang="en-US" dirty="0" smtClean="0"/>
              <a:t>Cardiac Output</a:t>
            </a:r>
          </a:p>
          <a:p>
            <a:r>
              <a:rPr lang="en-US" dirty="0" smtClean="0"/>
              <a:t>Respiratory System</a:t>
            </a:r>
          </a:p>
          <a:p>
            <a:pPr lvl="1"/>
            <a:r>
              <a:rPr lang="en-US" dirty="0" smtClean="0"/>
              <a:t>Lungs &amp; Alveoli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1752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How do we get energy for exercise?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696200" cy="4175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Aerobic Exercise</a:t>
            </a:r>
          </a:p>
          <a:p>
            <a:pPr lvl="1"/>
            <a:r>
              <a:rPr lang="en-US" dirty="0" smtClean="0"/>
              <a:t>Activities that are done with continued use of oxygen.</a:t>
            </a:r>
          </a:p>
          <a:p>
            <a:r>
              <a:rPr lang="en-US" dirty="0" smtClean="0"/>
              <a:t>Anaerobic Exercise</a:t>
            </a:r>
          </a:p>
          <a:p>
            <a:pPr lvl="1"/>
            <a:r>
              <a:rPr lang="en-US" dirty="0" smtClean="0"/>
              <a:t>Activities that are done without the use of oxygen.</a:t>
            </a:r>
          </a:p>
          <a:p>
            <a:r>
              <a:rPr lang="en-US" dirty="0" smtClean="0"/>
              <a:t>ATP (Adenosine Triphosphate)</a:t>
            </a:r>
          </a:p>
          <a:p>
            <a:pPr lvl="1"/>
            <a:r>
              <a:rPr lang="en-US" dirty="0" smtClean="0"/>
              <a:t>Produced from food.</a:t>
            </a:r>
          </a:p>
          <a:p>
            <a:pPr lvl="1"/>
            <a:r>
              <a:rPr lang="en-US" dirty="0" smtClean="0"/>
              <a:t>Stored in small quantities.</a:t>
            </a:r>
          </a:p>
          <a:p>
            <a:pPr lvl="1"/>
            <a:r>
              <a:rPr lang="en-US" dirty="0" smtClean="0"/>
              <a:t>The breakdown of ATP results in a release of energy that fuels muscle contraction.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59283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Anaerobic Training – Without Oxygen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hlinkClick r:id="rId2"/>
            </a:endParaRPr>
          </a:p>
          <a:p>
            <a:pPr>
              <a:buNone/>
            </a:pPr>
            <a:r>
              <a:rPr lang="en-US" sz="1900" dirty="0">
                <a:hlinkClick r:id="rId3"/>
              </a:rPr>
              <a:t>https://</a:t>
            </a:r>
            <a:r>
              <a:rPr lang="en-US" sz="1900" dirty="0" smtClean="0">
                <a:hlinkClick r:id="rId3"/>
              </a:rPr>
              <a:t>www.youtube.com/watch?v=uCmNQQWlrc0</a:t>
            </a:r>
            <a:endParaRPr lang="en-US" sz="1900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ATP-PC (phosphate creatine) energy source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one the body uses</a:t>
            </a:r>
          </a:p>
          <a:p>
            <a:pPr lvl="1"/>
            <a:r>
              <a:rPr lang="en-US" dirty="0" smtClean="0"/>
              <a:t>Only about 10 seconds worth of energy</a:t>
            </a:r>
          </a:p>
          <a:p>
            <a:r>
              <a:rPr lang="en-US" dirty="0" smtClean="0"/>
              <a:t>Lactic acid energy source</a:t>
            </a:r>
          </a:p>
          <a:p>
            <a:pPr lvl="1"/>
            <a:r>
              <a:rPr lang="en-US" dirty="0" smtClean="0"/>
              <a:t>Kicks in after the PC is used up</a:t>
            </a:r>
          </a:p>
          <a:p>
            <a:pPr lvl="1"/>
            <a:r>
              <a:rPr lang="en-US" dirty="0" smtClean="0"/>
              <a:t>Glycogen (carbohydrate storage) begins to be used</a:t>
            </a:r>
          </a:p>
          <a:p>
            <a:pPr lvl="1"/>
            <a:r>
              <a:rPr lang="en-US" dirty="0" smtClean="0"/>
              <a:t>Only about 20 seconds worth of energy</a:t>
            </a:r>
          </a:p>
          <a:p>
            <a:pPr lvl="1"/>
            <a:r>
              <a:rPr lang="en-US" dirty="0" smtClean="0"/>
              <a:t>Comes from blood sugar (glucose) stored in the muscles</a:t>
            </a:r>
          </a:p>
          <a:p>
            <a:r>
              <a:rPr lang="en-US" dirty="0" smtClean="0"/>
              <a:t>At about 1 minute the Anaerobic Energy System begins to decrease its production of ATP and the Aerobic Energy System begins to produce the ATP need for exercise.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96200" cy="59283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Aerobic Energy System - With Oxygen</a:t>
            </a:r>
          </a:p>
          <a:p>
            <a:pPr>
              <a:buNone/>
            </a:pPr>
            <a:r>
              <a:rPr lang="en-US" sz="1900" dirty="0">
                <a:hlinkClick r:id="rId2"/>
              </a:rPr>
              <a:t>https://</a:t>
            </a:r>
            <a:r>
              <a:rPr lang="en-US" sz="1900" dirty="0" smtClean="0">
                <a:hlinkClick r:id="rId2"/>
              </a:rPr>
              <a:t>www.youtube.com/watch?v=uCmNQQWlrc0</a:t>
            </a:r>
            <a:endParaRPr lang="en-US" sz="1900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r>
              <a:rPr lang="en-US" dirty="0" smtClean="0"/>
              <a:t>Becomes the main source of energy at around 30-60 seconds.</a:t>
            </a:r>
          </a:p>
          <a:p>
            <a:r>
              <a:rPr lang="en-US" dirty="0" smtClean="0"/>
              <a:t>Cardiovascular system as well as the Respiratory System are very important to this energy system.</a:t>
            </a:r>
          </a:p>
          <a:p>
            <a:r>
              <a:rPr lang="en-US" dirty="0" smtClean="0"/>
              <a:t>H20 (water) and CO2 (carbon dioxide) are by-products and must be expelled by the blood.</a:t>
            </a:r>
          </a:p>
          <a:p>
            <a:r>
              <a:rPr lang="en-US" dirty="0" smtClean="0"/>
              <a:t>At around 2 hours glycogen (carbohydrate stores) are used up and fat is used.</a:t>
            </a:r>
          </a:p>
          <a:p>
            <a:r>
              <a:rPr lang="en-US" dirty="0" smtClean="0"/>
              <a:t>When fat is used it requires much more oxygen.</a:t>
            </a:r>
          </a:p>
          <a:p>
            <a:r>
              <a:rPr lang="en-US" dirty="0" smtClean="0"/>
              <a:t>Very dangerous when fat is all used up because protein becomes the source of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happens to the cardio respiratory system with exercise and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328160"/>
          </a:xfrm>
        </p:spPr>
        <p:txBody>
          <a:bodyPr>
            <a:normAutofit/>
          </a:bodyPr>
          <a:lstStyle/>
          <a:p>
            <a:r>
              <a:rPr lang="en-US" dirty="0" smtClean="0"/>
              <a:t>Response</a:t>
            </a:r>
          </a:p>
          <a:p>
            <a:pPr lvl="1"/>
            <a:r>
              <a:rPr lang="en-US" dirty="0" smtClean="0"/>
              <a:t>Changes that occur during exercise to help you meet the demand of the exercise program.  These changes return to normal levels shortly after exercise session ends.</a:t>
            </a:r>
          </a:p>
          <a:p>
            <a:pPr lvl="1"/>
            <a:r>
              <a:rPr lang="en-US" dirty="0" smtClean="0"/>
              <a:t>Cardiac Output increases (heart rate and stroke volume) in order to deliver more oxygen and nutrients</a:t>
            </a:r>
          </a:p>
          <a:p>
            <a:pPr lvl="1"/>
            <a:r>
              <a:rPr lang="en-US" dirty="0" smtClean="0"/>
              <a:t>Arteries dilate (expand)</a:t>
            </a:r>
          </a:p>
          <a:p>
            <a:pPr lvl="1"/>
            <a:r>
              <a:rPr lang="en-US" dirty="0" smtClean="0"/>
              <a:t>Breathing rate increases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happens to the cardio respiratory system with exercise and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328160"/>
          </a:xfrm>
        </p:spPr>
        <p:txBody>
          <a:bodyPr>
            <a:normAutofit/>
          </a:bodyPr>
          <a:lstStyle/>
          <a:p>
            <a:r>
              <a:rPr lang="en-US" dirty="0" smtClean="0"/>
              <a:t>Adaptations</a:t>
            </a:r>
          </a:p>
          <a:p>
            <a:pPr lvl="1"/>
            <a:r>
              <a:rPr lang="en-US" dirty="0" smtClean="0"/>
              <a:t>Long term changes that occur over time with regular exercise.  Can be reversed when a regular exercise program is stopped for an extended period of time.</a:t>
            </a:r>
          </a:p>
          <a:p>
            <a:pPr lvl="1"/>
            <a:r>
              <a:rPr lang="en-US" dirty="0" smtClean="0"/>
              <a:t>Resting heart rate decreases</a:t>
            </a:r>
          </a:p>
          <a:p>
            <a:pPr lvl="1"/>
            <a:r>
              <a:rPr lang="en-US" dirty="0" smtClean="0"/>
              <a:t>Stroke volume increases</a:t>
            </a:r>
          </a:p>
          <a:p>
            <a:pPr lvl="1"/>
            <a:r>
              <a:rPr lang="en-US" dirty="0" smtClean="0"/>
              <a:t>Cardiac output increases</a:t>
            </a:r>
          </a:p>
          <a:p>
            <a:pPr lvl="1"/>
            <a:r>
              <a:rPr lang="en-US" dirty="0" smtClean="0"/>
              <a:t>VO2 Max increases</a:t>
            </a:r>
          </a:p>
          <a:p>
            <a:pPr lvl="1"/>
            <a:r>
              <a:rPr lang="en-US" dirty="0" smtClean="0"/>
              <a:t>Respiratory muscles increase endurance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1357</TotalTime>
  <Words>951</Words>
  <Application>Microsoft Office PowerPoint</Application>
  <PresentationFormat>On-screen Show (4:3)</PresentationFormat>
  <Paragraphs>141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Opulent</vt:lpstr>
      <vt:lpstr>Cardio-respiratory Endurance: Assessment and Prescription</vt:lpstr>
      <vt:lpstr>Why do we need cardio respiratory endurance? </vt:lpstr>
      <vt:lpstr>Cardio respiratory Endurance</vt:lpstr>
      <vt:lpstr>The Cardio respiratory Endurance</vt:lpstr>
      <vt:lpstr>How do we get energy for exercise? </vt:lpstr>
      <vt:lpstr>PowerPoint Presentation</vt:lpstr>
      <vt:lpstr>PowerPoint Presentation</vt:lpstr>
      <vt:lpstr>What happens to the cardio respiratory system with exercise and training</vt:lpstr>
      <vt:lpstr>What happens to the cardio respiratory system with exercise and training</vt:lpstr>
      <vt:lpstr>What  are the health benefits of cardio respiratory endurance?</vt:lpstr>
      <vt:lpstr>Evaluation of cardio respiratory endurance</vt:lpstr>
      <vt:lpstr>Designing Your Aerobic Exercise Program</vt:lpstr>
      <vt:lpstr>What makes-ups an exercise session?</vt:lpstr>
      <vt:lpstr>The workout F.I.T.T.</vt:lpstr>
      <vt:lpstr>The workout F.I.T.T.</vt:lpstr>
      <vt:lpstr>The workout F.I.T.T.</vt:lpstr>
      <vt:lpstr>The workout F.I.T.T.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Struggles!</dc:title>
  <dc:creator>computer</dc:creator>
  <cp:lastModifiedBy>McClanahan, Travis</cp:lastModifiedBy>
  <cp:revision>134</cp:revision>
  <dcterms:created xsi:type="dcterms:W3CDTF">2011-08-07T16:08:13Z</dcterms:created>
  <dcterms:modified xsi:type="dcterms:W3CDTF">2017-02-07T16:01:55Z</dcterms:modified>
</cp:coreProperties>
</file>