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5DE3-7BBB-484F-A637-BF12FD18552E}" type="datetimeFigureOut">
              <a:rPr lang="en-US" smtClean="0"/>
              <a:pPr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255-4A97-40C4-8E2B-3F9E4E4E8C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266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5DE3-7BBB-484F-A637-BF12FD18552E}" type="datetimeFigureOut">
              <a:rPr lang="en-US" smtClean="0"/>
              <a:pPr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255-4A97-40C4-8E2B-3F9E4E4E8C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8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5DE3-7BBB-484F-A637-BF12FD18552E}" type="datetimeFigureOut">
              <a:rPr lang="en-US" smtClean="0"/>
              <a:pPr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255-4A97-40C4-8E2B-3F9E4E4E8C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326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5DE3-7BBB-484F-A637-BF12FD18552E}" type="datetimeFigureOut">
              <a:rPr lang="en-US" smtClean="0"/>
              <a:pPr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255-4A97-40C4-8E2B-3F9E4E4E8C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621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5DE3-7BBB-484F-A637-BF12FD18552E}" type="datetimeFigureOut">
              <a:rPr lang="en-US" smtClean="0"/>
              <a:pPr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255-4A97-40C4-8E2B-3F9E4E4E8C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45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5DE3-7BBB-484F-A637-BF12FD18552E}" type="datetimeFigureOut">
              <a:rPr lang="en-US" smtClean="0"/>
              <a:pPr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255-4A97-40C4-8E2B-3F9E4E4E8C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78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5DE3-7BBB-484F-A637-BF12FD18552E}" type="datetimeFigureOut">
              <a:rPr lang="en-US" smtClean="0"/>
              <a:pPr/>
              <a:t>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255-4A97-40C4-8E2B-3F9E4E4E8C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76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5DE3-7BBB-484F-A637-BF12FD18552E}" type="datetimeFigureOut">
              <a:rPr lang="en-US" smtClean="0"/>
              <a:pPr/>
              <a:t>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255-4A97-40C4-8E2B-3F9E4E4E8C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271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5DE3-7BBB-484F-A637-BF12FD18552E}" type="datetimeFigureOut">
              <a:rPr lang="en-US" smtClean="0"/>
              <a:pPr/>
              <a:t>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255-4A97-40C4-8E2B-3F9E4E4E8C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192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5DE3-7BBB-484F-A637-BF12FD18552E}" type="datetimeFigureOut">
              <a:rPr lang="en-US" smtClean="0"/>
              <a:pPr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255-4A97-40C4-8E2B-3F9E4E4E8C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51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65DE3-7BBB-484F-A637-BF12FD18552E}" type="datetimeFigureOut">
              <a:rPr lang="en-US" smtClean="0"/>
              <a:pPr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6B255-4A97-40C4-8E2B-3F9E4E4E8C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44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65DE3-7BBB-484F-A637-BF12FD18552E}" type="datetimeFigureOut">
              <a:rPr lang="en-US" smtClean="0"/>
              <a:pPr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6B255-4A97-40C4-8E2B-3F9E4E4E8C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454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qXYNT_Bj4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wC8FxO7T_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iG519dFVNs" TargetMode="External"/><Relationship Id="rId2" Type="http://schemas.openxmlformats.org/officeDocument/2006/relationships/hyperlink" Target="https://www.youtube.com/watch?v=pcmrgwNCPw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229600" cy="1828800"/>
          </a:xfrm>
        </p:spPr>
        <p:txBody>
          <a:bodyPr/>
          <a:lstStyle/>
          <a:p>
            <a:r>
              <a:rPr lang="en-US" dirty="0" smtClean="0">
                <a:latin typeface="+mn-lt"/>
              </a:rPr>
              <a:t>Preventing Cardiovascular Disease</a:t>
            </a:r>
            <a:endParaRPr lang="en-US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2362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Do you know someone who has been a victim of a heart attack or stroke?</a:t>
            </a:r>
          </a:p>
          <a:p>
            <a:r>
              <a:rPr lang="en-US" dirty="0">
                <a:solidFill>
                  <a:srgbClr val="FF0000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www.youtube.com/watch?v=VqXYNT_Bj4E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Watch </a:t>
            </a:r>
            <a:r>
              <a:rPr lang="en-US" dirty="0" smtClean="0">
                <a:solidFill>
                  <a:schemeClr val="tx1"/>
                </a:solidFill>
              </a:rPr>
              <a:t>your own heart attack.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Cardiovascular Disease (CVD) – any disease that affects the heart or blood vessels.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75760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dirty="0">
                <a:solidFill>
                  <a:srgbClr val="FF0000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www.youtube.com/watch?v=WwC8FxO7T_k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Biggest </a:t>
            </a:r>
            <a:r>
              <a:rPr lang="en-US" dirty="0"/>
              <a:t>killer among older adults </a:t>
            </a:r>
            <a:endParaRPr lang="en-US" dirty="0" smtClean="0"/>
          </a:p>
          <a:p>
            <a:r>
              <a:rPr lang="en-US" dirty="0" smtClean="0"/>
              <a:t>Affects </a:t>
            </a:r>
            <a:r>
              <a:rPr lang="en-US" dirty="0" smtClean="0"/>
              <a:t>more than 80 million, over 1 million die annually from CVD disorders.</a:t>
            </a:r>
          </a:p>
          <a:p>
            <a:r>
              <a:rPr lang="en-US" dirty="0" smtClean="0"/>
              <a:t>Largest economic cost amount diseases, $444 billion in 2010 (both health care costs and loss of wages).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600200"/>
          </a:xfrm>
        </p:spPr>
        <p:txBody>
          <a:bodyPr>
            <a:normAutofit/>
          </a:bodyPr>
          <a:lstStyle/>
          <a:p>
            <a:r>
              <a:rPr lang="en-US" dirty="0"/>
              <a:t>Most Common CVDs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75760"/>
          </a:xfrm>
        </p:spPr>
        <p:txBody>
          <a:bodyPr>
            <a:normAutofit/>
          </a:bodyPr>
          <a:lstStyle/>
          <a:p>
            <a:r>
              <a:rPr lang="en-US" dirty="0" smtClean="0"/>
              <a:t>Most Common CVDs</a:t>
            </a:r>
          </a:p>
          <a:p>
            <a:pPr lvl="1"/>
            <a:r>
              <a:rPr lang="en-US" dirty="0" smtClean="0"/>
              <a:t>Arteriosclerosis &amp; Atherosclerosis (see book pg. 52)</a:t>
            </a:r>
          </a:p>
          <a:p>
            <a:pPr lvl="1"/>
            <a:r>
              <a:rPr lang="en-US" dirty="0" smtClean="0"/>
              <a:t>Coronary Heart Disease &amp; Heart Attack</a:t>
            </a:r>
            <a:endParaRPr lang="en-US" dirty="0"/>
          </a:p>
          <a:p>
            <a:r>
              <a:rPr lang="en-US" dirty="0"/>
              <a:t>Stroke </a:t>
            </a:r>
            <a:r>
              <a:rPr lang="en-US" dirty="0" smtClean="0"/>
              <a:t>- </a:t>
            </a:r>
            <a:r>
              <a:rPr lang="en-US" sz="2200" dirty="0">
                <a:solidFill>
                  <a:srgbClr val="FF0000"/>
                </a:solidFill>
                <a:hlinkClick r:id="rId2"/>
              </a:rPr>
              <a:t>https://</a:t>
            </a:r>
            <a:r>
              <a:rPr lang="en-US" sz="2200" dirty="0" smtClean="0">
                <a:solidFill>
                  <a:srgbClr val="FF0000"/>
                </a:solidFill>
                <a:hlinkClick r:id="rId2"/>
              </a:rPr>
              <a:t>www.youtube.com/watch?v=pcmrgwNCPwM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/>
              <a:t>Hypertension </a:t>
            </a:r>
            <a:r>
              <a:rPr lang="en-US" dirty="0" smtClean="0"/>
              <a:t>(high blood pressure</a:t>
            </a:r>
            <a:r>
              <a:rPr lang="en-US" dirty="0"/>
              <a:t>) </a:t>
            </a:r>
            <a:r>
              <a:rPr lang="en-US" sz="2000" dirty="0">
                <a:solidFill>
                  <a:srgbClr val="FF0000"/>
                </a:solidFill>
                <a:hlinkClick r:id="rId3"/>
              </a:rPr>
              <a:t>https://</a:t>
            </a:r>
            <a:r>
              <a:rPr lang="en-US" sz="2000" dirty="0" smtClean="0">
                <a:solidFill>
                  <a:srgbClr val="FF0000"/>
                </a:solidFill>
                <a:hlinkClick r:id="rId3"/>
              </a:rPr>
              <a:t>www.youtube.com/watch?v=diG519dFVNs</a:t>
            </a:r>
            <a:endParaRPr lang="en-US" sz="2000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36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447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Risk Factors Associated with Coronary Heart Disease.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7576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Smoking </a:t>
            </a:r>
          </a:p>
          <a:p>
            <a:pPr lvl="1"/>
            <a:r>
              <a:rPr lang="en-US" dirty="0" smtClean="0"/>
              <a:t>2Xs as likely to develop CHD.</a:t>
            </a:r>
          </a:p>
          <a:p>
            <a:pPr lvl="1"/>
            <a:r>
              <a:rPr lang="en-US" dirty="0" smtClean="0"/>
              <a:t>Increases risk in CVD.</a:t>
            </a:r>
          </a:p>
          <a:p>
            <a:pPr lvl="1"/>
            <a:r>
              <a:rPr lang="en-US" dirty="0" smtClean="0"/>
              <a:t>There’s Hope!  10 years after quitting return to nonsmokers level.</a:t>
            </a:r>
          </a:p>
          <a:p>
            <a:r>
              <a:rPr lang="en-US" dirty="0" smtClean="0"/>
              <a:t>Hypertension (Disease as well as a risk factor)</a:t>
            </a:r>
          </a:p>
          <a:p>
            <a:pPr lvl="1"/>
            <a:r>
              <a:rPr lang="en-US" dirty="0" smtClean="0"/>
              <a:t>Diet high in sodium</a:t>
            </a:r>
          </a:p>
          <a:p>
            <a:r>
              <a:rPr lang="en-US" dirty="0" smtClean="0"/>
              <a:t>High Blood Cholesterol Levels (page 57)</a:t>
            </a:r>
          </a:p>
          <a:p>
            <a:pPr lvl="1"/>
            <a:r>
              <a:rPr lang="en-US" dirty="0" smtClean="0"/>
              <a:t>“bad cholesterol” LDL (below 100 is optimal)</a:t>
            </a:r>
          </a:p>
          <a:p>
            <a:pPr lvl="1"/>
            <a:r>
              <a:rPr lang="en-US" dirty="0" smtClean="0"/>
              <a:t>“good cholesterol” HDL (above 60 is optimal) – carries cholesterol away from arteries and back to the liver.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See Doc 1, do we really know about cholesterol?</a:t>
            </a:r>
          </a:p>
          <a:p>
            <a:r>
              <a:rPr lang="en-US" dirty="0" smtClean="0"/>
              <a:t>See Figure 6 (page 55) combining risk factors.</a:t>
            </a:r>
          </a:p>
          <a:p>
            <a:pPr marL="0" indent="0">
              <a:buNone/>
            </a:pPr>
            <a:endParaRPr lang="en-US" dirty="0" smtClean="0"/>
          </a:p>
          <a:p>
            <a:pPr marL="13716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More Risk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6156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Physical Inactivity </a:t>
            </a:r>
          </a:p>
          <a:p>
            <a:r>
              <a:rPr lang="en-US" dirty="0" smtClean="0"/>
              <a:t>Diabetes</a:t>
            </a:r>
          </a:p>
          <a:p>
            <a:pPr lvl="1"/>
            <a:r>
              <a:rPr lang="en-US" dirty="0" smtClean="0"/>
              <a:t>75% of all individuals with diabetes die from some form of CHD.</a:t>
            </a:r>
          </a:p>
          <a:p>
            <a:r>
              <a:rPr lang="en-US" dirty="0" smtClean="0"/>
              <a:t>Obesity and Overweight</a:t>
            </a:r>
          </a:p>
          <a:p>
            <a:r>
              <a:rPr lang="en-US" dirty="0" smtClean="0"/>
              <a:t>Heredity</a:t>
            </a:r>
          </a:p>
          <a:p>
            <a:r>
              <a:rPr lang="en-US" dirty="0" smtClean="0"/>
              <a:t>Gender</a:t>
            </a:r>
          </a:p>
          <a:p>
            <a:r>
              <a:rPr lang="en-US" dirty="0" smtClean="0"/>
              <a:t>Increased Age</a:t>
            </a:r>
          </a:p>
          <a:p>
            <a:r>
              <a:rPr lang="en-US" dirty="0" smtClean="0"/>
              <a:t>Stress</a:t>
            </a:r>
          </a:p>
          <a:p>
            <a:r>
              <a:rPr lang="en-US" dirty="0" smtClean="0"/>
              <a:t>Alcohol Consumption</a:t>
            </a:r>
          </a:p>
          <a:p>
            <a:r>
              <a:rPr lang="en-US" dirty="0" smtClean="0"/>
              <a:t>Diet and Nutrition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Can You Reduce Your Risk of CHD.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61560"/>
          </a:xfrm>
        </p:spPr>
        <p:txBody>
          <a:bodyPr>
            <a:normAutofit/>
          </a:bodyPr>
          <a:lstStyle/>
          <a:p>
            <a:r>
              <a:rPr lang="en-US" dirty="0" smtClean="0"/>
              <a:t>Don’t Smoke </a:t>
            </a:r>
          </a:p>
          <a:p>
            <a:r>
              <a:rPr lang="en-US" dirty="0"/>
              <a:t>Reduce Your Stress</a:t>
            </a:r>
          </a:p>
          <a:p>
            <a:r>
              <a:rPr lang="en-US" dirty="0" smtClean="0"/>
              <a:t>Lower Your Blood Pressure</a:t>
            </a:r>
          </a:p>
          <a:p>
            <a:r>
              <a:rPr lang="en-US" dirty="0" smtClean="0"/>
              <a:t>Reduce Blood Cholesterol Levels</a:t>
            </a:r>
          </a:p>
          <a:p>
            <a:r>
              <a:rPr lang="en-US" dirty="0" smtClean="0"/>
              <a:t>Be Physically Active</a:t>
            </a:r>
          </a:p>
          <a:p>
            <a:endParaRPr lang="en-US" dirty="0" smtClean="0"/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1394</TotalTime>
  <Words>293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Preventing Cardiovascular Disease</vt:lpstr>
      <vt:lpstr>Cardiovascular Disease (CVD) – any disease that affects the heart or blood vessels.</vt:lpstr>
      <vt:lpstr>Most Common CVDs</vt:lpstr>
      <vt:lpstr>Risk Factors Associated with Coronary Heart Disease. </vt:lpstr>
      <vt:lpstr>More Risk Factors</vt:lpstr>
      <vt:lpstr>How Can You Reduce Your Risk of CHD.</vt:lpstr>
    </vt:vector>
  </TitlesOfParts>
  <Company>Gordon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Struggles!</dc:title>
  <dc:creator>computer</dc:creator>
  <cp:lastModifiedBy>McClanahan, Travis</cp:lastModifiedBy>
  <cp:revision>127</cp:revision>
  <dcterms:created xsi:type="dcterms:W3CDTF">2011-08-07T16:08:13Z</dcterms:created>
  <dcterms:modified xsi:type="dcterms:W3CDTF">2019-01-22T18:12:28Z</dcterms:modified>
</cp:coreProperties>
</file>