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271" r:id="rId2"/>
    <p:sldId id="276" r:id="rId3"/>
    <p:sldId id="277" r:id="rId4"/>
    <p:sldId id="279" r:id="rId5"/>
    <p:sldId id="278" r:id="rId6"/>
    <p:sldId id="280" r:id="rId7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8974" autoAdjust="0"/>
  </p:normalViewPr>
  <p:slideViewPr>
    <p:cSldViewPr>
      <p:cViewPr>
        <p:scale>
          <a:sx n="100" d="100"/>
          <a:sy n="100" d="100"/>
        </p:scale>
        <p:origin x="-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8001B55-9D0D-4DF0-84D9-BD442B300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1559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5914-510A-4C32-B3ED-DEEB247268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DDFB9-CE6B-4CAD-8D35-38F85CF263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06BA8-AB82-46EC-9178-D0684A2402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4ABE3-29AC-447B-B049-BC10B6D2BD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83526-075D-4EF7-BADE-8457AC8DE7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0C65E-A18C-44A5-B9EE-DC4B44EA1D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68FE4-8B6D-46CF-955F-2B67554F7E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86561-185B-4ECD-825B-2F881F0798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B6DE2-8EBB-40F8-81CF-F74C0E096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9A935-DC0D-494B-B63A-501D1B6780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389D3-B6B4-4468-9F81-A30E40E458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64E682-66FC-4DEE-953D-E21DA8BBF6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rcOVpAKsUg&amp;feature=relate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C5VC2-y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HhJfvMwpgA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skYG-EVlBY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543800" cy="2895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6000" dirty="0" smtClean="0">
                <a:solidFill>
                  <a:schemeClr val="tx1"/>
                </a:solidFill>
                <a:latin typeface="+mn-lt"/>
              </a:rPr>
              <a:t>Chapter 11</a:t>
            </a:r>
            <a:br>
              <a:rPr lang="en-US" sz="6000" dirty="0" smtClean="0">
                <a:solidFill>
                  <a:schemeClr val="tx1"/>
                </a:solidFill>
                <a:latin typeface="+mn-lt"/>
              </a:rPr>
            </a:b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Avoiding Substance Use, Abuse, and Addiction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605587" cy="685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200" dirty="0" smtClean="0">
                <a:hlinkClick r:id="rId2"/>
              </a:rPr>
              <a:t>They Lied Video</a:t>
            </a:r>
            <a:endParaRPr lang="en-US" sz="3200" dirty="0" smtClean="0"/>
          </a:p>
          <a:p>
            <a:pPr algn="ctr"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543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Drug Abuse Stories Video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/>
              <a:t>Addiction</a:t>
            </a:r>
            <a:r>
              <a:rPr lang="en-US" dirty="0" smtClean="0"/>
              <a:t> is continued involvement with a substance or activity despite ongoing negative consequences.</a:t>
            </a:r>
          </a:p>
          <a:p>
            <a:r>
              <a:rPr lang="en-US" dirty="0" smtClean="0"/>
              <a:t>To be addictive a substance or behavior must have the potential to produce a positive mood change.</a:t>
            </a:r>
          </a:p>
          <a:p>
            <a:r>
              <a:rPr lang="en-US" dirty="0" smtClean="0"/>
              <a:t>4 Commons Symptoms of Addiction</a:t>
            </a:r>
          </a:p>
          <a:p>
            <a:pPr lvl="2">
              <a:buNone/>
            </a:pPr>
            <a:r>
              <a:rPr lang="en-US" i="1" dirty="0" smtClean="0"/>
              <a:t>Compulsion</a:t>
            </a:r>
            <a:r>
              <a:rPr lang="en-US" dirty="0" smtClean="0"/>
              <a:t>, or excessive preoccupation with the behavior and an overwhelming need to perform it.</a:t>
            </a:r>
          </a:p>
          <a:p>
            <a:pPr lvl="2">
              <a:buNone/>
            </a:pPr>
            <a:r>
              <a:rPr lang="en-US" i="1" dirty="0" smtClean="0"/>
              <a:t>Loss of control</a:t>
            </a:r>
            <a:r>
              <a:rPr lang="en-US" dirty="0" smtClean="0"/>
              <a:t>, or the inability to reliably predict whether any isolated occurrence of the behavior will be healthy or damaging.</a:t>
            </a:r>
          </a:p>
          <a:p>
            <a:pPr lvl="2">
              <a:buNone/>
            </a:pPr>
            <a:r>
              <a:rPr lang="en-US" i="1" dirty="0" smtClean="0"/>
              <a:t>Negative consequences, </a:t>
            </a:r>
            <a:r>
              <a:rPr lang="en-US" dirty="0" smtClean="0"/>
              <a:t>such as physical damage, legal trouble, financial problems, academic failure, or family problems caused by the behavior.</a:t>
            </a:r>
          </a:p>
          <a:p>
            <a:pPr lvl="2">
              <a:buNone/>
            </a:pPr>
            <a:r>
              <a:rPr lang="en-US" i="1" dirty="0" smtClean="0"/>
              <a:t>Denial, </a:t>
            </a:r>
            <a:r>
              <a:rPr lang="en-US" dirty="0" smtClean="0"/>
              <a:t>or the inability to perceive that the behavior is self-destructive.</a:t>
            </a:r>
            <a:endParaRPr lang="en-US" i="1" dirty="0" smtClean="0"/>
          </a:p>
          <a:p>
            <a:pPr lvl="2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557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5438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Alcohol Use and Abuse – Almost half of college students engage in heavy episodic (binge) drinking.</a:t>
            </a:r>
          </a:p>
          <a:p>
            <a:pPr lvl="1">
              <a:buNone/>
            </a:pPr>
            <a:r>
              <a:rPr lang="en-US" i="1" dirty="0" smtClean="0"/>
              <a:t>Binge Drinking –</a:t>
            </a:r>
            <a:r>
              <a:rPr lang="en-US" dirty="0" smtClean="0"/>
              <a:t> drinking for the express purpose of becoming intoxicated; five drinks or more at on sitting for men; four drinks or more at one sitting for women.</a:t>
            </a:r>
          </a:p>
          <a:p>
            <a:pPr lvl="1">
              <a:buNone/>
            </a:pPr>
            <a:r>
              <a:rPr lang="en-US" dirty="0" smtClean="0"/>
              <a:t>Binge drinking once a week is considered heavy drinking.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A Temple University study found that 1 in 4 binge drinkers report having 10 or more drinks in a row.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According to the National Institute on Alcohol Abuse and Alcoholism in 2008 some 29,000 young adults between 18 and 24 were hospitalized for </a:t>
            </a:r>
            <a:r>
              <a:rPr lang="en-US" dirty="0" err="1" smtClean="0"/>
              <a:t>alchol</a:t>
            </a:r>
            <a:r>
              <a:rPr lang="en-US" dirty="0" smtClean="0"/>
              <a:t> overdose, up 25% in a decade.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Overdose from combining drugs and alcohol has taken a 76% jump from 1999.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Some studies report as many as 1,900 college students die each year because of alcohol-related, unintentional injuries. 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>
                <a:hlinkClick r:id="rId2"/>
              </a:rPr>
              <a:t>10 Signs of Alcoholism</a:t>
            </a:r>
            <a:endParaRPr lang="en-US" dirty="0" smtClean="0"/>
          </a:p>
          <a:p>
            <a:pPr lvl="1">
              <a:buNone/>
            </a:pPr>
            <a:endParaRPr lang="en-US" dirty="0" smtClean="0">
              <a:hlinkClick r:id="rId2"/>
            </a:endParaRPr>
          </a:p>
          <a:p>
            <a:pPr lvl="1">
              <a:buNone/>
            </a:pPr>
            <a:endParaRPr lang="en-US" dirty="0" smtClean="0">
              <a:hlinkClick r:id="rId2"/>
            </a:endParaRP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557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543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Alcohol Affects the Body</a:t>
            </a:r>
          </a:p>
          <a:p>
            <a:pPr lvl="1">
              <a:buNone/>
            </a:pPr>
            <a:r>
              <a:rPr lang="en-US" dirty="0" smtClean="0"/>
              <a:t>Short-Term Effects pg. 296-297</a:t>
            </a:r>
          </a:p>
          <a:p>
            <a:pPr lvl="1">
              <a:buNone/>
            </a:pPr>
            <a:r>
              <a:rPr lang="en-US" dirty="0" smtClean="0"/>
              <a:t>Long-Term Effects pg. 297-298</a:t>
            </a:r>
          </a:p>
          <a:p>
            <a:pPr lvl="1">
              <a:buNone/>
            </a:pPr>
            <a:r>
              <a:rPr lang="en-US" dirty="0" smtClean="0"/>
              <a:t>Figure 3 on pg. 296 (BAC chart)</a:t>
            </a:r>
          </a:p>
          <a:p>
            <a:pPr lvl="1">
              <a:buNone/>
            </a:pPr>
            <a:r>
              <a:rPr lang="en-US" dirty="0" smtClean="0"/>
              <a:t>Figure 4 on pg. 297 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Learning to Drink Responsibly pg. 300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How to Cut Down on Your Drinking pg. 300 - Tools for Change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557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5438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Tobacco Use.</a:t>
            </a:r>
          </a:p>
          <a:p>
            <a:pPr lvl="1">
              <a:buNone/>
            </a:pPr>
            <a:r>
              <a:rPr lang="en-US" dirty="0" smtClean="0"/>
              <a:t>What are the main types of tobacco use?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See Figure 6 pg. 303 for Short and Long-term Effects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Second Hand Smoke – the truth.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Why is it so hard to quit smoking?  pg. 306</a:t>
            </a:r>
          </a:p>
          <a:p>
            <a:pPr lvl="1">
              <a:buNone/>
            </a:pPr>
            <a:endParaRPr lang="en-US" dirty="0" smtClean="0">
              <a:hlinkClick r:id="rId2"/>
            </a:endParaRPr>
          </a:p>
          <a:p>
            <a:pPr lvl="1">
              <a:buNone/>
            </a:pPr>
            <a:r>
              <a:rPr lang="en-US" dirty="0" smtClean="0">
                <a:hlinkClick r:id="rId2"/>
              </a:rPr>
              <a:t>Your Lungs on Smoke Video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557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5438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Other Popular Drugs</a:t>
            </a:r>
          </a:p>
          <a:p>
            <a:pPr lvl="1">
              <a:buNone/>
            </a:pPr>
            <a:r>
              <a:rPr lang="en-US" dirty="0" smtClean="0"/>
              <a:t>Marijuana</a:t>
            </a:r>
          </a:p>
          <a:p>
            <a:pPr lvl="1">
              <a:buNone/>
            </a:pPr>
            <a:r>
              <a:rPr lang="en-US" dirty="0" smtClean="0"/>
              <a:t>Club Drugs</a:t>
            </a:r>
          </a:p>
          <a:p>
            <a:pPr lvl="1">
              <a:buNone/>
            </a:pPr>
            <a:r>
              <a:rPr lang="en-US" dirty="0" smtClean="0"/>
              <a:t>Stimulants</a:t>
            </a:r>
          </a:p>
          <a:p>
            <a:pPr lvl="1">
              <a:buNone/>
            </a:pPr>
            <a:r>
              <a:rPr lang="en-US" dirty="0" smtClean="0"/>
              <a:t>Depressants</a:t>
            </a:r>
          </a:p>
          <a:p>
            <a:pPr lvl="1">
              <a:buNone/>
            </a:pPr>
            <a:r>
              <a:rPr lang="en-US" dirty="0" smtClean="0"/>
              <a:t>Hallucinogens</a:t>
            </a:r>
          </a:p>
          <a:p>
            <a:pPr lvl="1">
              <a:buNone/>
            </a:pPr>
            <a:r>
              <a:rPr lang="en-US" dirty="0" smtClean="0"/>
              <a:t>Inhalants</a:t>
            </a:r>
          </a:p>
          <a:p>
            <a:pPr lvl="1">
              <a:buNone/>
            </a:pPr>
            <a:r>
              <a:rPr lang="en-US" dirty="0" smtClean="0"/>
              <a:t>Anabolic Steroids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What if someone offers you drugs? pg. 311 - Tools of Change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557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404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11 Avoiding Substance Use, Abuse, and Addiction</vt:lpstr>
      <vt:lpstr>Slide 2</vt:lpstr>
      <vt:lpstr>Slide 3</vt:lpstr>
      <vt:lpstr>Slide 4</vt:lpstr>
      <vt:lpstr>Slide 5</vt:lpstr>
      <vt:lpstr>Slide 6</vt:lpstr>
    </vt:vector>
  </TitlesOfParts>
  <Company>Mcgraw-Hill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MHE</dc:creator>
  <cp:lastModifiedBy>computer</cp:lastModifiedBy>
  <cp:revision>96</cp:revision>
  <cp:lastPrinted>2001-06-20T22:57:33Z</cp:lastPrinted>
  <dcterms:created xsi:type="dcterms:W3CDTF">2001-02-26T16:53:04Z</dcterms:created>
  <dcterms:modified xsi:type="dcterms:W3CDTF">2015-07-15T02:37:42Z</dcterms:modified>
</cp:coreProperties>
</file>