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6" r:id="rId4"/>
    <p:sldId id="267" r:id="rId5"/>
    <p:sldId id="268" r:id="rId6"/>
    <p:sldId id="262" r:id="rId7"/>
    <p:sldId id="260" r:id="rId8"/>
    <p:sldId id="261" r:id="rId9"/>
    <p:sldId id="259" r:id="rId10"/>
    <p:sldId id="264" r:id="rId11"/>
    <p:sldId id="265" r:id="rId12"/>
    <p:sldId id="26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a:lstStyle/>
          <a:p>
            <a:fld id="{6926B255-4A97-40C4-8E2B-3F9E4E4E8C1F}" type="slidenum">
              <a:rPr lang="en-US" smtClean="0"/>
              <a:pPr/>
              <a:t>‹#›</a:t>
            </a:fld>
            <a:endParaRPr lang="en-US" dirty="0"/>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24800" y="6416675"/>
            <a:ext cx="762000" cy="365125"/>
          </a:xfrm>
        </p:spPr>
        <p:txBody>
          <a:bodyPr/>
          <a:lstStyle/>
          <a:p>
            <a:fld id="{6926B255-4A97-40C4-8E2B-3F9E4E4E8C1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dirty="0"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A65DE3-7BBB-484F-A637-BF12FD18552E}" type="datetimeFigureOut">
              <a:rPr lang="en-US" smtClean="0"/>
              <a:pPr/>
              <a:t>4/5/2017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26B255-4A97-40C4-8E2B-3F9E4E4E8C1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0000"/>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FA65DE3-7BBB-484F-A637-BF12FD18552E}" type="datetimeFigureOut">
              <a:rPr lang="en-US" smtClean="0"/>
              <a:pPr/>
              <a:t>4/5/2017</a:t>
            </a:fld>
            <a:endParaRPr lang="en-US" dirty="0"/>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26B255-4A97-40C4-8E2B-3F9E4E4E8C1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khanacademy.org/science/health-and-medicine/healthcare-misc/v/systemic-thinking-about-cance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ow%20Does%20Protein%20Affect%20Cancer%20%20_%20Roswell%20Park%20Cancer%20Institute.htm" TargetMode="External"/><Relationship Id="rId2" Type="http://schemas.openxmlformats.org/officeDocument/2006/relationships/hyperlink" Target="https://www.roswellpark.org/cancertalk/201404/how-does-protein-affect-cancer" TargetMode="External"/><Relationship Id="rId1" Type="http://schemas.openxmlformats.org/officeDocument/2006/relationships/slideLayout" Target="../slideLayouts/slideLayout2.xml"/><Relationship Id="rId4" Type="http://schemas.openxmlformats.org/officeDocument/2006/relationships/hyperlink" Target="https://www.helpguide.org/articles/diet-weight-loss/anti-cancer-diet.ht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46Xh7OFkkCE" TargetMode="External"/><Relationship Id="rId2" Type="http://schemas.openxmlformats.org/officeDocument/2006/relationships/hyperlink" Target="https://www.khanacademy.org/science/biology/cellular-molecular-biology/stem-cells-and-cancer/v/cance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4Z1C8VKtLw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57200"/>
            <a:ext cx="8229600" cy="838200"/>
          </a:xfrm>
        </p:spPr>
        <p:txBody>
          <a:bodyPr/>
          <a:lstStyle/>
          <a:p>
            <a:r>
              <a:rPr lang="en-US" dirty="0" smtClean="0">
                <a:latin typeface="+mn-lt"/>
              </a:rPr>
              <a:t>Cancer</a:t>
            </a:r>
            <a:endParaRPr lang="en-US" dirty="0">
              <a:latin typeface="+mn-lt"/>
            </a:endParaRPr>
          </a:p>
        </p:txBody>
      </p:sp>
      <p:sp>
        <p:nvSpPr>
          <p:cNvPr id="3" name="Subtitle 2"/>
          <p:cNvSpPr>
            <a:spLocks noGrp="1"/>
          </p:cNvSpPr>
          <p:nvPr>
            <p:ph type="subTitle" idx="1"/>
          </p:nvPr>
        </p:nvSpPr>
        <p:spPr>
          <a:xfrm>
            <a:off x="1371600" y="1905000"/>
            <a:ext cx="6400800" cy="4343400"/>
          </a:xfrm>
        </p:spPr>
        <p:txBody>
          <a:bodyPr>
            <a:normAutofit/>
          </a:bodyPr>
          <a:lstStyle/>
          <a:p>
            <a:r>
              <a:rPr lang="en-US" dirty="0" smtClean="0"/>
              <a:t>A large group of diseases characterized by the uncontrolled growth and spread of abnormal cells.</a:t>
            </a:r>
          </a:p>
          <a:p>
            <a:endParaRPr lang="en-US" dirty="0" smtClean="0"/>
          </a:p>
          <a:p>
            <a:r>
              <a:rPr lang="en-US" dirty="0" smtClean="0"/>
              <a:t>1500 people a day die from cancer in the US!</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buNone/>
            </a:pPr>
            <a:r>
              <a:rPr lang="en-US" dirty="0" smtClean="0"/>
              <a:t>Other Cancers of Great Concern</a:t>
            </a:r>
          </a:p>
          <a:p>
            <a:r>
              <a:rPr lang="en-US" dirty="0" smtClean="0"/>
              <a:t>Breast Cancer</a:t>
            </a:r>
          </a:p>
          <a:p>
            <a:r>
              <a:rPr lang="en-US" dirty="0" smtClean="0"/>
              <a:t>Female Reproductive Tract Cancers</a:t>
            </a:r>
          </a:p>
          <a:p>
            <a:r>
              <a:rPr lang="en-US" dirty="0" smtClean="0"/>
              <a:t>Male Reproductive Tract Cancer</a:t>
            </a:r>
          </a:p>
          <a:p>
            <a:r>
              <a:rPr lang="en-US" dirty="0" smtClean="0"/>
              <a:t>Colon Cancer</a:t>
            </a:r>
          </a:p>
          <a:p>
            <a:r>
              <a:rPr lang="en-US" dirty="0" smtClean="0"/>
              <a:t>Pancreatic Cancer</a:t>
            </a:r>
          </a:p>
        </p:txBody>
      </p:sp>
    </p:spTree>
    <p:extLst>
      <p:ext uri="{BB962C8B-B14F-4D97-AF65-F5344CB8AC3E}">
        <p14:creationId xmlns:p14="http://schemas.microsoft.com/office/powerpoint/2010/main" val="1106617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amond(in)">
                                      <p:cBhvr>
                                        <p:cTn id="28"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70000" lnSpcReduction="20000"/>
          </a:bodyPr>
          <a:lstStyle/>
          <a:p>
            <a:pPr marL="137160" indent="0">
              <a:buNone/>
            </a:pPr>
            <a:r>
              <a:rPr lang="en-US" dirty="0" smtClean="0"/>
              <a:t>How Can You Reduce Your Chance of Cancer</a:t>
            </a:r>
          </a:p>
          <a:p>
            <a:r>
              <a:rPr lang="en-US" dirty="0" smtClean="0"/>
              <a:t>See Tools for Change pg. 218</a:t>
            </a:r>
          </a:p>
          <a:p>
            <a:r>
              <a:rPr lang="en-US" dirty="0">
                <a:hlinkClick r:id="rId2"/>
              </a:rPr>
              <a:t>https://</a:t>
            </a:r>
            <a:r>
              <a:rPr lang="en-US" dirty="0" smtClean="0">
                <a:hlinkClick r:id="rId2"/>
              </a:rPr>
              <a:t>www.khanacademy.org/science/health-and-medicine/healthcare-misc/v/systemic-thinking-about-cancer</a:t>
            </a:r>
            <a:endParaRPr lang="en-US" dirty="0" smtClean="0"/>
          </a:p>
          <a:p>
            <a:pPr marL="137160" indent="0">
              <a:buNone/>
            </a:pPr>
            <a:endParaRPr lang="en-US" dirty="0"/>
          </a:p>
          <a:p>
            <a:r>
              <a:rPr lang="en-US" dirty="0" smtClean="0"/>
              <a:t>Regular screening</a:t>
            </a:r>
          </a:p>
          <a:p>
            <a:r>
              <a:rPr lang="en-US" dirty="0" smtClean="0"/>
              <a:t>Avoid sharing needles from drug use, as well as piercing.</a:t>
            </a:r>
          </a:p>
          <a:p>
            <a:r>
              <a:rPr lang="en-US" dirty="0" smtClean="0"/>
              <a:t>Do Not SMOKE!!!!</a:t>
            </a:r>
          </a:p>
          <a:p>
            <a:r>
              <a:rPr lang="en-US" dirty="0" smtClean="0"/>
              <a:t>Aerobic exercise decreases breast cancer.</a:t>
            </a:r>
          </a:p>
          <a:p>
            <a:r>
              <a:rPr lang="en-US" dirty="0" smtClean="0"/>
              <a:t>Limit animal fat (bad fat) and red meat.</a:t>
            </a:r>
          </a:p>
          <a:p>
            <a:r>
              <a:rPr lang="en-US" dirty="0" smtClean="0"/>
              <a:t>Eat more dark green foods.</a:t>
            </a:r>
          </a:p>
          <a:p>
            <a:r>
              <a:rPr lang="en-US" dirty="0" smtClean="0"/>
              <a:t>Avoid STDs with vaccines and protected sex.</a:t>
            </a:r>
          </a:p>
          <a:p>
            <a:r>
              <a:rPr lang="en-US" dirty="0" smtClean="0"/>
              <a:t>Avoid 10am-4pm peak sunlight.</a:t>
            </a:r>
          </a:p>
          <a:p>
            <a:r>
              <a:rPr lang="en-US" dirty="0" smtClean="0"/>
              <a:t>Drinking green tea.</a:t>
            </a:r>
          </a:p>
          <a:p>
            <a:r>
              <a:rPr lang="en-US" dirty="0" smtClean="0"/>
              <a:t>Keeping hormone balance.</a:t>
            </a:r>
          </a:p>
          <a:p>
            <a:r>
              <a:rPr lang="en-US" dirty="0" smtClean="0"/>
              <a:t>Drink plenty of water.</a:t>
            </a:r>
          </a:p>
          <a:p>
            <a:r>
              <a:rPr lang="en-US" dirty="0" smtClean="0"/>
              <a:t>Vitamin D from 15 minutes.</a:t>
            </a:r>
          </a:p>
          <a:p>
            <a:r>
              <a:rPr lang="en-US" dirty="0" smtClean="0"/>
              <a:t>Avoid unnatural hormones.</a:t>
            </a:r>
          </a:p>
          <a:p>
            <a:r>
              <a:rPr lang="en-US" dirty="0" smtClean="0"/>
              <a:t>Avoiding pesticide and chemicals.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354788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amond(in)">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amond(in)">
                                      <p:cBhvr>
                                        <p:cTn id="37" dur="20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diamond(in)">
                                      <p:cBhvr>
                                        <p:cTn id="42" dur="20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diamond(in)">
                                      <p:cBhvr>
                                        <p:cTn id="47" dur="20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diamond(in)">
                                      <p:cBhvr>
                                        <p:cTn id="52" dur="20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diamond(in)">
                                      <p:cBhvr>
                                        <p:cTn id="57" dur="20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8" presetClass="entr" presetSubtype="16" fill="hold" grpId="0"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diamond(in)">
                                      <p:cBhvr>
                                        <p:cTn id="62" dur="20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ntr" presetSubtype="16" fill="hold" grpId="0"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diamond(in)">
                                      <p:cBhvr>
                                        <p:cTn id="67" dur="2000"/>
                                        <p:tgtEl>
                                          <p:spTgt spid="3">
                                            <p:txEl>
                                              <p:pRg st="14" end="14"/>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8" presetClass="entr" presetSubtype="16" fill="hold" grpId="0" nodeType="clickEffect">
                                  <p:stCondLst>
                                    <p:cond delay="0"/>
                                  </p:stCondLst>
                                  <p:childTnLst>
                                    <p:set>
                                      <p:cBhvr>
                                        <p:cTn id="71" dur="1" fill="hold">
                                          <p:stCondLst>
                                            <p:cond delay="0"/>
                                          </p:stCondLst>
                                        </p:cTn>
                                        <p:tgtEl>
                                          <p:spTgt spid="3">
                                            <p:txEl>
                                              <p:pRg st="15" end="15"/>
                                            </p:txEl>
                                          </p:spTgt>
                                        </p:tgtEl>
                                        <p:attrNameLst>
                                          <p:attrName>style.visibility</p:attrName>
                                        </p:attrNameLst>
                                      </p:cBhvr>
                                      <p:to>
                                        <p:strVal val="visible"/>
                                      </p:to>
                                    </p:set>
                                    <p:animEffect transition="in" filter="diamond(in)">
                                      <p:cBhvr>
                                        <p:cTn id="72" dur="2000"/>
                                        <p:tgtEl>
                                          <p:spTgt spid="3">
                                            <p:txEl>
                                              <p:pRg st="15" end="15"/>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3">
                                            <p:txEl>
                                              <p:pRg st="16" end="16"/>
                                            </p:txEl>
                                          </p:spTgt>
                                        </p:tgtEl>
                                        <p:attrNameLst>
                                          <p:attrName>style.visibility</p:attrName>
                                        </p:attrNameLst>
                                      </p:cBhvr>
                                      <p:to>
                                        <p:strVal val="visible"/>
                                      </p:to>
                                    </p:set>
                                    <p:animEffect transition="in" filter="diamond(in)">
                                      <p:cBhvr>
                                        <p:cTn id="77" dur="2000"/>
                                        <p:tgtEl>
                                          <p:spTgt spid="3">
                                            <p:txEl>
                                              <p:pRg st="16" end="1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ntr" presetSubtype="16" fill="hold" grpId="0" nodeType="clickEffect">
                                  <p:stCondLst>
                                    <p:cond delay="0"/>
                                  </p:stCondLst>
                                  <p:childTnLst>
                                    <p:set>
                                      <p:cBhvr>
                                        <p:cTn id="81" dur="1" fill="hold">
                                          <p:stCondLst>
                                            <p:cond delay="0"/>
                                          </p:stCondLst>
                                        </p:cTn>
                                        <p:tgtEl>
                                          <p:spTgt spid="3">
                                            <p:txEl>
                                              <p:pRg st="17" end="17"/>
                                            </p:txEl>
                                          </p:spTgt>
                                        </p:tgtEl>
                                        <p:attrNameLst>
                                          <p:attrName>style.visibility</p:attrName>
                                        </p:attrNameLst>
                                      </p:cBhvr>
                                      <p:to>
                                        <p:strVal val="visible"/>
                                      </p:to>
                                    </p:set>
                                    <p:animEffect transition="in" filter="diamond(in)">
                                      <p:cBhvr>
                                        <p:cTn id="82" dur="2000"/>
                                        <p:tgtEl>
                                          <p:spTgt spid="3">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marL="137160" indent="0">
              <a:buNone/>
            </a:pPr>
            <a:endParaRPr lang="en-US" dirty="0" smtClean="0"/>
          </a:p>
          <a:p>
            <a:r>
              <a:rPr lang="en-US" sz="1600" dirty="0">
                <a:hlinkClick r:id="rId2"/>
              </a:rPr>
              <a:t>https://</a:t>
            </a:r>
            <a:r>
              <a:rPr lang="en-US" sz="1600" dirty="0" smtClean="0">
                <a:hlinkClick r:id="rId2"/>
              </a:rPr>
              <a:t>www.roswellpark.org/cancertalk/201404/how-does-protein-affect-cancer</a:t>
            </a:r>
            <a:endParaRPr lang="en-US" sz="1600" dirty="0"/>
          </a:p>
          <a:p>
            <a:pPr lvl="1"/>
            <a:r>
              <a:rPr lang="en-US" sz="1600" dirty="0" smtClean="0"/>
              <a:t>Study showing the affects of protein on cancer growth.</a:t>
            </a:r>
            <a:endParaRPr lang="en-US" sz="1600" dirty="0" smtClean="0">
              <a:hlinkClick r:id="rId3" action="ppaction://hlinkfile"/>
            </a:endParaRPr>
          </a:p>
          <a:p>
            <a:r>
              <a:rPr lang="en-US" sz="1600" dirty="0">
                <a:hlinkClick r:id="rId4"/>
              </a:rPr>
              <a:t>https://</a:t>
            </a:r>
            <a:r>
              <a:rPr lang="en-US" sz="1600" dirty="0" smtClean="0">
                <a:hlinkClick r:id="rId4"/>
              </a:rPr>
              <a:t>www.helpguide.org/articles/diet-weight-loss/anti-cancer-diet.htm</a:t>
            </a:r>
            <a:endParaRPr lang="en-US" sz="1600" dirty="0"/>
          </a:p>
          <a:p>
            <a:pPr lvl="1"/>
            <a:r>
              <a:rPr lang="en-US" sz="1600" dirty="0" smtClean="0"/>
              <a:t>Information </a:t>
            </a:r>
            <a:r>
              <a:rPr lang="en-US" sz="1600" dirty="0" smtClean="0"/>
              <a:t>that can help you plan a diet the reduces you chances of cancer.</a:t>
            </a:r>
          </a:p>
          <a:p>
            <a:endParaRPr lang="en-US" sz="1800" dirty="0" smtClean="0"/>
          </a:p>
          <a:p>
            <a:endParaRPr lang="en-US" sz="1800" dirty="0" smtClean="0"/>
          </a:p>
          <a:p>
            <a:pPr marL="137160" indent="0">
              <a:buNone/>
            </a:pPr>
            <a:endParaRPr lang="en-US" dirty="0" smtClean="0"/>
          </a:p>
        </p:txBody>
      </p:sp>
    </p:spTree>
    <p:extLst>
      <p:ext uri="{BB962C8B-B14F-4D97-AF65-F5344CB8AC3E}">
        <p14:creationId xmlns:p14="http://schemas.microsoft.com/office/powerpoint/2010/main" val="96728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2000"/>
                                        <p:tgtEl>
                                          <p:spTgt spid="3">
                                            <p:txEl>
                                              <p:pRg st="1" end="1"/>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amond(in)">
                                      <p:cBhvr>
                                        <p:cTn id="10" dur="2000"/>
                                        <p:tgtEl>
                                          <p:spTgt spid="3">
                                            <p:txEl>
                                              <p:pRg st="2" end="2"/>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diamond(in)">
                                      <p:cBhvr>
                                        <p:cTn id="13" dur="2000"/>
                                        <p:tgtEl>
                                          <p:spTgt spid="3">
                                            <p:txEl>
                                              <p:pRg st="3" end="3"/>
                                            </p:txEl>
                                          </p:spTgt>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diamond(in)">
                                      <p:cBhvr>
                                        <p:cTn id="16"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sz="2200" dirty="0" smtClean="0">
                <a:hlinkClick r:id="rId2"/>
              </a:rPr>
              <a:t/>
            </a:r>
            <a:br>
              <a:rPr lang="en-US" sz="2200" dirty="0" smtClean="0">
                <a:hlinkClick r:id="rId2"/>
              </a:rPr>
            </a:br>
            <a:r>
              <a:rPr lang="en-US" sz="3100" dirty="0" smtClean="0"/>
              <a:t>Video explaining cell division and cancer.</a:t>
            </a:r>
            <a:r>
              <a:rPr lang="en-US" sz="3100" dirty="0"/>
              <a:t/>
            </a:r>
            <a:br>
              <a:rPr lang="en-US" sz="3100" dirty="0"/>
            </a:br>
            <a:r>
              <a:rPr lang="en-US" sz="1800" dirty="0" smtClean="0">
                <a:hlinkClick r:id="rId2"/>
              </a:rPr>
              <a:t>https</a:t>
            </a:r>
            <a:r>
              <a:rPr lang="en-US" sz="1800" dirty="0">
                <a:hlinkClick r:id="rId2"/>
              </a:rPr>
              <a:t>://</a:t>
            </a:r>
            <a:r>
              <a:rPr lang="en-US" sz="1800" dirty="0" smtClean="0">
                <a:hlinkClick r:id="rId2"/>
              </a:rPr>
              <a:t>www.khanacademy.org/science/biology/cellular-molecular-biology/stem-cells-and-cancer/v/cancer</a:t>
            </a:r>
            <a:r>
              <a:rPr lang="en-US" dirty="0" smtClean="0"/>
              <a:t/>
            </a:r>
            <a:br>
              <a:rPr lang="en-US" dirty="0" smtClean="0"/>
            </a:br>
            <a:endParaRPr lang="en-US" dirty="0"/>
          </a:p>
        </p:txBody>
      </p:sp>
      <p:sp>
        <p:nvSpPr>
          <p:cNvPr id="3" name="Content Placeholder 2"/>
          <p:cNvSpPr>
            <a:spLocks noGrp="1"/>
          </p:cNvSpPr>
          <p:nvPr>
            <p:ph idx="1"/>
          </p:nvPr>
        </p:nvSpPr>
        <p:spPr>
          <a:xfrm>
            <a:off x="457200" y="1752600"/>
            <a:ext cx="8229600" cy="4556760"/>
          </a:xfrm>
        </p:spPr>
        <p:txBody>
          <a:bodyPr>
            <a:normAutofit/>
          </a:bodyPr>
          <a:lstStyle/>
          <a:p>
            <a:r>
              <a:rPr lang="en-US" dirty="0" smtClean="0"/>
              <a:t>What is mitosis?</a:t>
            </a:r>
          </a:p>
          <a:p>
            <a:r>
              <a:rPr lang="en-US" dirty="0" smtClean="0"/>
              <a:t>What is the nucleus to the cell?</a:t>
            </a:r>
          </a:p>
          <a:p>
            <a:r>
              <a:rPr lang="en-US" dirty="0" smtClean="0"/>
              <a:t>What is apoptosis?</a:t>
            </a:r>
          </a:p>
          <a:p>
            <a:r>
              <a:rPr lang="en-US" dirty="0" smtClean="0"/>
              <a:t>How many cells are in the body on average?</a:t>
            </a:r>
          </a:p>
          <a:p>
            <a:r>
              <a:rPr lang="en-US" dirty="0" smtClean="0"/>
              <a:t>How many new cells are developed each day?</a:t>
            </a:r>
          </a:p>
          <a:p>
            <a:r>
              <a:rPr lang="en-US" dirty="0" smtClean="0"/>
              <a:t>What is neoplasm</a:t>
            </a:r>
            <a:r>
              <a:rPr lang="en-US" dirty="0" smtClean="0"/>
              <a:t>?</a:t>
            </a:r>
          </a:p>
          <a:p>
            <a:endParaRPr lang="en-US" dirty="0"/>
          </a:p>
          <a:p>
            <a:pPr marL="137160" indent="0">
              <a:buNone/>
            </a:pPr>
            <a:r>
              <a:rPr lang="en-US" sz="1800" dirty="0" smtClean="0"/>
              <a:t>Another video - </a:t>
            </a:r>
            <a:r>
              <a:rPr lang="en-US" sz="1800" dirty="0" smtClean="0">
                <a:hlinkClick r:id="rId3"/>
              </a:rPr>
              <a:t>https</a:t>
            </a:r>
            <a:r>
              <a:rPr lang="en-US" sz="1800" dirty="0">
                <a:hlinkClick r:id="rId3"/>
              </a:rPr>
              <a:t>://</a:t>
            </a:r>
            <a:r>
              <a:rPr lang="en-US" sz="1800" dirty="0" smtClean="0">
                <a:hlinkClick r:id="rId3"/>
              </a:rPr>
              <a:t>www.youtube.com/watch?v=46Xh7OFkkCE</a:t>
            </a:r>
            <a:endParaRPr lang="en-US" sz="1800" dirty="0" smtClean="0"/>
          </a:p>
          <a:p>
            <a:pPr marL="137160" indent="0">
              <a:buNone/>
            </a:pPr>
            <a:endParaRPr lang="en-US" dirty="0" smtClean="0"/>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amond(in)">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fontScale="90000"/>
          </a:bodyPr>
          <a:lstStyle/>
          <a:p>
            <a:r>
              <a:rPr lang="en-US" dirty="0" smtClean="0"/>
              <a:t>Tumor</a:t>
            </a:r>
            <a:br>
              <a:rPr lang="en-US" dirty="0" smtClean="0"/>
            </a:br>
            <a:r>
              <a:rPr lang="en-US" sz="2700" dirty="0" smtClean="0"/>
              <a:t>a mass of cells serving no physiological function that multiply without normal control. </a:t>
            </a:r>
            <a:br>
              <a:rPr lang="en-US" sz="2700" dirty="0" smtClean="0"/>
            </a:br>
            <a:endParaRPr lang="en-US" sz="2700" dirty="0"/>
          </a:p>
        </p:txBody>
      </p:sp>
      <p:sp>
        <p:nvSpPr>
          <p:cNvPr id="3" name="Content Placeholder 2"/>
          <p:cNvSpPr>
            <a:spLocks noGrp="1"/>
          </p:cNvSpPr>
          <p:nvPr>
            <p:ph idx="1"/>
          </p:nvPr>
        </p:nvSpPr>
        <p:spPr>
          <a:xfrm>
            <a:off x="457200" y="1752600"/>
            <a:ext cx="8229600" cy="4556760"/>
          </a:xfrm>
        </p:spPr>
        <p:txBody>
          <a:bodyPr>
            <a:normAutofit/>
          </a:bodyPr>
          <a:lstStyle/>
          <a:p>
            <a:r>
              <a:rPr lang="en-US" sz="2400" dirty="0" smtClean="0"/>
              <a:t>Benign – noncancerous, generally harmless unless the growth obstructs or crowds out normal tissue.</a:t>
            </a:r>
          </a:p>
          <a:p>
            <a:endParaRPr lang="en-US" sz="2400" dirty="0" smtClean="0"/>
          </a:p>
          <a:p>
            <a:r>
              <a:rPr lang="en-US" sz="2400" dirty="0" smtClean="0"/>
              <a:t>Malignant – cancerous, grows rapidly and invades other tissues disrupting normal tissue.</a:t>
            </a:r>
          </a:p>
          <a:p>
            <a:pPr marL="137160" indent="0">
              <a:buNone/>
            </a:pPr>
            <a:endParaRPr lang="en-US" sz="2400" dirty="0" smtClean="0"/>
          </a:p>
          <a:p>
            <a:r>
              <a:rPr lang="en-US" sz="2400" dirty="0"/>
              <a:t>Metastasis – when a malignant tumor </a:t>
            </a:r>
            <a:r>
              <a:rPr lang="en-US" sz="2400" dirty="0" smtClean="0"/>
              <a:t>cell spreads </a:t>
            </a:r>
            <a:r>
              <a:rPr lang="en-US" sz="2400" dirty="0"/>
              <a:t>into other tissue in the body.</a:t>
            </a:r>
          </a:p>
          <a:p>
            <a:endParaRPr lang="en-US" sz="2400" dirty="0" smtClean="0"/>
          </a:p>
          <a:p>
            <a:pPr lvl="1">
              <a:buNone/>
            </a:pPr>
            <a:endParaRPr lang="en-US" dirty="0" smtClean="0"/>
          </a:p>
        </p:txBody>
      </p:sp>
    </p:spTree>
    <p:extLst>
      <p:ext uri="{BB962C8B-B14F-4D97-AF65-F5344CB8AC3E}">
        <p14:creationId xmlns:p14="http://schemas.microsoft.com/office/powerpoint/2010/main" val="314877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normAutofit/>
          </a:bodyPr>
          <a:lstStyle/>
          <a:p>
            <a:r>
              <a:rPr lang="en-US" sz="2800" dirty="0" smtClean="0"/>
              <a:t>Video Explanation on </a:t>
            </a:r>
            <a:r>
              <a:rPr lang="en-US" sz="2800" dirty="0" smtClean="0"/>
              <a:t>Fertilizer</a:t>
            </a:r>
            <a:r>
              <a:rPr lang="en-US" sz="2800" dirty="0"/>
              <a:t/>
            </a:r>
            <a:br>
              <a:rPr lang="en-US" sz="2800" dirty="0"/>
            </a:br>
            <a:r>
              <a:rPr lang="en-US" sz="1800" dirty="0">
                <a:hlinkClick r:id="rId2"/>
              </a:rPr>
              <a:t>https://</a:t>
            </a:r>
            <a:r>
              <a:rPr lang="en-US" sz="1800" dirty="0" smtClean="0">
                <a:hlinkClick r:id="rId2"/>
              </a:rPr>
              <a:t>www.youtube.com/watch?v=4Z1C8VKtLwY</a:t>
            </a:r>
            <a:endParaRPr lang="en-US" sz="1800" dirty="0"/>
          </a:p>
        </p:txBody>
      </p:sp>
      <p:sp>
        <p:nvSpPr>
          <p:cNvPr id="3" name="Content Placeholder 2"/>
          <p:cNvSpPr>
            <a:spLocks noGrp="1"/>
          </p:cNvSpPr>
          <p:nvPr>
            <p:ph idx="1"/>
          </p:nvPr>
        </p:nvSpPr>
        <p:spPr>
          <a:xfrm>
            <a:off x="457200" y="1752600"/>
            <a:ext cx="8229600" cy="4556760"/>
          </a:xfrm>
        </p:spPr>
        <p:txBody>
          <a:bodyPr>
            <a:normAutofit/>
          </a:bodyPr>
          <a:lstStyle/>
          <a:p>
            <a:r>
              <a:rPr lang="en-US" dirty="0" smtClean="0"/>
              <a:t>What are the main chemicals that plants need to grow large and have good color?</a:t>
            </a:r>
          </a:p>
          <a:p>
            <a:r>
              <a:rPr lang="en-US" dirty="0" smtClean="0"/>
              <a:t>Are these the only chemicals that we need in our bodies?</a:t>
            </a:r>
          </a:p>
          <a:p>
            <a:r>
              <a:rPr lang="en-US" dirty="0" smtClean="0"/>
              <a:t>Chemicals fertilizers vs. “Organic” natural fertilizers?</a:t>
            </a:r>
          </a:p>
          <a:p>
            <a:pPr lvl="1">
              <a:buNone/>
            </a:pPr>
            <a:endParaRPr lang="en-US" dirty="0" smtClean="0"/>
          </a:p>
        </p:txBody>
      </p:sp>
    </p:spTree>
    <p:extLst>
      <p:ext uri="{BB962C8B-B14F-4D97-AF65-F5344CB8AC3E}">
        <p14:creationId xmlns:p14="http://schemas.microsoft.com/office/powerpoint/2010/main" val="179895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r>
              <a:rPr lang="en-US" dirty="0" smtClean="0"/>
              <a:t>Carcinogens</a:t>
            </a:r>
            <a:endParaRPr lang="en-US" dirty="0"/>
          </a:p>
        </p:txBody>
      </p:sp>
      <p:sp>
        <p:nvSpPr>
          <p:cNvPr id="3" name="Content Placeholder 2"/>
          <p:cNvSpPr>
            <a:spLocks noGrp="1"/>
          </p:cNvSpPr>
          <p:nvPr>
            <p:ph idx="1"/>
          </p:nvPr>
        </p:nvSpPr>
        <p:spPr>
          <a:xfrm>
            <a:off x="457200" y="1371600"/>
            <a:ext cx="8229600" cy="4556760"/>
          </a:xfrm>
        </p:spPr>
        <p:txBody>
          <a:bodyPr>
            <a:noAutofit/>
          </a:bodyPr>
          <a:lstStyle/>
          <a:p>
            <a:r>
              <a:rPr lang="en-US" sz="2400" dirty="0" smtClean="0"/>
              <a:t>A </a:t>
            </a:r>
            <a:r>
              <a:rPr lang="en-US" sz="2400" dirty="0"/>
              <a:t>cancer causing agent</a:t>
            </a:r>
            <a:r>
              <a:rPr lang="en-US" sz="2400" dirty="0" smtClean="0"/>
              <a:t>.</a:t>
            </a:r>
          </a:p>
          <a:p>
            <a:r>
              <a:rPr lang="en-US" sz="2400" dirty="0" smtClean="0"/>
              <a:t>Carcinogens may increase the risk of cancer by altering cellular metabolism or damaging DNA directly in the cells, which interferes with the biological process, and induces the uncontrolled, malignant division, ultimately leading to the formation of tumors.</a:t>
            </a:r>
            <a:endParaRPr lang="en-US" sz="2400" dirty="0"/>
          </a:p>
          <a:p>
            <a:pPr lvl="1"/>
            <a:r>
              <a:rPr lang="en-US" dirty="0" smtClean="0"/>
              <a:t>Examples: Arsenic, asbestos, radon, lead, UV radiation.</a:t>
            </a:r>
          </a:p>
          <a:p>
            <a:pPr lvl="1"/>
            <a:r>
              <a:rPr lang="en-US" dirty="0" smtClean="0"/>
              <a:t>Found in UV </a:t>
            </a:r>
            <a:r>
              <a:rPr lang="en-US" dirty="0"/>
              <a:t>Rays, tar in </a:t>
            </a:r>
            <a:r>
              <a:rPr lang="en-US" dirty="0" smtClean="0"/>
              <a:t>cigarettes and cigarette smoke, </a:t>
            </a:r>
            <a:r>
              <a:rPr lang="en-US" dirty="0"/>
              <a:t>radiation, pesticides, indoor air that is not circulated with </a:t>
            </a:r>
            <a:r>
              <a:rPr lang="en-US" dirty="0" smtClean="0"/>
              <a:t>fresh outside </a:t>
            </a:r>
            <a:r>
              <a:rPr lang="en-US" dirty="0"/>
              <a:t>air (contains a much higher level of gases and chemicals</a:t>
            </a:r>
            <a:r>
              <a:rPr lang="en-US" dirty="0" smtClean="0"/>
              <a:t>), gasoline and diesel exhaust.</a:t>
            </a:r>
            <a:endParaRPr lang="en-US" dirty="0"/>
          </a:p>
        </p:txBody>
      </p:sp>
    </p:spTree>
    <p:extLst>
      <p:ext uri="{BB962C8B-B14F-4D97-AF65-F5344CB8AC3E}">
        <p14:creationId xmlns:p14="http://schemas.microsoft.com/office/powerpoint/2010/main" val="90255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r>
              <a:rPr lang="en-US" dirty="0" smtClean="0"/>
              <a:t>Causes of Cancer</a:t>
            </a:r>
            <a:endParaRPr lang="en-US" sz="2700" dirty="0"/>
          </a:p>
        </p:txBody>
      </p:sp>
      <p:sp>
        <p:nvSpPr>
          <p:cNvPr id="3" name="Content Placeholder 2"/>
          <p:cNvSpPr>
            <a:spLocks noGrp="1"/>
          </p:cNvSpPr>
          <p:nvPr>
            <p:ph idx="1"/>
          </p:nvPr>
        </p:nvSpPr>
        <p:spPr>
          <a:xfrm>
            <a:off x="457200" y="1143000"/>
            <a:ext cx="8229600" cy="5166360"/>
          </a:xfrm>
        </p:spPr>
        <p:txBody>
          <a:bodyPr>
            <a:noAutofit/>
          </a:bodyPr>
          <a:lstStyle/>
          <a:p>
            <a:pPr>
              <a:buNone/>
            </a:pPr>
            <a:r>
              <a:rPr lang="en-US" sz="2200" dirty="0" smtClean="0"/>
              <a:t>Lifestyle Factors</a:t>
            </a:r>
          </a:p>
          <a:p>
            <a:r>
              <a:rPr lang="en-US" sz="2200" dirty="0" smtClean="0"/>
              <a:t>Being overweight or obese and having a sedentary lifestyle.</a:t>
            </a:r>
          </a:p>
          <a:p>
            <a:r>
              <a:rPr lang="en-US" sz="2200" dirty="0" smtClean="0"/>
              <a:t>Tobacco, alcohol, and drug use.</a:t>
            </a:r>
          </a:p>
          <a:p>
            <a:r>
              <a:rPr lang="en-US" sz="2200" dirty="0" smtClean="0"/>
              <a:t>Diet</a:t>
            </a:r>
          </a:p>
          <a:p>
            <a:pPr>
              <a:buNone/>
            </a:pPr>
            <a:r>
              <a:rPr lang="en-US" sz="2200" dirty="0" smtClean="0"/>
              <a:t>Biological Factors</a:t>
            </a:r>
          </a:p>
          <a:p>
            <a:r>
              <a:rPr lang="en-US" sz="2200" dirty="0" smtClean="0"/>
              <a:t>Genetics – most cancers seem to be some what genetic.</a:t>
            </a:r>
          </a:p>
          <a:p>
            <a:r>
              <a:rPr lang="en-US" sz="2200" dirty="0" smtClean="0"/>
              <a:t>Reproduction Hormones – things that are related to a higher level of estrogen increase breast cancer</a:t>
            </a:r>
          </a:p>
          <a:p>
            <a:r>
              <a:rPr lang="en-US" sz="2200" dirty="0" smtClean="0"/>
              <a:t>Infections – most notably STDs, HPV and cervical cancer, Hepatitis B and C.</a:t>
            </a:r>
          </a:p>
          <a:p>
            <a:pPr>
              <a:buNone/>
            </a:pPr>
            <a:r>
              <a:rPr lang="en-US" sz="2200" dirty="0"/>
              <a:t>Environmental Factors</a:t>
            </a:r>
          </a:p>
          <a:p>
            <a:r>
              <a:rPr lang="en-US" sz="2200" dirty="0"/>
              <a:t>Radiations – X rays, radon gas, UV rays, etc.</a:t>
            </a:r>
          </a:p>
          <a:p>
            <a:r>
              <a:rPr lang="en-US" sz="2200" dirty="0"/>
              <a:t>Occupational Exposure – asbestos, chemicals, uranium, etc.</a:t>
            </a:r>
          </a:p>
          <a:p>
            <a:pPr marL="137160" indent="0">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amond(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amond(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amond(in)">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ntr" presetSubtype="16"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amond(in)">
                                      <p:cBhvr>
                                        <p:cTn id="57"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92500" lnSpcReduction="10000"/>
          </a:bodyPr>
          <a:lstStyle/>
          <a:p>
            <a:pPr>
              <a:buNone/>
            </a:pPr>
            <a:r>
              <a:rPr lang="en-US" dirty="0" smtClean="0"/>
              <a:t>Skin Cancer - Most Common Cancer</a:t>
            </a:r>
          </a:p>
          <a:p>
            <a:r>
              <a:rPr lang="en-US" dirty="0" smtClean="0"/>
              <a:t>Ultraviolet rays are the primary cause along with tanning beds.</a:t>
            </a:r>
          </a:p>
          <a:p>
            <a:pPr>
              <a:buNone/>
            </a:pPr>
            <a:endParaRPr lang="en-US" dirty="0" smtClean="0"/>
          </a:p>
          <a:p>
            <a:pPr>
              <a:buNone/>
            </a:pPr>
            <a:r>
              <a:rPr lang="en-US" dirty="0" smtClean="0"/>
              <a:t>Does </a:t>
            </a:r>
            <a:r>
              <a:rPr lang="en-US" dirty="0" smtClean="0"/>
              <a:t>having a tan protect you from skin cancer? NO!!!</a:t>
            </a:r>
          </a:p>
          <a:p>
            <a:r>
              <a:rPr lang="en-US" dirty="0" smtClean="0"/>
              <a:t>High Risk Individuals</a:t>
            </a:r>
          </a:p>
          <a:p>
            <a:pPr lvl="1"/>
            <a:r>
              <a:rPr lang="en-US" dirty="0" smtClean="0"/>
              <a:t>Spend a lot of time in the sun</a:t>
            </a:r>
          </a:p>
          <a:p>
            <a:pPr lvl="1"/>
            <a:r>
              <a:rPr lang="en-US" dirty="0" smtClean="0"/>
              <a:t>Light skin, eyes, hair</a:t>
            </a:r>
          </a:p>
          <a:p>
            <a:r>
              <a:rPr lang="en-US" dirty="0" smtClean="0"/>
              <a:t>What to look for</a:t>
            </a:r>
          </a:p>
          <a:p>
            <a:pPr lvl="1"/>
            <a:r>
              <a:rPr lang="en-US" b="1" u="sng" dirty="0" smtClean="0"/>
              <a:t>A</a:t>
            </a:r>
            <a:r>
              <a:rPr lang="en-US" dirty="0" smtClean="0"/>
              <a:t>symmetry: one half of mole does not match other half</a:t>
            </a:r>
          </a:p>
          <a:p>
            <a:pPr lvl="1"/>
            <a:r>
              <a:rPr lang="en-US" b="1" u="sng" dirty="0" smtClean="0"/>
              <a:t>B</a:t>
            </a:r>
            <a:r>
              <a:rPr lang="en-US" dirty="0" smtClean="0"/>
              <a:t>order irregularity: edges of mole are uneven</a:t>
            </a:r>
          </a:p>
          <a:p>
            <a:pPr lvl="1"/>
            <a:r>
              <a:rPr lang="en-US" b="1" u="sng" dirty="0" smtClean="0"/>
              <a:t>C</a:t>
            </a:r>
            <a:r>
              <a:rPr lang="en-US" dirty="0" smtClean="0"/>
              <a:t>olor: pigmentation is not uniform</a:t>
            </a:r>
          </a:p>
          <a:p>
            <a:pPr lvl="1"/>
            <a:r>
              <a:rPr lang="en-US" b="1" u="sng" dirty="0" smtClean="0"/>
              <a:t>D</a:t>
            </a:r>
            <a:r>
              <a:rPr lang="en-US" dirty="0" smtClean="0"/>
              <a:t>iameter: Moles should not be larger than 6 millimeters in diameter</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amond(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amond(in)">
                                      <p:cBhvr>
                                        <p:cTn id="22" dur="2000"/>
                                        <p:tgtEl>
                                          <p:spTgt spid="3">
                                            <p:txEl>
                                              <p:pRg st="4" end="4"/>
                                            </p:txEl>
                                          </p:spTgt>
                                        </p:tgtEl>
                                      </p:cBhvr>
                                    </p:animEffect>
                                  </p:childTnLst>
                                </p:cTn>
                              </p:par>
                              <p:par>
                                <p:cTn id="23" presetID="8"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amond(in)">
                                      <p:cBhvr>
                                        <p:cTn id="25" dur="2000"/>
                                        <p:tgtEl>
                                          <p:spTgt spid="3">
                                            <p:txEl>
                                              <p:pRg st="5" end="5"/>
                                            </p:txEl>
                                          </p:spTgt>
                                        </p:tgtEl>
                                      </p:cBhvr>
                                    </p:animEffect>
                                  </p:childTnLst>
                                </p:cTn>
                              </p:par>
                              <p:par>
                                <p:cTn id="26" presetID="8" presetClass="entr" presetSubtype="16"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amond(in)">
                                      <p:cBhvr>
                                        <p:cTn id="28" dur="20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diamond(in)">
                                      <p:cBhvr>
                                        <p:cTn id="33" dur="2000"/>
                                        <p:tgtEl>
                                          <p:spTgt spid="3">
                                            <p:txEl>
                                              <p:pRg st="7" end="7"/>
                                            </p:txEl>
                                          </p:spTgt>
                                        </p:tgtEl>
                                      </p:cBhvr>
                                    </p:animEffect>
                                  </p:childTnLst>
                                </p:cTn>
                              </p:par>
                              <p:par>
                                <p:cTn id="34" presetID="8" presetClass="entr" presetSubtype="16" fill="hold" grpId="0"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amond(in)">
                                      <p:cBhvr>
                                        <p:cTn id="36" dur="2000"/>
                                        <p:tgtEl>
                                          <p:spTgt spid="3">
                                            <p:txEl>
                                              <p:pRg st="8" end="8"/>
                                            </p:txEl>
                                          </p:spTgt>
                                        </p:tgtEl>
                                      </p:cBhvr>
                                    </p:animEffect>
                                  </p:childTnLst>
                                </p:cTn>
                              </p:par>
                              <p:par>
                                <p:cTn id="37" presetID="8" presetClass="entr" presetSubtype="16"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diamond(in)">
                                      <p:cBhvr>
                                        <p:cTn id="39" dur="2000"/>
                                        <p:tgtEl>
                                          <p:spTgt spid="3">
                                            <p:txEl>
                                              <p:pRg st="9" end="9"/>
                                            </p:txEl>
                                          </p:spTgt>
                                        </p:tgtEl>
                                      </p:cBhvr>
                                    </p:animEffect>
                                  </p:childTnLst>
                                </p:cTn>
                              </p:par>
                              <p:par>
                                <p:cTn id="40" presetID="8" presetClass="entr" presetSubtype="16" fill="hold" grpId="0" nodeType="with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diamond(in)">
                                      <p:cBhvr>
                                        <p:cTn id="42" dur="2000"/>
                                        <p:tgtEl>
                                          <p:spTgt spid="3">
                                            <p:txEl>
                                              <p:pRg st="10" end="10"/>
                                            </p:txEl>
                                          </p:spTgt>
                                        </p:tgtEl>
                                      </p:cBhvr>
                                    </p:animEffect>
                                  </p:childTnLst>
                                </p:cTn>
                              </p:par>
                              <p:par>
                                <p:cTn id="43" presetID="8" presetClass="entr" presetSubtype="16" fill="hold" grpId="0" nodeType="with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animEffect transition="in" filter="diamond(in)">
                                      <p:cBhvr>
                                        <p:cTn id="45" dur="2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92500" lnSpcReduction="20000"/>
          </a:bodyPr>
          <a:lstStyle/>
          <a:p>
            <a:pPr>
              <a:buNone/>
            </a:pPr>
            <a:r>
              <a:rPr lang="en-US" dirty="0" smtClean="0"/>
              <a:t>How Do I Prevent Skin Cancer</a:t>
            </a:r>
          </a:p>
          <a:p>
            <a:r>
              <a:rPr lang="en-US" dirty="0" smtClean="0"/>
              <a:t>Avoid the sun.</a:t>
            </a:r>
          </a:p>
          <a:p>
            <a:r>
              <a:rPr lang="en-US" dirty="0" smtClean="0"/>
              <a:t>Wear properly applied sun screen over 15 spf.</a:t>
            </a:r>
          </a:p>
          <a:p>
            <a:r>
              <a:rPr lang="en-US" dirty="0" smtClean="0"/>
              <a:t>Wear a shade hat and long clothing.</a:t>
            </a:r>
          </a:p>
          <a:p>
            <a:r>
              <a:rPr lang="en-US" dirty="0" smtClean="0"/>
              <a:t>Food</a:t>
            </a:r>
          </a:p>
          <a:p>
            <a:pPr lvl="1"/>
            <a:r>
              <a:rPr lang="en-US" dirty="0" smtClean="0"/>
              <a:t>Hot Peppers - contain a chemical called capsaicin, which gives them their bite. In cancer cells this induces a state of apoptosis, a process also referred to as programmed cell death. Basically hot peppers induce cancer cells to commit suicide. </a:t>
            </a:r>
          </a:p>
          <a:p>
            <a:pPr lvl="1"/>
            <a:r>
              <a:rPr lang="en-US" dirty="0" smtClean="0"/>
              <a:t>Nuts- one of the best food sources of selenium, a vitamin that improves the efficiency with which DNA recovers following exposure to damaging free radicals. Nuts also contain high amounts of omega-3 fatty acids, which block a protein that has a natural sensitivity to carcinogens. Brazil nuts and walnuts tend to be the healthiest on this front, but all nuts contain both of these cancer-fighting nutrients.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amond(in)">
                                      <p:cBhvr>
                                        <p:cTn id="30" dur="2000"/>
                                        <p:tgtEl>
                                          <p:spTgt spid="3">
                                            <p:txEl>
                                              <p:pRg st="5" end="5"/>
                                            </p:txEl>
                                          </p:spTgt>
                                        </p:tgtEl>
                                      </p:cBhvr>
                                    </p:animEffect>
                                  </p:childTnLst>
                                </p:cTn>
                              </p:par>
                              <p:par>
                                <p:cTn id="31" presetID="8"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amond(in)">
                                      <p:cBhvr>
                                        <p:cTn id="3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77500" lnSpcReduction="20000"/>
          </a:bodyPr>
          <a:lstStyle/>
          <a:p>
            <a:r>
              <a:rPr lang="en-US" dirty="0" smtClean="0"/>
              <a:t>More Fish, Less Chicken - Studies have found a surprising difference in how omega-3 fatty acids and omega-6 fatty acids influence the development of cancerous tumors in the body. In short, eat more fish (high in omega-3 fatty acids) and less chicken (high in omega-6 fatty acids). </a:t>
            </a:r>
          </a:p>
          <a:p>
            <a:r>
              <a:rPr lang="en-US" dirty="0" smtClean="0"/>
              <a:t>Tea with Lemon - Green and black tea drinkers--those who drink at least two cups a day--will have a better chance at warding off skin cancer, according to the European Journal of Cancer Prevention. Teas, which are high in antioxidants and fight the development of cancer cells, make a difference, as does that little slice of lemon, which is also high in antioxidants.</a:t>
            </a:r>
          </a:p>
          <a:p>
            <a:r>
              <a:rPr lang="en-US" dirty="0" smtClean="0"/>
              <a:t>Tomatoes - one of the only natural foods rich in lycopene, one of the strongest antioxidants available. Lycopene triggers enzymes in the body and around the cells that neutralize carcinogens and allow them to be quickly excreted from the body, especially if the diet contains a lot of fiber. Processing and turning tomatoes into sauce--marinara, ketchup--greatly increases the amount of lycopene per serving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amond(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TotalTime>
  <Words>941</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Cancer</vt:lpstr>
      <vt:lpstr> Video explaining cell division and cancer. https://www.khanacademy.org/science/biology/cellular-molecular-biology/stem-cells-and-cancer/v/cancer </vt:lpstr>
      <vt:lpstr>Tumor a mass of cells serving no physiological function that multiply without normal control.  </vt:lpstr>
      <vt:lpstr>Video Explanation on Fertilizer https://www.youtube.com/watch?v=4Z1C8VKtLwY</vt:lpstr>
      <vt:lpstr>Carcinogens</vt:lpstr>
      <vt:lpstr>Causes of Cancer</vt:lpstr>
      <vt:lpstr>PowerPoint Presentation</vt:lpstr>
      <vt:lpstr>PowerPoint Presentation</vt:lpstr>
      <vt:lpstr>PowerPoint Presentation</vt:lpstr>
      <vt:lpstr>PowerPoint Presentation</vt:lpstr>
      <vt:lpstr>PowerPoint Presentation</vt:lpstr>
      <vt:lpstr>PowerPoint Presentation</vt:lpstr>
    </vt:vector>
  </TitlesOfParts>
  <Company>Gordon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Struggles!</dc:title>
  <dc:creator>computer</dc:creator>
  <cp:lastModifiedBy>McClanahan, Travis</cp:lastModifiedBy>
  <cp:revision>129</cp:revision>
  <dcterms:created xsi:type="dcterms:W3CDTF">2011-08-07T16:08:13Z</dcterms:created>
  <dcterms:modified xsi:type="dcterms:W3CDTF">2017-04-05T17:45:33Z</dcterms:modified>
</cp:coreProperties>
</file>