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0" r:id="rId3"/>
    <p:sldId id="272" r:id="rId4"/>
    <p:sldId id="273" r:id="rId5"/>
    <p:sldId id="265" r:id="rId6"/>
    <p:sldId id="264" r:id="rId7"/>
    <p:sldId id="268" r:id="rId8"/>
    <p:sldId id="257" r:id="rId9"/>
    <p:sldId id="258" r:id="rId10"/>
    <p:sldId id="270" r:id="rId11"/>
    <p:sldId id="269" r:id="rId12"/>
    <p:sldId id="266" r:id="rId13"/>
    <p:sldId id="267" r:id="rId14"/>
    <p:sldId id="261" r:id="rId15"/>
    <p:sldId id="262" r:id="rId16"/>
    <p:sldId id="263"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varScale="1">
        <p:scale>
          <a:sx n="88" d="100"/>
          <a:sy n="88" d="100"/>
        </p:scale>
        <p:origin x="-114" y="-4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1D5FD2-964F-4660-9B4C-3BB75659885A}" type="doc">
      <dgm:prSet loTypeId="urn:microsoft.com/office/officeart/2005/8/layout/cycle6" loCatId="cycle" qsTypeId="urn:microsoft.com/office/officeart/2005/8/quickstyle/simple1" qsCatId="simple" csTypeId="urn:microsoft.com/office/officeart/2005/8/colors/accent0_3" csCatId="mainScheme" phldr="1"/>
      <dgm:spPr/>
      <dgm:t>
        <a:bodyPr/>
        <a:lstStyle/>
        <a:p>
          <a:endParaRPr lang="en-US"/>
        </a:p>
      </dgm:t>
    </dgm:pt>
    <dgm:pt modelId="{DD895B29-C857-4D1E-966A-363E8EE41A0E}">
      <dgm:prSet phldrT="[Text]" custT="1"/>
      <dgm:spPr/>
      <dgm:t>
        <a:bodyPr/>
        <a:lstStyle/>
        <a:p>
          <a:r>
            <a:rPr lang="en-US" sz="2000" dirty="0" smtClean="0"/>
            <a:t>Physical Health</a:t>
          </a:r>
          <a:endParaRPr lang="en-US" sz="2000" dirty="0"/>
        </a:p>
      </dgm:t>
    </dgm:pt>
    <dgm:pt modelId="{4CC25202-6398-4C42-A84C-20A979F21D42}" type="parTrans" cxnId="{CE7753C4-417D-4DE3-BBD8-861ADBC23B66}">
      <dgm:prSet/>
      <dgm:spPr/>
      <dgm:t>
        <a:bodyPr/>
        <a:lstStyle/>
        <a:p>
          <a:endParaRPr lang="en-US"/>
        </a:p>
      </dgm:t>
    </dgm:pt>
    <dgm:pt modelId="{B3D5261C-DBCD-4370-ABD3-28A1B919C05F}" type="sibTrans" cxnId="{CE7753C4-417D-4DE3-BBD8-861ADBC23B66}">
      <dgm:prSet/>
      <dgm:spPr/>
      <dgm:t>
        <a:bodyPr/>
        <a:lstStyle/>
        <a:p>
          <a:endParaRPr lang="en-US" dirty="0"/>
        </a:p>
      </dgm:t>
    </dgm:pt>
    <dgm:pt modelId="{1BF5B49A-9B08-4240-8F3C-B03FE9DB1E96}">
      <dgm:prSet phldrT="[Text]" custT="1"/>
      <dgm:spPr/>
      <dgm:t>
        <a:bodyPr/>
        <a:lstStyle/>
        <a:p>
          <a:r>
            <a:rPr lang="en-US" sz="2000" dirty="0" smtClean="0"/>
            <a:t>Emotional Health</a:t>
          </a:r>
          <a:endParaRPr lang="en-US" sz="2000" dirty="0"/>
        </a:p>
      </dgm:t>
    </dgm:pt>
    <dgm:pt modelId="{7EBF9E9D-C901-42F3-BF52-6A4E339ADC13}" type="parTrans" cxnId="{8026563F-7485-4CF6-8065-A5AA5EADE4EA}">
      <dgm:prSet/>
      <dgm:spPr/>
      <dgm:t>
        <a:bodyPr/>
        <a:lstStyle/>
        <a:p>
          <a:endParaRPr lang="en-US"/>
        </a:p>
      </dgm:t>
    </dgm:pt>
    <dgm:pt modelId="{490C850C-7A46-4FA2-9D97-9651E281DE69}" type="sibTrans" cxnId="{8026563F-7485-4CF6-8065-A5AA5EADE4EA}">
      <dgm:prSet/>
      <dgm:spPr/>
      <dgm:t>
        <a:bodyPr/>
        <a:lstStyle/>
        <a:p>
          <a:endParaRPr lang="en-US" dirty="0"/>
        </a:p>
      </dgm:t>
    </dgm:pt>
    <dgm:pt modelId="{55CF6865-49D7-41F4-B498-6487552CEACF}">
      <dgm:prSet phldrT="[Text]" custT="1"/>
      <dgm:spPr/>
      <dgm:t>
        <a:bodyPr/>
        <a:lstStyle/>
        <a:p>
          <a:r>
            <a:rPr lang="en-US" sz="2000" dirty="0" smtClean="0"/>
            <a:t>Intellectual Health</a:t>
          </a:r>
          <a:endParaRPr lang="en-US" sz="2000" dirty="0"/>
        </a:p>
      </dgm:t>
    </dgm:pt>
    <dgm:pt modelId="{F4FFD21E-89C9-45EE-9542-DA3133DB02F2}" type="parTrans" cxnId="{0B650FF2-9560-484C-AF76-2A8DC9DC6A23}">
      <dgm:prSet/>
      <dgm:spPr/>
      <dgm:t>
        <a:bodyPr/>
        <a:lstStyle/>
        <a:p>
          <a:endParaRPr lang="en-US"/>
        </a:p>
      </dgm:t>
    </dgm:pt>
    <dgm:pt modelId="{0CECD3C3-03E1-43CF-A32C-2DCE4E5EEDFA}" type="sibTrans" cxnId="{0B650FF2-9560-484C-AF76-2A8DC9DC6A23}">
      <dgm:prSet/>
      <dgm:spPr/>
      <dgm:t>
        <a:bodyPr/>
        <a:lstStyle/>
        <a:p>
          <a:endParaRPr lang="en-US" dirty="0"/>
        </a:p>
      </dgm:t>
    </dgm:pt>
    <dgm:pt modelId="{52E87ED1-174F-4360-ABDF-ADC7DE02D14B}">
      <dgm:prSet phldrT="[Text]" custT="1"/>
      <dgm:spPr/>
      <dgm:t>
        <a:bodyPr/>
        <a:lstStyle/>
        <a:p>
          <a:r>
            <a:rPr lang="en-US" sz="2000" dirty="0" smtClean="0"/>
            <a:t>Social Health</a:t>
          </a:r>
          <a:endParaRPr lang="en-US" sz="2000" dirty="0"/>
        </a:p>
      </dgm:t>
    </dgm:pt>
    <dgm:pt modelId="{41BED593-0BD4-4176-BE2A-E9D0148E7B0A}" type="parTrans" cxnId="{EA503D12-77AD-4475-A327-30AFE825C141}">
      <dgm:prSet/>
      <dgm:spPr/>
      <dgm:t>
        <a:bodyPr/>
        <a:lstStyle/>
        <a:p>
          <a:endParaRPr lang="en-US"/>
        </a:p>
      </dgm:t>
    </dgm:pt>
    <dgm:pt modelId="{A42DE767-F28F-428C-8B85-C20BF0506D67}" type="sibTrans" cxnId="{EA503D12-77AD-4475-A327-30AFE825C141}">
      <dgm:prSet/>
      <dgm:spPr/>
      <dgm:t>
        <a:bodyPr/>
        <a:lstStyle/>
        <a:p>
          <a:endParaRPr lang="en-US" dirty="0"/>
        </a:p>
      </dgm:t>
    </dgm:pt>
    <dgm:pt modelId="{497E469E-9722-48B0-9051-518FE46B77A0}">
      <dgm:prSet phldrT="[Text]" custT="1"/>
      <dgm:spPr/>
      <dgm:t>
        <a:bodyPr/>
        <a:lstStyle/>
        <a:p>
          <a:r>
            <a:rPr lang="en-US" sz="2000" dirty="0" smtClean="0"/>
            <a:t>Environmental Health</a:t>
          </a:r>
          <a:endParaRPr lang="en-US" sz="2000" dirty="0"/>
        </a:p>
      </dgm:t>
    </dgm:pt>
    <dgm:pt modelId="{92E62AE2-BE7E-4F2C-AA7A-CC493C3F5E5E}" type="parTrans" cxnId="{B0238B01-C87B-4C63-8DF8-F9821D0937AF}">
      <dgm:prSet/>
      <dgm:spPr/>
      <dgm:t>
        <a:bodyPr/>
        <a:lstStyle/>
        <a:p>
          <a:endParaRPr lang="en-US"/>
        </a:p>
      </dgm:t>
    </dgm:pt>
    <dgm:pt modelId="{5AD6ECFB-3ACD-4317-B3F4-8867173C0F1C}" type="sibTrans" cxnId="{B0238B01-C87B-4C63-8DF8-F9821D0937AF}">
      <dgm:prSet/>
      <dgm:spPr/>
      <dgm:t>
        <a:bodyPr/>
        <a:lstStyle/>
        <a:p>
          <a:endParaRPr lang="en-US" dirty="0"/>
        </a:p>
      </dgm:t>
    </dgm:pt>
    <dgm:pt modelId="{48F084EE-BA7E-4281-87C7-06849C374560}">
      <dgm:prSet custT="1"/>
      <dgm:spPr/>
      <dgm:t>
        <a:bodyPr/>
        <a:lstStyle/>
        <a:p>
          <a:r>
            <a:rPr lang="en-US" sz="2000" dirty="0" smtClean="0"/>
            <a:t>Spiritual Health</a:t>
          </a:r>
          <a:endParaRPr lang="en-US" sz="2000" dirty="0"/>
        </a:p>
      </dgm:t>
    </dgm:pt>
    <dgm:pt modelId="{E41DB0E0-E5C3-48D5-A2EB-7A7E38C7D78C}" type="parTrans" cxnId="{25D3CFFF-1F8C-48C1-95C9-70E9C7A0F3FA}">
      <dgm:prSet/>
      <dgm:spPr/>
      <dgm:t>
        <a:bodyPr/>
        <a:lstStyle/>
        <a:p>
          <a:endParaRPr lang="en-US"/>
        </a:p>
      </dgm:t>
    </dgm:pt>
    <dgm:pt modelId="{E8297B22-63E3-4B9F-8D2E-0E10E05EC73D}" type="sibTrans" cxnId="{25D3CFFF-1F8C-48C1-95C9-70E9C7A0F3FA}">
      <dgm:prSet/>
      <dgm:spPr/>
      <dgm:t>
        <a:bodyPr/>
        <a:lstStyle/>
        <a:p>
          <a:endParaRPr lang="en-US" dirty="0"/>
        </a:p>
      </dgm:t>
    </dgm:pt>
    <dgm:pt modelId="{A44D488D-C69B-4DCB-B0D6-5402FF547071}" type="pres">
      <dgm:prSet presAssocID="{3A1D5FD2-964F-4660-9B4C-3BB75659885A}" presName="cycle" presStyleCnt="0">
        <dgm:presLayoutVars>
          <dgm:dir/>
          <dgm:resizeHandles val="exact"/>
        </dgm:presLayoutVars>
      </dgm:prSet>
      <dgm:spPr/>
      <dgm:t>
        <a:bodyPr/>
        <a:lstStyle/>
        <a:p>
          <a:endParaRPr lang="en-US"/>
        </a:p>
      </dgm:t>
    </dgm:pt>
    <dgm:pt modelId="{53A825F1-DF24-4838-BA74-E7601856FDC0}" type="pres">
      <dgm:prSet presAssocID="{DD895B29-C857-4D1E-966A-363E8EE41A0E}" presName="node" presStyleLbl="node1" presStyleIdx="0" presStyleCnt="6" custScaleX="185296" custRadScaleRad="100075" custRadScaleInc="6654">
        <dgm:presLayoutVars>
          <dgm:bulletEnabled val="1"/>
        </dgm:presLayoutVars>
      </dgm:prSet>
      <dgm:spPr/>
      <dgm:t>
        <a:bodyPr/>
        <a:lstStyle/>
        <a:p>
          <a:endParaRPr lang="en-US"/>
        </a:p>
      </dgm:t>
    </dgm:pt>
    <dgm:pt modelId="{219B83FF-F0BC-4F12-AB57-3228C48DA05C}" type="pres">
      <dgm:prSet presAssocID="{DD895B29-C857-4D1E-966A-363E8EE41A0E}" presName="spNode" presStyleCnt="0"/>
      <dgm:spPr/>
    </dgm:pt>
    <dgm:pt modelId="{A1DB0D8A-19B2-4341-B30D-0F15912B5BBC}" type="pres">
      <dgm:prSet presAssocID="{B3D5261C-DBCD-4370-ABD3-28A1B919C05F}" presName="sibTrans" presStyleLbl="sibTrans1D1" presStyleIdx="0" presStyleCnt="6"/>
      <dgm:spPr/>
      <dgm:t>
        <a:bodyPr/>
        <a:lstStyle/>
        <a:p>
          <a:endParaRPr lang="en-US"/>
        </a:p>
      </dgm:t>
    </dgm:pt>
    <dgm:pt modelId="{66007CC2-8077-4614-92F7-5991BA79BC11}" type="pres">
      <dgm:prSet presAssocID="{1BF5B49A-9B08-4240-8F3C-B03FE9DB1E96}" presName="node" presStyleLbl="node1" presStyleIdx="1" presStyleCnt="6" custScaleX="149381">
        <dgm:presLayoutVars>
          <dgm:bulletEnabled val="1"/>
        </dgm:presLayoutVars>
      </dgm:prSet>
      <dgm:spPr/>
      <dgm:t>
        <a:bodyPr/>
        <a:lstStyle/>
        <a:p>
          <a:endParaRPr lang="en-US"/>
        </a:p>
      </dgm:t>
    </dgm:pt>
    <dgm:pt modelId="{E98AF1AD-BC85-49F8-B336-D541FD60BC1C}" type="pres">
      <dgm:prSet presAssocID="{1BF5B49A-9B08-4240-8F3C-B03FE9DB1E96}" presName="spNode" presStyleCnt="0"/>
      <dgm:spPr/>
    </dgm:pt>
    <dgm:pt modelId="{D9520810-55C6-41D7-A216-E61E68F606EC}" type="pres">
      <dgm:prSet presAssocID="{490C850C-7A46-4FA2-9D97-9651E281DE69}" presName="sibTrans" presStyleLbl="sibTrans1D1" presStyleIdx="1" presStyleCnt="6"/>
      <dgm:spPr/>
      <dgm:t>
        <a:bodyPr/>
        <a:lstStyle/>
        <a:p>
          <a:endParaRPr lang="en-US"/>
        </a:p>
      </dgm:t>
    </dgm:pt>
    <dgm:pt modelId="{D2471A77-D585-451D-89B7-E3DD61349952}" type="pres">
      <dgm:prSet presAssocID="{55CF6865-49D7-41F4-B498-6487552CEACF}" presName="node" presStyleLbl="node1" presStyleIdx="2" presStyleCnt="6" custScaleX="198762" custRadScaleRad="96268" custRadScaleInc="-70824">
        <dgm:presLayoutVars>
          <dgm:bulletEnabled val="1"/>
        </dgm:presLayoutVars>
      </dgm:prSet>
      <dgm:spPr/>
      <dgm:t>
        <a:bodyPr/>
        <a:lstStyle/>
        <a:p>
          <a:endParaRPr lang="en-US"/>
        </a:p>
      </dgm:t>
    </dgm:pt>
    <dgm:pt modelId="{374F907B-2883-457A-A993-4A5BD2992DC9}" type="pres">
      <dgm:prSet presAssocID="{55CF6865-49D7-41F4-B498-6487552CEACF}" presName="spNode" presStyleCnt="0"/>
      <dgm:spPr/>
    </dgm:pt>
    <dgm:pt modelId="{9E84B373-58ED-49A7-85F4-BCB7A558C074}" type="pres">
      <dgm:prSet presAssocID="{0CECD3C3-03E1-43CF-A32C-2DCE4E5EEDFA}" presName="sibTrans" presStyleLbl="sibTrans1D1" presStyleIdx="2" presStyleCnt="6"/>
      <dgm:spPr/>
      <dgm:t>
        <a:bodyPr/>
        <a:lstStyle/>
        <a:p>
          <a:endParaRPr lang="en-US"/>
        </a:p>
      </dgm:t>
    </dgm:pt>
    <dgm:pt modelId="{64909CFB-C870-4269-A1E5-ECDE36745C30}" type="pres">
      <dgm:prSet presAssocID="{52E87ED1-174F-4360-ABDF-ADC7DE02D14B}" presName="node" presStyleLbl="node1" presStyleIdx="3" presStyleCnt="6" custScaleX="177400" custRadScaleRad="81854" custRadScaleInc="964">
        <dgm:presLayoutVars>
          <dgm:bulletEnabled val="1"/>
        </dgm:presLayoutVars>
      </dgm:prSet>
      <dgm:spPr/>
      <dgm:t>
        <a:bodyPr/>
        <a:lstStyle/>
        <a:p>
          <a:endParaRPr lang="en-US"/>
        </a:p>
      </dgm:t>
    </dgm:pt>
    <dgm:pt modelId="{93E12E77-4055-4996-A8C8-34108CEFDA8E}" type="pres">
      <dgm:prSet presAssocID="{52E87ED1-174F-4360-ABDF-ADC7DE02D14B}" presName="spNode" presStyleCnt="0"/>
      <dgm:spPr/>
    </dgm:pt>
    <dgm:pt modelId="{F5D07391-1262-4178-A183-C8B50237EF55}" type="pres">
      <dgm:prSet presAssocID="{A42DE767-F28F-428C-8B85-C20BF0506D67}" presName="sibTrans" presStyleLbl="sibTrans1D1" presStyleIdx="3" presStyleCnt="6"/>
      <dgm:spPr/>
      <dgm:t>
        <a:bodyPr/>
        <a:lstStyle/>
        <a:p>
          <a:endParaRPr lang="en-US"/>
        </a:p>
      </dgm:t>
    </dgm:pt>
    <dgm:pt modelId="{06CD3C2E-5963-48DC-8EF7-46150258B439}" type="pres">
      <dgm:prSet presAssocID="{497E469E-9722-48B0-9051-518FE46B77A0}" presName="node" presStyleLbl="node1" presStyleIdx="4" presStyleCnt="6" custScaleX="204957" custRadScaleRad="101083" custRadScaleInc="73349">
        <dgm:presLayoutVars>
          <dgm:bulletEnabled val="1"/>
        </dgm:presLayoutVars>
      </dgm:prSet>
      <dgm:spPr/>
      <dgm:t>
        <a:bodyPr/>
        <a:lstStyle/>
        <a:p>
          <a:endParaRPr lang="en-US"/>
        </a:p>
      </dgm:t>
    </dgm:pt>
    <dgm:pt modelId="{C202C86E-DC1A-4E3C-A356-6BBC29DF20BF}" type="pres">
      <dgm:prSet presAssocID="{497E469E-9722-48B0-9051-518FE46B77A0}" presName="spNode" presStyleCnt="0"/>
      <dgm:spPr/>
    </dgm:pt>
    <dgm:pt modelId="{E1754F5C-98A8-447C-848A-C3B99C63DE5E}" type="pres">
      <dgm:prSet presAssocID="{5AD6ECFB-3ACD-4317-B3F4-8867173C0F1C}" presName="sibTrans" presStyleLbl="sibTrans1D1" presStyleIdx="4" presStyleCnt="6"/>
      <dgm:spPr/>
      <dgm:t>
        <a:bodyPr/>
        <a:lstStyle/>
        <a:p>
          <a:endParaRPr lang="en-US"/>
        </a:p>
      </dgm:t>
    </dgm:pt>
    <dgm:pt modelId="{E2BC5959-E9E1-4966-9B29-BCBF85EA796E}" type="pres">
      <dgm:prSet presAssocID="{48F084EE-BA7E-4281-87C7-06849C374560}" presName="node" presStyleLbl="node1" presStyleIdx="5" presStyleCnt="6" custScaleX="164550">
        <dgm:presLayoutVars>
          <dgm:bulletEnabled val="1"/>
        </dgm:presLayoutVars>
      </dgm:prSet>
      <dgm:spPr/>
      <dgm:t>
        <a:bodyPr/>
        <a:lstStyle/>
        <a:p>
          <a:endParaRPr lang="en-US"/>
        </a:p>
      </dgm:t>
    </dgm:pt>
    <dgm:pt modelId="{50D40CB1-FDCB-43DC-9D81-5C0A7756397F}" type="pres">
      <dgm:prSet presAssocID="{48F084EE-BA7E-4281-87C7-06849C374560}" presName="spNode" presStyleCnt="0"/>
      <dgm:spPr/>
    </dgm:pt>
    <dgm:pt modelId="{1184E1CD-3A71-4E44-902B-039388157B37}" type="pres">
      <dgm:prSet presAssocID="{E8297B22-63E3-4B9F-8D2E-0E10E05EC73D}" presName="sibTrans" presStyleLbl="sibTrans1D1" presStyleIdx="5" presStyleCnt="6"/>
      <dgm:spPr/>
      <dgm:t>
        <a:bodyPr/>
        <a:lstStyle/>
        <a:p>
          <a:endParaRPr lang="en-US"/>
        </a:p>
      </dgm:t>
    </dgm:pt>
  </dgm:ptLst>
  <dgm:cxnLst>
    <dgm:cxn modelId="{A2833E24-6743-42DC-AC97-13BB0767BD0E}" type="presOf" srcId="{A42DE767-F28F-428C-8B85-C20BF0506D67}" destId="{F5D07391-1262-4178-A183-C8B50237EF55}" srcOrd="0" destOrd="0" presId="urn:microsoft.com/office/officeart/2005/8/layout/cycle6"/>
    <dgm:cxn modelId="{25D3CFFF-1F8C-48C1-95C9-70E9C7A0F3FA}" srcId="{3A1D5FD2-964F-4660-9B4C-3BB75659885A}" destId="{48F084EE-BA7E-4281-87C7-06849C374560}" srcOrd="5" destOrd="0" parTransId="{E41DB0E0-E5C3-48D5-A2EB-7A7E38C7D78C}" sibTransId="{E8297B22-63E3-4B9F-8D2E-0E10E05EC73D}"/>
    <dgm:cxn modelId="{9E435CED-D07E-4CA5-A05F-EB6CD1944406}" type="presOf" srcId="{490C850C-7A46-4FA2-9D97-9651E281DE69}" destId="{D9520810-55C6-41D7-A216-E61E68F606EC}" srcOrd="0" destOrd="0" presId="urn:microsoft.com/office/officeart/2005/8/layout/cycle6"/>
    <dgm:cxn modelId="{B0238B01-C87B-4C63-8DF8-F9821D0937AF}" srcId="{3A1D5FD2-964F-4660-9B4C-3BB75659885A}" destId="{497E469E-9722-48B0-9051-518FE46B77A0}" srcOrd="4" destOrd="0" parTransId="{92E62AE2-BE7E-4F2C-AA7A-CC493C3F5E5E}" sibTransId="{5AD6ECFB-3ACD-4317-B3F4-8867173C0F1C}"/>
    <dgm:cxn modelId="{5C02D278-37A9-4A5C-AF97-DFBF3184D73B}" type="presOf" srcId="{5AD6ECFB-3ACD-4317-B3F4-8867173C0F1C}" destId="{E1754F5C-98A8-447C-848A-C3B99C63DE5E}" srcOrd="0" destOrd="0" presId="urn:microsoft.com/office/officeart/2005/8/layout/cycle6"/>
    <dgm:cxn modelId="{53C6677F-FB34-408C-9853-00F2B83AC7F0}" type="presOf" srcId="{497E469E-9722-48B0-9051-518FE46B77A0}" destId="{06CD3C2E-5963-48DC-8EF7-46150258B439}" srcOrd="0" destOrd="0" presId="urn:microsoft.com/office/officeart/2005/8/layout/cycle6"/>
    <dgm:cxn modelId="{8026563F-7485-4CF6-8065-A5AA5EADE4EA}" srcId="{3A1D5FD2-964F-4660-9B4C-3BB75659885A}" destId="{1BF5B49A-9B08-4240-8F3C-B03FE9DB1E96}" srcOrd="1" destOrd="0" parTransId="{7EBF9E9D-C901-42F3-BF52-6A4E339ADC13}" sibTransId="{490C850C-7A46-4FA2-9D97-9651E281DE69}"/>
    <dgm:cxn modelId="{0B650FF2-9560-484C-AF76-2A8DC9DC6A23}" srcId="{3A1D5FD2-964F-4660-9B4C-3BB75659885A}" destId="{55CF6865-49D7-41F4-B498-6487552CEACF}" srcOrd="2" destOrd="0" parTransId="{F4FFD21E-89C9-45EE-9542-DA3133DB02F2}" sibTransId="{0CECD3C3-03E1-43CF-A32C-2DCE4E5EEDFA}"/>
    <dgm:cxn modelId="{EADB45F4-A658-43F2-89FA-4753FB21A530}" type="presOf" srcId="{52E87ED1-174F-4360-ABDF-ADC7DE02D14B}" destId="{64909CFB-C870-4269-A1E5-ECDE36745C30}" srcOrd="0" destOrd="0" presId="urn:microsoft.com/office/officeart/2005/8/layout/cycle6"/>
    <dgm:cxn modelId="{DDFEA699-C37B-4CC5-B211-6A5DF6199BF8}" type="presOf" srcId="{55CF6865-49D7-41F4-B498-6487552CEACF}" destId="{D2471A77-D585-451D-89B7-E3DD61349952}" srcOrd="0" destOrd="0" presId="urn:microsoft.com/office/officeart/2005/8/layout/cycle6"/>
    <dgm:cxn modelId="{CE7753C4-417D-4DE3-BBD8-861ADBC23B66}" srcId="{3A1D5FD2-964F-4660-9B4C-3BB75659885A}" destId="{DD895B29-C857-4D1E-966A-363E8EE41A0E}" srcOrd="0" destOrd="0" parTransId="{4CC25202-6398-4C42-A84C-20A979F21D42}" sibTransId="{B3D5261C-DBCD-4370-ABD3-28A1B919C05F}"/>
    <dgm:cxn modelId="{EA503D12-77AD-4475-A327-30AFE825C141}" srcId="{3A1D5FD2-964F-4660-9B4C-3BB75659885A}" destId="{52E87ED1-174F-4360-ABDF-ADC7DE02D14B}" srcOrd="3" destOrd="0" parTransId="{41BED593-0BD4-4176-BE2A-E9D0148E7B0A}" sibTransId="{A42DE767-F28F-428C-8B85-C20BF0506D67}"/>
    <dgm:cxn modelId="{222ECD5C-57BA-4135-B411-A5421BD66866}" type="presOf" srcId="{DD895B29-C857-4D1E-966A-363E8EE41A0E}" destId="{53A825F1-DF24-4838-BA74-E7601856FDC0}" srcOrd="0" destOrd="0" presId="urn:microsoft.com/office/officeart/2005/8/layout/cycle6"/>
    <dgm:cxn modelId="{993F2F3E-3020-40F5-A532-ECFB27035272}" type="presOf" srcId="{E8297B22-63E3-4B9F-8D2E-0E10E05EC73D}" destId="{1184E1CD-3A71-4E44-902B-039388157B37}" srcOrd="0" destOrd="0" presId="urn:microsoft.com/office/officeart/2005/8/layout/cycle6"/>
    <dgm:cxn modelId="{6ABC2094-495C-4923-9FA2-B600CF6A0D46}" type="presOf" srcId="{B3D5261C-DBCD-4370-ABD3-28A1B919C05F}" destId="{A1DB0D8A-19B2-4341-B30D-0F15912B5BBC}" srcOrd="0" destOrd="0" presId="urn:microsoft.com/office/officeart/2005/8/layout/cycle6"/>
    <dgm:cxn modelId="{C0AD61AA-C224-475B-813F-09DF97978DEC}" type="presOf" srcId="{3A1D5FD2-964F-4660-9B4C-3BB75659885A}" destId="{A44D488D-C69B-4DCB-B0D6-5402FF547071}" srcOrd="0" destOrd="0" presId="urn:microsoft.com/office/officeart/2005/8/layout/cycle6"/>
    <dgm:cxn modelId="{5C23882C-4BB4-4817-94C1-A762A56BFE79}" type="presOf" srcId="{48F084EE-BA7E-4281-87C7-06849C374560}" destId="{E2BC5959-E9E1-4966-9B29-BCBF85EA796E}" srcOrd="0" destOrd="0" presId="urn:microsoft.com/office/officeart/2005/8/layout/cycle6"/>
    <dgm:cxn modelId="{58928800-A419-49AC-9B1F-D5F473803E64}" type="presOf" srcId="{1BF5B49A-9B08-4240-8F3C-B03FE9DB1E96}" destId="{66007CC2-8077-4614-92F7-5991BA79BC11}" srcOrd="0" destOrd="0" presId="urn:microsoft.com/office/officeart/2005/8/layout/cycle6"/>
    <dgm:cxn modelId="{C33DD79A-8BB8-4FF2-9388-DC0C0688C16F}" type="presOf" srcId="{0CECD3C3-03E1-43CF-A32C-2DCE4E5EEDFA}" destId="{9E84B373-58ED-49A7-85F4-BCB7A558C074}" srcOrd="0" destOrd="0" presId="urn:microsoft.com/office/officeart/2005/8/layout/cycle6"/>
    <dgm:cxn modelId="{1BE24126-5D5B-46BE-BEA3-AE9DEB11DC7E}" type="presParOf" srcId="{A44D488D-C69B-4DCB-B0D6-5402FF547071}" destId="{53A825F1-DF24-4838-BA74-E7601856FDC0}" srcOrd="0" destOrd="0" presId="urn:microsoft.com/office/officeart/2005/8/layout/cycle6"/>
    <dgm:cxn modelId="{13C02A45-E53D-44CD-AB24-35E94F88E0DE}" type="presParOf" srcId="{A44D488D-C69B-4DCB-B0D6-5402FF547071}" destId="{219B83FF-F0BC-4F12-AB57-3228C48DA05C}" srcOrd="1" destOrd="0" presId="urn:microsoft.com/office/officeart/2005/8/layout/cycle6"/>
    <dgm:cxn modelId="{1004B995-FCB0-4991-9BB6-39A120FF2C1F}" type="presParOf" srcId="{A44D488D-C69B-4DCB-B0D6-5402FF547071}" destId="{A1DB0D8A-19B2-4341-B30D-0F15912B5BBC}" srcOrd="2" destOrd="0" presId="urn:microsoft.com/office/officeart/2005/8/layout/cycle6"/>
    <dgm:cxn modelId="{A96EE065-F42F-4CA7-8073-B6D066F6AD42}" type="presParOf" srcId="{A44D488D-C69B-4DCB-B0D6-5402FF547071}" destId="{66007CC2-8077-4614-92F7-5991BA79BC11}" srcOrd="3" destOrd="0" presId="urn:microsoft.com/office/officeart/2005/8/layout/cycle6"/>
    <dgm:cxn modelId="{56A7C1E9-1CF7-419A-9E78-0BF73FA0A8A6}" type="presParOf" srcId="{A44D488D-C69B-4DCB-B0D6-5402FF547071}" destId="{E98AF1AD-BC85-49F8-B336-D541FD60BC1C}" srcOrd="4" destOrd="0" presId="urn:microsoft.com/office/officeart/2005/8/layout/cycle6"/>
    <dgm:cxn modelId="{11B2FF10-45EA-4A61-B4D1-32BA289306BA}" type="presParOf" srcId="{A44D488D-C69B-4DCB-B0D6-5402FF547071}" destId="{D9520810-55C6-41D7-A216-E61E68F606EC}" srcOrd="5" destOrd="0" presId="urn:microsoft.com/office/officeart/2005/8/layout/cycle6"/>
    <dgm:cxn modelId="{841ACD0C-555C-4417-A762-ED3AC2A30264}" type="presParOf" srcId="{A44D488D-C69B-4DCB-B0D6-5402FF547071}" destId="{D2471A77-D585-451D-89B7-E3DD61349952}" srcOrd="6" destOrd="0" presId="urn:microsoft.com/office/officeart/2005/8/layout/cycle6"/>
    <dgm:cxn modelId="{43FC0E92-11D3-45D3-9899-153593E251CD}" type="presParOf" srcId="{A44D488D-C69B-4DCB-B0D6-5402FF547071}" destId="{374F907B-2883-457A-A993-4A5BD2992DC9}" srcOrd="7" destOrd="0" presId="urn:microsoft.com/office/officeart/2005/8/layout/cycle6"/>
    <dgm:cxn modelId="{9687FA38-690C-4840-9E3F-576BBC48B18C}" type="presParOf" srcId="{A44D488D-C69B-4DCB-B0D6-5402FF547071}" destId="{9E84B373-58ED-49A7-85F4-BCB7A558C074}" srcOrd="8" destOrd="0" presId="urn:microsoft.com/office/officeart/2005/8/layout/cycle6"/>
    <dgm:cxn modelId="{81511C91-09D3-4A7A-B424-16247FCCE41B}" type="presParOf" srcId="{A44D488D-C69B-4DCB-B0D6-5402FF547071}" destId="{64909CFB-C870-4269-A1E5-ECDE36745C30}" srcOrd="9" destOrd="0" presId="urn:microsoft.com/office/officeart/2005/8/layout/cycle6"/>
    <dgm:cxn modelId="{6D4F3785-CDBF-40C9-87B5-3BF171281511}" type="presParOf" srcId="{A44D488D-C69B-4DCB-B0D6-5402FF547071}" destId="{93E12E77-4055-4996-A8C8-34108CEFDA8E}" srcOrd="10" destOrd="0" presId="urn:microsoft.com/office/officeart/2005/8/layout/cycle6"/>
    <dgm:cxn modelId="{37579620-4EA6-4958-8FE2-D468375C9CCE}" type="presParOf" srcId="{A44D488D-C69B-4DCB-B0D6-5402FF547071}" destId="{F5D07391-1262-4178-A183-C8B50237EF55}" srcOrd="11" destOrd="0" presId="urn:microsoft.com/office/officeart/2005/8/layout/cycle6"/>
    <dgm:cxn modelId="{BD80F4F0-5CD7-472F-B95C-C4381D4623D7}" type="presParOf" srcId="{A44D488D-C69B-4DCB-B0D6-5402FF547071}" destId="{06CD3C2E-5963-48DC-8EF7-46150258B439}" srcOrd="12" destOrd="0" presId="urn:microsoft.com/office/officeart/2005/8/layout/cycle6"/>
    <dgm:cxn modelId="{3FADBFD4-D4E5-4723-BECA-79B17FF72D89}" type="presParOf" srcId="{A44D488D-C69B-4DCB-B0D6-5402FF547071}" destId="{C202C86E-DC1A-4E3C-A356-6BBC29DF20BF}" srcOrd="13" destOrd="0" presId="urn:microsoft.com/office/officeart/2005/8/layout/cycle6"/>
    <dgm:cxn modelId="{BF86D58F-714D-4BD7-8447-EEE407FECFE8}" type="presParOf" srcId="{A44D488D-C69B-4DCB-B0D6-5402FF547071}" destId="{E1754F5C-98A8-447C-848A-C3B99C63DE5E}" srcOrd="14" destOrd="0" presId="urn:microsoft.com/office/officeart/2005/8/layout/cycle6"/>
    <dgm:cxn modelId="{913AA819-4DFA-4FC8-BB36-1ACD63D4F7D5}" type="presParOf" srcId="{A44D488D-C69B-4DCB-B0D6-5402FF547071}" destId="{E2BC5959-E9E1-4966-9B29-BCBF85EA796E}" srcOrd="15" destOrd="0" presId="urn:microsoft.com/office/officeart/2005/8/layout/cycle6"/>
    <dgm:cxn modelId="{7C7D31E2-B1A9-49F0-8E07-2BFFC1B4296E}" type="presParOf" srcId="{A44D488D-C69B-4DCB-B0D6-5402FF547071}" destId="{50D40CB1-FDCB-43DC-9D81-5C0A7756397F}" srcOrd="16" destOrd="0" presId="urn:microsoft.com/office/officeart/2005/8/layout/cycle6"/>
    <dgm:cxn modelId="{1515EE53-F63A-47B3-BB55-918D3E2DD14D}" type="presParOf" srcId="{A44D488D-C69B-4DCB-B0D6-5402FF547071}" destId="{1184E1CD-3A71-4E44-902B-039388157B37}"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25F1-DF24-4838-BA74-E7601856FDC0}">
      <dsp:nvSpPr>
        <dsp:cNvPr id="0" name=""/>
        <dsp:cNvSpPr/>
      </dsp:nvSpPr>
      <dsp:spPr>
        <a:xfrm>
          <a:off x="3325099" y="334"/>
          <a:ext cx="1671595" cy="586379"/>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Physical Health</a:t>
          </a:r>
          <a:endParaRPr lang="en-US" sz="2000" kern="1200" dirty="0"/>
        </a:p>
      </dsp:txBody>
      <dsp:txXfrm>
        <a:off x="3353724" y="28959"/>
        <a:ext cx="1614345" cy="529129"/>
      </dsp:txXfrm>
    </dsp:sp>
    <dsp:sp modelId="{A1DB0D8A-19B2-4341-B30D-0F15912B5BBC}">
      <dsp:nvSpPr>
        <dsp:cNvPr id="0" name=""/>
        <dsp:cNvSpPr/>
      </dsp:nvSpPr>
      <dsp:spPr>
        <a:xfrm>
          <a:off x="2740129" y="287807"/>
          <a:ext cx="2764425" cy="2764425"/>
        </a:xfrm>
        <a:custGeom>
          <a:avLst/>
          <a:gdLst/>
          <a:ahLst/>
          <a:cxnLst/>
          <a:rect l="0" t="0" r="0" b="0"/>
          <a:pathLst>
            <a:path>
              <a:moveTo>
                <a:pt x="2241917" y="299891"/>
              </a:moveTo>
              <a:arcTo wR="1382212" hR="1382212" stAng="18507640" swAng="386505"/>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6007CC2-8077-4614-92F7-5991BA79BC11}">
      <dsp:nvSpPr>
        <dsp:cNvPr id="0" name=""/>
        <dsp:cNvSpPr/>
      </dsp:nvSpPr>
      <dsp:spPr>
        <a:xfrm>
          <a:off x="4652003" y="692104"/>
          <a:ext cx="1347598" cy="586379"/>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Emotional Health</a:t>
          </a:r>
          <a:endParaRPr lang="en-US" sz="2000" kern="1200" dirty="0"/>
        </a:p>
      </dsp:txBody>
      <dsp:txXfrm>
        <a:off x="4680628" y="720729"/>
        <a:ext cx="1290348" cy="529129"/>
      </dsp:txXfrm>
    </dsp:sp>
    <dsp:sp modelId="{D9520810-55C6-41D7-A216-E61E68F606EC}">
      <dsp:nvSpPr>
        <dsp:cNvPr id="0" name=""/>
        <dsp:cNvSpPr/>
      </dsp:nvSpPr>
      <dsp:spPr>
        <a:xfrm>
          <a:off x="2710609" y="145012"/>
          <a:ext cx="2764425" cy="2764425"/>
        </a:xfrm>
        <a:custGeom>
          <a:avLst/>
          <a:gdLst/>
          <a:ahLst/>
          <a:cxnLst/>
          <a:rect l="0" t="0" r="0" b="0"/>
          <a:pathLst>
            <a:path>
              <a:moveTo>
                <a:pt x="2742693" y="1138074"/>
              </a:moveTo>
              <a:arcTo wR="1382212" hR="1382212" stAng="20989593" swAng="1145949"/>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471A77-D585-451D-89B7-E3DD61349952}">
      <dsp:nvSpPr>
        <dsp:cNvPr id="0" name=""/>
        <dsp:cNvSpPr/>
      </dsp:nvSpPr>
      <dsp:spPr>
        <a:xfrm>
          <a:off x="4512365" y="1746300"/>
          <a:ext cx="1793075" cy="586379"/>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Intellectual Health</a:t>
          </a:r>
          <a:endParaRPr lang="en-US" sz="2000" kern="1200" dirty="0"/>
        </a:p>
      </dsp:txBody>
      <dsp:txXfrm>
        <a:off x="4540990" y="1774925"/>
        <a:ext cx="1735825" cy="529129"/>
      </dsp:txXfrm>
    </dsp:sp>
    <dsp:sp modelId="{9E84B373-58ED-49A7-85F4-BCB7A558C074}">
      <dsp:nvSpPr>
        <dsp:cNvPr id="0" name=""/>
        <dsp:cNvSpPr/>
      </dsp:nvSpPr>
      <dsp:spPr>
        <a:xfrm>
          <a:off x="2680834" y="-134869"/>
          <a:ext cx="2764425" cy="2764425"/>
        </a:xfrm>
        <a:custGeom>
          <a:avLst/>
          <a:gdLst/>
          <a:ahLst/>
          <a:cxnLst/>
          <a:rect l="0" t="0" r="0" b="0"/>
          <a:pathLst>
            <a:path>
              <a:moveTo>
                <a:pt x="2235322" y="2469739"/>
              </a:moveTo>
              <a:arcTo wR="1382212" hR="1382212" stAng="3113256" swAng="865969"/>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4909CFB-C870-4269-A1E5-ECDE36745C30}">
      <dsp:nvSpPr>
        <dsp:cNvPr id="0" name=""/>
        <dsp:cNvSpPr/>
      </dsp:nvSpPr>
      <dsp:spPr>
        <a:xfrm>
          <a:off x="3324782" y="2514600"/>
          <a:ext cx="1600363" cy="586379"/>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Social Health</a:t>
          </a:r>
          <a:endParaRPr lang="en-US" sz="2000" kern="1200" dirty="0"/>
        </a:p>
      </dsp:txBody>
      <dsp:txXfrm>
        <a:off x="3353407" y="2543225"/>
        <a:ext cx="1543113" cy="529129"/>
      </dsp:txXfrm>
    </dsp:sp>
    <dsp:sp modelId="{F5D07391-1262-4178-A183-C8B50237EF55}">
      <dsp:nvSpPr>
        <dsp:cNvPr id="0" name=""/>
        <dsp:cNvSpPr/>
      </dsp:nvSpPr>
      <dsp:spPr>
        <a:xfrm>
          <a:off x="2747093" y="-147738"/>
          <a:ext cx="2764425" cy="2764425"/>
        </a:xfrm>
        <a:custGeom>
          <a:avLst/>
          <a:gdLst/>
          <a:ahLst/>
          <a:cxnLst/>
          <a:rect l="0" t="0" r="0" b="0"/>
          <a:pathLst>
            <a:path>
              <a:moveTo>
                <a:pt x="857584" y="2660992"/>
              </a:moveTo>
              <a:arcTo wR="1382212" hR="1382212" stAng="6738373" swAng="870206"/>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6CD3C2E-5963-48DC-8EF7-46150258B439}">
      <dsp:nvSpPr>
        <dsp:cNvPr id="0" name=""/>
        <dsp:cNvSpPr/>
      </dsp:nvSpPr>
      <dsp:spPr>
        <a:xfrm>
          <a:off x="1856823" y="1752599"/>
          <a:ext cx="1848961" cy="586379"/>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Environmental Health</a:t>
          </a:r>
          <a:endParaRPr lang="en-US" sz="2000" kern="1200" dirty="0"/>
        </a:p>
      </dsp:txBody>
      <dsp:txXfrm>
        <a:off x="1885448" y="1781224"/>
        <a:ext cx="1791711" cy="529129"/>
      </dsp:txXfrm>
    </dsp:sp>
    <dsp:sp modelId="{E1754F5C-98A8-447C-848A-C3B99C63DE5E}">
      <dsp:nvSpPr>
        <dsp:cNvPr id="0" name=""/>
        <dsp:cNvSpPr/>
      </dsp:nvSpPr>
      <dsp:spPr>
        <a:xfrm>
          <a:off x="2733242" y="336059"/>
          <a:ext cx="2764425" cy="2764425"/>
        </a:xfrm>
        <a:custGeom>
          <a:avLst/>
          <a:gdLst/>
          <a:ahLst/>
          <a:cxnLst/>
          <a:rect l="0" t="0" r="0" b="0"/>
          <a:pathLst>
            <a:path>
              <a:moveTo>
                <a:pt x="315" y="1411746"/>
              </a:moveTo>
              <a:arcTo wR="1382212" hR="1382212" stAng="10726538" swAng="1174700"/>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2BC5959-E9E1-4966-9B29-BCBF85EA796E}">
      <dsp:nvSpPr>
        <dsp:cNvPr id="0" name=""/>
        <dsp:cNvSpPr/>
      </dsp:nvSpPr>
      <dsp:spPr>
        <a:xfrm>
          <a:off x="2189519" y="692104"/>
          <a:ext cx="1484441" cy="586379"/>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Spiritual Health</a:t>
          </a:r>
          <a:endParaRPr lang="en-US" sz="2000" kern="1200" dirty="0"/>
        </a:p>
      </dsp:txBody>
      <dsp:txXfrm>
        <a:off x="2218144" y="720729"/>
        <a:ext cx="1427191" cy="529129"/>
      </dsp:txXfrm>
    </dsp:sp>
    <dsp:sp modelId="{1184E1CD-3A71-4E44-902B-039388157B37}">
      <dsp:nvSpPr>
        <dsp:cNvPr id="0" name=""/>
        <dsp:cNvSpPr/>
      </dsp:nvSpPr>
      <dsp:spPr>
        <a:xfrm>
          <a:off x="2751229" y="289561"/>
          <a:ext cx="2764425" cy="2764425"/>
        </a:xfrm>
        <a:custGeom>
          <a:avLst/>
          <a:gdLst/>
          <a:ahLst/>
          <a:cxnLst/>
          <a:rect l="0" t="0" r="0" b="0"/>
          <a:pathLst>
            <a:path>
              <a:moveTo>
                <a:pt x="408695" y="401001"/>
              </a:moveTo>
              <a:arcTo wR="1382212" hR="1382212" stAng="13513531" swAng="533623"/>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1BDBC9-3DE1-4A88-BB0F-25772DE31171}" type="datetimeFigureOut">
              <a:rPr lang="en-US" smtClean="0"/>
              <a:pPr/>
              <a:t>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B89774-DCE2-467E-ACF2-BCE46BE6A93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BDBC9-3DE1-4A88-BB0F-25772DE31171}" type="datetimeFigureOut">
              <a:rPr lang="en-US" smtClean="0"/>
              <a:pPr/>
              <a:t>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B89774-DCE2-467E-ACF2-BCE46BE6A93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BDBC9-3DE1-4A88-BB0F-25772DE31171}" type="datetimeFigureOut">
              <a:rPr lang="en-US" smtClean="0"/>
              <a:pPr/>
              <a:t>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B89774-DCE2-467E-ACF2-BCE46BE6A93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BDBC9-3DE1-4A88-BB0F-25772DE31171}" type="datetimeFigureOut">
              <a:rPr lang="en-US" smtClean="0"/>
              <a:pPr/>
              <a:t>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B89774-DCE2-467E-ACF2-BCE46BE6A93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1BDBC9-3DE1-4A88-BB0F-25772DE31171}" type="datetimeFigureOut">
              <a:rPr lang="en-US" smtClean="0"/>
              <a:pPr/>
              <a:t>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B89774-DCE2-467E-ACF2-BCE46BE6A93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1BDBC9-3DE1-4A88-BB0F-25772DE31171}" type="datetimeFigureOut">
              <a:rPr lang="en-US" smtClean="0"/>
              <a:pPr/>
              <a:t>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B89774-DCE2-467E-ACF2-BCE46BE6A93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1BDBC9-3DE1-4A88-BB0F-25772DE31171}" type="datetimeFigureOut">
              <a:rPr lang="en-US" smtClean="0"/>
              <a:pPr/>
              <a:t>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B89774-DCE2-467E-ACF2-BCE46BE6A93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1BDBC9-3DE1-4A88-BB0F-25772DE31171}" type="datetimeFigureOut">
              <a:rPr lang="en-US" smtClean="0"/>
              <a:pPr/>
              <a:t>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B89774-DCE2-467E-ACF2-BCE46BE6A93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BDBC9-3DE1-4A88-BB0F-25772DE31171}" type="datetimeFigureOut">
              <a:rPr lang="en-US" smtClean="0"/>
              <a:pPr/>
              <a:t>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B89774-DCE2-467E-ACF2-BCE46BE6A9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1BDBC9-3DE1-4A88-BB0F-25772DE31171}" type="datetimeFigureOut">
              <a:rPr lang="en-US" smtClean="0"/>
              <a:pPr/>
              <a:t>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B89774-DCE2-467E-ACF2-BCE46BE6A93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1BDBC9-3DE1-4A88-BB0F-25772DE31171}" type="datetimeFigureOut">
              <a:rPr lang="en-US" smtClean="0"/>
              <a:pPr/>
              <a:t>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B89774-DCE2-467E-ACF2-BCE46BE6A93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BDBC9-3DE1-4A88-BB0F-25772DE31171}" type="datetimeFigureOut">
              <a:rPr lang="en-US" smtClean="0"/>
              <a:pPr/>
              <a:t>1/8/2017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89774-DCE2-467E-ACF2-BCE46BE6A93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news.bbc.co.uk/2/hi/677048.stm"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apps.who.int/gho/data/node.main.HALE?lang=en" TargetMode="External"/><Relationship Id="rId2" Type="http://schemas.openxmlformats.org/officeDocument/2006/relationships/hyperlink" Target="http://www.who.int/gho/mortality_burden_disease/life_tables/hale/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ejm.org/doi/full/10.1056/NEJMsa07335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pPr algn="ctr"/>
            <a:r>
              <a:rPr lang="en-US" sz="5400" u="sng" dirty="0" smtClean="0"/>
              <a:t>Chapters 1</a:t>
            </a:r>
            <a:r>
              <a:rPr lang="en-US" sz="5400" dirty="0" smtClean="0"/>
              <a:t> </a:t>
            </a:r>
            <a:br>
              <a:rPr lang="en-US" sz="5400" dirty="0" smtClean="0"/>
            </a:br>
            <a:r>
              <a:rPr lang="en-US" sz="5400" dirty="0" smtClean="0"/>
              <a:t>Understanding Fitness and Wellness</a:t>
            </a:r>
            <a:br>
              <a:rPr lang="en-US" sz="5400" dirty="0" smtClean="0"/>
            </a:br>
            <a:r>
              <a:rPr lang="en-US" sz="5400" dirty="0" smtClean="0"/>
              <a:t>&amp; </a:t>
            </a:r>
            <a:br>
              <a:rPr lang="en-US" sz="5400" dirty="0" smtClean="0"/>
            </a:br>
            <a:r>
              <a:rPr lang="en-US" sz="5400" u="sng" dirty="0" smtClean="0"/>
              <a:t>Chapter 2</a:t>
            </a:r>
            <a:r>
              <a:rPr lang="en-US" sz="5400" dirty="0" smtClean="0"/>
              <a:t/>
            </a:r>
            <a:br>
              <a:rPr lang="en-US" sz="5400" dirty="0" smtClean="0"/>
            </a:br>
            <a:r>
              <a:rPr lang="en-US" sz="5400" dirty="0" smtClean="0"/>
              <a:t>Changing Personal Behaviors for Optimal Wellness</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7854696" cy="5791200"/>
          </a:xfrm>
        </p:spPr>
        <p:txBody>
          <a:bodyPr>
            <a:normAutofit lnSpcReduction="10000"/>
          </a:bodyPr>
          <a:lstStyle/>
          <a:p>
            <a:pPr algn="l"/>
            <a:r>
              <a:rPr lang="en-US" sz="1800" dirty="0" smtClean="0">
                <a:solidFill>
                  <a:schemeClr val="tx1"/>
                </a:solidFill>
              </a:rPr>
              <a:t>Are our brains stressed?  </a:t>
            </a:r>
          </a:p>
          <a:p>
            <a:pPr algn="l"/>
            <a:r>
              <a:rPr lang="en-US" sz="1800" dirty="0" smtClean="0">
                <a:solidFill>
                  <a:srgbClr val="FF0000"/>
                </a:solidFill>
              </a:rPr>
              <a:t>See Doc 9</a:t>
            </a:r>
          </a:p>
          <a:p>
            <a:pPr algn="l"/>
            <a:r>
              <a:rPr lang="en-US" sz="1800" dirty="0" smtClean="0">
                <a:solidFill>
                  <a:schemeClr val="tx1"/>
                </a:solidFill>
              </a:rPr>
              <a:t>TV suppresses brain waives that are associated with perception and consciousness and higher mental activity (gamma brain waves).  Especially shows such as Sponge Bob because of the continues fast cutting clips during the episode suppresses the gamma brain waves.</a:t>
            </a:r>
          </a:p>
          <a:p>
            <a:pPr algn="l"/>
            <a:endParaRPr lang="en-US" sz="1800" dirty="0" smtClean="0">
              <a:solidFill>
                <a:schemeClr val="tx1"/>
              </a:solidFill>
            </a:endParaRPr>
          </a:p>
          <a:p>
            <a:pPr algn="l"/>
            <a:r>
              <a:rPr lang="en-US" sz="1800" dirty="0" smtClean="0">
                <a:solidFill>
                  <a:schemeClr val="tx1"/>
                </a:solidFill>
              </a:rPr>
              <a:t>Can our brains be trained like muscles.</a:t>
            </a:r>
          </a:p>
          <a:p>
            <a:pPr algn="l"/>
            <a:r>
              <a:rPr lang="en-US" sz="1800" dirty="0" smtClean="0">
                <a:solidFill>
                  <a:srgbClr val="FF0000"/>
                </a:solidFill>
              </a:rPr>
              <a:t>See Doc 10</a:t>
            </a:r>
          </a:p>
          <a:p>
            <a:pPr algn="l"/>
            <a:r>
              <a:rPr lang="en-US" sz="1800" dirty="0" smtClean="0">
                <a:solidFill>
                  <a:schemeClr val="tx1"/>
                </a:solidFill>
              </a:rPr>
              <a:t>Mental stimulation improves brain function and actually protects against cognitive decline, as does physical exercise.</a:t>
            </a:r>
          </a:p>
          <a:p>
            <a:pPr algn="l"/>
            <a:r>
              <a:rPr lang="en-US" sz="1800" dirty="0" smtClean="0">
                <a:solidFill>
                  <a:schemeClr val="tx1"/>
                </a:solidFill>
              </a:rPr>
              <a:t>"So muscle activity is a cue to keep a synapse stable, and synaptic inactivity is a cue to disassemble a synapse," says Lichtman, a professor of neurobiology. "So if you lose activity, you lose receptors. But if you regain activity, you get those receptors back.“</a:t>
            </a:r>
          </a:p>
          <a:p>
            <a:pPr algn="l"/>
            <a:r>
              <a:rPr lang="en-US" sz="1800" dirty="0" smtClean="0">
                <a:solidFill>
                  <a:srgbClr val="FF0000"/>
                </a:solidFill>
              </a:rPr>
              <a:t>Other </a:t>
            </a:r>
            <a:r>
              <a:rPr lang="en-US" sz="1800" dirty="0">
                <a:solidFill>
                  <a:srgbClr val="FF0000"/>
                </a:solidFill>
              </a:rPr>
              <a:t>supportive research: </a:t>
            </a:r>
            <a:r>
              <a:rPr lang="en-US" sz="1800" dirty="0">
                <a:solidFill>
                  <a:srgbClr val="FF0000"/>
                </a:solidFill>
                <a:hlinkClick r:id="rId2"/>
              </a:rPr>
              <a:t>http://</a:t>
            </a:r>
            <a:r>
              <a:rPr lang="en-US" sz="1800" dirty="0" smtClean="0">
                <a:solidFill>
                  <a:srgbClr val="FF0000"/>
                </a:solidFill>
                <a:hlinkClick r:id="rId2"/>
              </a:rPr>
              <a:t>news.bbc.co.uk/2/hi/677048.stm</a:t>
            </a:r>
            <a:endParaRPr lang="en-US" sz="1800" dirty="0" smtClean="0">
              <a:solidFill>
                <a:srgbClr val="FF0000"/>
              </a:solidFill>
            </a:endParaRPr>
          </a:p>
          <a:p>
            <a:pPr algn="l"/>
            <a:r>
              <a:rPr lang="en-US" sz="1800" dirty="0" smtClean="0">
                <a:solidFill>
                  <a:schemeClr val="tx1"/>
                </a:solidFill>
              </a:rPr>
              <a:t>A study out of University College of London lead by Dr. </a:t>
            </a:r>
            <a:r>
              <a:rPr lang="en-US" sz="1800" dirty="0">
                <a:solidFill>
                  <a:schemeClr val="tx1"/>
                </a:solidFill>
              </a:rPr>
              <a:t>Eleanor </a:t>
            </a:r>
            <a:r>
              <a:rPr lang="en-US" sz="1800" dirty="0" smtClean="0">
                <a:solidFill>
                  <a:schemeClr val="tx1"/>
                </a:solidFill>
              </a:rPr>
              <a:t>Maguire reports that taxi drivers brains grew the longer they were on the job due to learning the navigational routes of London.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7854696" cy="5791200"/>
          </a:xfrm>
        </p:spPr>
        <p:txBody>
          <a:bodyPr>
            <a:normAutofit fontScale="85000" lnSpcReduction="20000"/>
          </a:bodyPr>
          <a:lstStyle/>
          <a:p>
            <a:pPr algn="l"/>
            <a:endParaRPr lang="en-US" dirty="0" smtClean="0"/>
          </a:p>
          <a:p>
            <a:pPr algn="l"/>
            <a:r>
              <a:rPr lang="en-US" b="1" dirty="0" smtClean="0">
                <a:solidFill>
                  <a:schemeClr val="tx1"/>
                </a:solidFill>
              </a:rPr>
              <a:t>Spiritual Health </a:t>
            </a:r>
            <a:r>
              <a:rPr lang="en-US" dirty="0" smtClean="0">
                <a:solidFill>
                  <a:schemeClr val="tx1"/>
                </a:solidFill>
              </a:rPr>
              <a:t>– sense of meaning and purpose.  Establishes values, experience love, joy, pain, and sorrow; and to care for and respect all living things. </a:t>
            </a:r>
          </a:p>
          <a:p>
            <a:pPr algn="l"/>
            <a:endParaRPr lang="en-US" dirty="0" smtClean="0">
              <a:solidFill>
                <a:schemeClr val="tx1"/>
              </a:solidFill>
            </a:endParaRPr>
          </a:p>
          <a:p>
            <a:pPr algn="l"/>
            <a:r>
              <a:rPr lang="en-US" b="1" dirty="0" smtClean="0">
                <a:solidFill>
                  <a:schemeClr val="tx1"/>
                </a:solidFill>
              </a:rPr>
              <a:t>Social Health </a:t>
            </a:r>
            <a:r>
              <a:rPr lang="en-US" dirty="0" smtClean="0">
                <a:solidFill>
                  <a:schemeClr val="tx1"/>
                </a:solidFill>
              </a:rPr>
              <a:t>– relationships with good communication, social network of friends and family.  Helps you feel confident in social interactions and provides you with emotional security.</a:t>
            </a:r>
          </a:p>
          <a:p>
            <a:pPr algn="l"/>
            <a:endParaRPr lang="en-US" dirty="0" smtClean="0">
              <a:solidFill>
                <a:schemeClr val="tx1"/>
              </a:solidFill>
            </a:endParaRPr>
          </a:p>
          <a:p>
            <a:pPr algn="l"/>
            <a:r>
              <a:rPr lang="en-US" b="1" dirty="0" smtClean="0">
                <a:solidFill>
                  <a:schemeClr val="tx1"/>
                </a:solidFill>
              </a:rPr>
              <a:t>Environmental Health </a:t>
            </a:r>
            <a:r>
              <a:rPr lang="en-US" dirty="0" smtClean="0">
                <a:solidFill>
                  <a:schemeClr val="tx1"/>
                </a:solidFill>
              </a:rPr>
              <a:t>– influence the environment (home, work, community, school, </a:t>
            </a:r>
            <a:r>
              <a:rPr lang="en-US" dirty="0" err="1" smtClean="0">
                <a:solidFill>
                  <a:schemeClr val="tx1"/>
                </a:solidFill>
              </a:rPr>
              <a:t>etc</a:t>
            </a:r>
            <a:r>
              <a:rPr lang="en-US" dirty="0" smtClean="0">
                <a:solidFill>
                  <a:schemeClr val="tx1"/>
                </a:solidFill>
              </a:rPr>
              <a:t>) has on your health.  Are these areas relaxing, safe havens or toxic, threatening places, and stressful? How are your influences/impact on the environment. Air and water pollutions.  What is your footprint on the earth?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591312"/>
          </a:xfrm>
        </p:spPr>
        <p:txBody>
          <a:bodyPr>
            <a:normAutofit fontScale="90000"/>
          </a:bodyPr>
          <a:lstStyle/>
          <a:p>
            <a:r>
              <a:rPr lang="en-US" sz="3600" dirty="0" smtClean="0"/>
              <a:t>Could Good Wellness Benefit Society as a Whole?</a:t>
            </a:r>
            <a:endParaRPr lang="en-US" sz="3600" dirty="0"/>
          </a:p>
        </p:txBody>
      </p:sp>
      <p:sp>
        <p:nvSpPr>
          <p:cNvPr id="3" name="Content Placeholder 2"/>
          <p:cNvSpPr>
            <a:spLocks noGrp="1"/>
          </p:cNvSpPr>
          <p:nvPr>
            <p:ph idx="1"/>
          </p:nvPr>
        </p:nvSpPr>
        <p:spPr>
          <a:xfrm>
            <a:off x="457200" y="1600200"/>
            <a:ext cx="8229600" cy="4724400"/>
          </a:xfrm>
        </p:spPr>
        <p:txBody>
          <a:bodyPr>
            <a:normAutofit/>
          </a:bodyPr>
          <a:lstStyle/>
          <a:p>
            <a:r>
              <a:rPr lang="en-US" sz="2800" dirty="0" smtClean="0"/>
              <a:t>What would lower stress level do for society?  Could this lead to less crime and violence, maybe even less traffic accidents?  Less anxiety and depression?</a:t>
            </a:r>
          </a:p>
          <a:p>
            <a:r>
              <a:rPr lang="en-US" sz="2800" dirty="0" smtClean="0"/>
              <a:t>How about higher energy levels?  Better production out of the work force?  More focus?</a:t>
            </a:r>
          </a:p>
          <a:p>
            <a:r>
              <a:rPr lang="en-US" sz="2800" dirty="0" smtClean="0"/>
              <a:t>In 2005 Americans spent $2 Trillion on health care and health insurance!  These cost are sky rocketing each year.  Could this money be better spent on our schools and our environment, even or infrastructure?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0"/>
          </a:xfrm>
        </p:spPr>
        <p:txBody>
          <a:bodyPr>
            <a:normAutofit/>
          </a:bodyPr>
          <a:lstStyle/>
          <a:p>
            <a:r>
              <a:rPr lang="en-US" sz="3100" u="sng" dirty="0" smtClean="0"/>
              <a:t>Physical Activity vs Exercise</a:t>
            </a:r>
            <a:br>
              <a:rPr lang="en-US" sz="3100" u="sng" dirty="0" smtClean="0"/>
            </a:br>
            <a:r>
              <a:rPr lang="en-US" sz="2400" dirty="0" smtClean="0"/>
              <a:t>Physical Activity – all movement regardless of level of energy expenditure.</a:t>
            </a:r>
            <a:br>
              <a:rPr lang="en-US" sz="2400" dirty="0" smtClean="0"/>
            </a:br>
            <a:r>
              <a:rPr lang="en-US" sz="2400" dirty="0" smtClean="0"/>
              <a:t/>
            </a:r>
            <a:br>
              <a:rPr lang="en-US" sz="2400" dirty="0" smtClean="0"/>
            </a:br>
            <a:r>
              <a:rPr lang="en-US" sz="2400" dirty="0" smtClean="0"/>
              <a:t>Exercise – conditioning activities and sports, done specifically for health and fitness benefits.</a:t>
            </a:r>
            <a:br>
              <a:rPr lang="en-US" sz="2400" dirty="0" smtClean="0"/>
            </a:br>
            <a:r>
              <a:rPr lang="en-US" sz="3100" dirty="0" smtClean="0"/>
              <a:t/>
            </a:r>
            <a:br>
              <a:rPr lang="en-US" sz="3100" dirty="0" smtClean="0"/>
            </a:br>
            <a:r>
              <a:rPr lang="en-US" sz="2400" dirty="0" smtClean="0"/>
              <a:t>How can both improve your physical health?</a:t>
            </a:r>
            <a:br>
              <a:rPr lang="en-US" sz="2400" dirty="0" smtClean="0"/>
            </a:br>
            <a:r>
              <a:rPr lang="en-US" sz="2400" dirty="0" smtClean="0"/>
              <a:t/>
            </a:r>
            <a:br>
              <a:rPr lang="en-US" sz="2400" dirty="0" smtClean="0"/>
            </a:br>
            <a:r>
              <a:rPr lang="en-US" sz="2400" dirty="0" smtClean="0"/>
              <a:t>What are ways we can incorporate both into our daily lives?</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Regular Exercise</a:t>
            </a:r>
            <a:endParaRPr lang="en-US" dirty="0"/>
          </a:p>
        </p:txBody>
      </p:sp>
      <p:sp>
        <p:nvSpPr>
          <p:cNvPr id="3" name="Content Placeholder 2"/>
          <p:cNvSpPr>
            <a:spLocks noGrp="1"/>
          </p:cNvSpPr>
          <p:nvPr>
            <p:ph idx="1"/>
          </p:nvPr>
        </p:nvSpPr>
        <p:spPr/>
        <p:txBody>
          <a:bodyPr/>
          <a:lstStyle/>
          <a:p>
            <a:r>
              <a:rPr lang="en-US" dirty="0" smtClean="0"/>
              <a:t>Reduced Risk of Heart Disease</a:t>
            </a:r>
          </a:p>
          <a:p>
            <a:r>
              <a:rPr lang="en-US" dirty="0" smtClean="0"/>
              <a:t>Reduced Risk of Diabetes</a:t>
            </a:r>
          </a:p>
          <a:p>
            <a:r>
              <a:rPr lang="en-US" dirty="0" smtClean="0"/>
              <a:t>Increased Bone Mass</a:t>
            </a:r>
          </a:p>
          <a:p>
            <a:r>
              <a:rPr lang="en-US" dirty="0" smtClean="0"/>
              <a:t>Improved Psychological Well-Being</a:t>
            </a:r>
          </a:p>
          <a:p>
            <a:r>
              <a:rPr lang="en-US" dirty="0" smtClean="0"/>
              <a:t>Increased Longevity</a:t>
            </a:r>
          </a:p>
          <a:p>
            <a:r>
              <a:rPr lang="en-US" dirty="0" smtClean="0"/>
              <a:t>Easier Aging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Related Fitness</a:t>
            </a:r>
            <a:endParaRPr lang="en-US" dirty="0"/>
          </a:p>
        </p:txBody>
      </p:sp>
      <p:sp>
        <p:nvSpPr>
          <p:cNvPr id="3" name="Content Placeholder 2"/>
          <p:cNvSpPr>
            <a:spLocks noGrp="1"/>
          </p:cNvSpPr>
          <p:nvPr>
            <p:ph idx="1"/>
          </p:nvPr>
        </p:nvSpPr>
        <p:spPr/>
        <p:txBody>
          <a:bodyPr/>
          <a:lstStyle/>
          <a:p>
            <a:r>
              <a:rPr lang="en-US" dirty="0" smtClean="0"/>
              <a:t>Cardiorespiratory Endurance</a:t>
            </a:r>
          </a:p>
          <a:p>
            <a:r>
              <a:rPr lang="en-US" dirty="0" smtClean="0"/>
              <a:t>Muscular Strength</a:t>
            </a:r>
          </a:p>
          <a:p>
            <a:r>
              <a:rPr lang="en-US" dirty="0" smtClean="0"/>
              <a:t>Muscular Endurance</a:t>
            </a:r>
          </a:p>
          <a:p>
            <a:r>
              <a:rPr lang="en-US" dirty="0" smtClean="0"/>
              <a:t>Flexibility</a:t>
            </a:r>
          </a:p>
          <a:p>
            <a:r>
              <a:rPr lang="en-US" dirty="0" smtClean="0"/>
              <a:t>Body Composition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I Change My Behavior to Increase My Wellness?</a:t>
            </a:r>
            <a:endParaRPr lang="en-US" dirty="0"/>
          </a:p>
        </p:txBody>
      </p:sp>
      <p:sp>
        <p:nvSpPr>
          <p:cNvPr id="3" name="Content Placeholder 2"/>
          <p:cNvSpPr>
            <a:spLocks noGrp="1"/>
          </p:cNvSpPr>
          <p:nvPr>
            <p:ph idx="1"/>
          </p:nvPr>
        </p:nvSpPr>
        <p:spPr/>
        <p:txBody>
          <a:bodyPr>
            <a:normAutofit/>
          </a:bodyPr>
          <a:lstStyle/>
          <a:p>
            <a:pPr marL="850392" lvl="1" indent="-457200">
              <a:buAutoNum type="arabicPeriod"/>
            </a:pPr>
            <a:r>
              <a:rPr lang="en-US" sz="2000" dirty="0" smtClean="0"/>
              <a:t>Understand the Stages of Behavior Change – there is usually a gradual process of moving from awareness to action.</a:t>
            </a:r>
          </a:p>
          <a:p>
            <a:pPr marL="850392" lvl="1" indent="-457200">
              <a:buAutoNum type="arabicPeriod"/>
            </a:pPr>
            <a:r>
              <a:rPr lang="en-US" sz="2000" dirty="0" smtClean="0"/>
              <a:t>Increase Your Awareness  - understanding what is required to achieve wellness.  Ex. Are low fat diets working? Is running the best way to get physically fit?</a:t>
            </a:r>
          </a:p>
          <a:p>
            <a:pPr marL="850392" lvl="1" indent="-457200">
              <a:buAutoNum type="arabicPeriod"/>
            </a:pPr>
            <a:r>
              <a:rPr lang="en-US" sz="2000" dirty="0" smtClean="0"/>
              <a:t>Contemplate Change – research shows that finding a specific habit and starting with changing it is better than a total overhaul of your lifestyle.</a:t>
            </a:r>
          </a:p>
          <a:p>
            <a:pPr marL="850392" lvl="1" indent="-457200">
              <a:buAutoNum type="arabicPeriod"/>
            </a:pPr>
            <a:r>
              <a:rPr lang="en-US" sz="2000" dirty="0" smtClean="0"/>
              <a:t>Prepare for Change – Finding your motivation and setting </a:t>
            </a:r>
            <a:r>
              <a:rPr lang="en-US" sz="2000" dirty="0" err="1" smtClean="0"/>
              <a:t>goals,while</a:t>
            </a:r>
            <a:r>
              <a:rPr lang="en-US" sz="2000" dirty="0" smtClean="0"/>
              <a:t> understanding barriers.</a:t>
            </a:r>
          </a:p>
          <a:p>
            <a:pPr marL="850392" lvl="1" indent="-457200">
              <a:buAutoNum type="arabicPeriod"/>
            </a:pPr>
            <a:r>
              <a:rPr lang="en-US" sz="2000" dirty="0" smtClean="0"/>
              <a:t>Take Action to Change – none of it matters unless you take action. Executing any plan is better than a great plan that is not executed! </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Finding Credible Health Info</a:t>
            </a:r>
            <a:endParaRPr lang="en-US"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marL="514350" indent="-514350">
              <a:buFont typeface="+mj-lt"/>
              <a:buAutoNum type="arabicPeriod"/>
            </a:pPr>
            <a:r>
              <a:rPr lang="en-US" dirty="0" smtClean="0"/>
              <a:t>Do the claims made about this product seem too good to be true?</a:t>
            </a:r>
          </a:p>
          <a:p>
            <a:pPr marL="514350" indent="-514350">
              <a:buFont typeface="+mj-lt"/>
              <a:buAutoNum type="arabicPeriod"/>
            </a:pPr>
            <a:r>
              <a:rPr lang="en-US" dirty="0" smtClean="0"/>
              <a:t>Has all of the supporting research been conducted or funded by the company that makes the product or offers the service?</a:t>
            </a:r>
          </a:p>
          <a:p>
            <a:pPr marL="514350" indent="-514350">
              <a:buFont typeface="+mj-lt"/>
              <a:buAutoNum type="arabicPeriod"/>
            </a:pPr>
            <a:r>
              <a:rPr lang="en-US" dirty="0" smtClean="0"/>
              <a:t>Are the claims about the product supported by quality scientific research?  </a:t>
            </a:r>
          </a:p>
          <a:p>
            <a:pPr marL="514350" indent="-514350">
              <a:buFont typeface="+mj-lt"/>
              <a:buAutoNum type="arabicPeriod"/>
            </a:pPr>
            <a:r>
              <a:rPr lang="en-US" dirty="0" smtClean="0"/>
              <a:t>Is there information available about short and long-term effects?</a:t>
            </a:r>
          </a:p>
          <a:p>
            <a:pPr marL="514350" indent="-514350">
              <a:buFont typeface="+mj-lt"/>
              <a:buAutoNum type="arabicPeriod"/>
            </a:pPr>
            <a:r>
              <a:rPr lang="en-US" dirty="0" smtClean="0"/>
              <a:t>Does the information fit with the information I am learning in class?  Cross check it with other research.</a:t>
            </a:r>
          </a:p>
          <a:p>
            <a:pPr marL="514350" indent="-514350">
              <a:buFont typeface="+mj-lt"/>
              <a:buAutoNum type="arabicPeriod"/>
            </a:pPr>
            <a:r>
              <a:rPr lang="en-US" dirty="0" smtClean="0"/>
              <a:t>Are potential risks and side effects of products and services mentioned?</a:t>
            </a:r>
          </a:p>
          <a:p>
            <a:pPr marL="514350" indent="-514350">
              <a:buFont typeface="+mj-lt"/>
              <a:buAutoNum type="arabicPeriod"/>
            </a:pPr>
            <a:r>
              <a:rPr lang="en-US" dirty="0" smtClean="0"/>
              <a:t>Are the experts endorsing the product or service really experts in their field?</a:t>
            </a:r>
          </a:p>
          <a:p>
            <a:pPr marL="514350" indent="-514350">
              <a:buNone/>
            </a:pPr>
            <a:r>
              <a:rPr lang="en-US" dirty="0" smtClean="0"/>
              <a:t>*Answering yes to the first two questions should always be red flag!  If you can answer yes to the remaining questions, the product or service might be worth considering.</a:t>
            </a:r>
          </a:p>
          <a:p>
            <a:pPr marL="514350" indent="-514350">
              <a:buNone/>
            </a:pPr>
            <a:r>
              <a:rPr lang="en-US" dirty="0" smtClean="0">
                <a:solidFill>
                  <a:srgbClr val="FF0000"/>
                </a:solidFill>
              </a:rPr>
              <a:t>Site the false info regarding fat from Harvard study.</a:t>
            </a:r>
          </a:p>
          <a:p>
            <a:pPr marL="514350" indent="-514350">
              <a:buNone/>
            </a:pPr>
            <a:r>
              <a:rPr lang="en-US" dirty="0" smtClean="0">
                <a:solidFill>
                  <a:srgbClr val="FF0000"/>
                </a:solidFill>
              </a:rPr>
              <a:t>You should always question findings as you continue to educate yourself.</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3600" dirty="0" smtClean="0"/>
              <a:t>Why Does Wellness Matter?</a:t>
            </a:r>
            <a:br>
              <a:rPr lang="en-US" sz="3600" dirty="0" smtClean="0"/>
            </a:br>
            <a:endParaRPr lang="en-US" sz="3600" dirty="0"/>
          </a:p>
        </p:txBody>
      </p:sp>
      <p:sp>
        <p:nvSpPr>
          <p:cNvPr id="3" name="Content Placeholder 2"/>
          <p:cNvSpPr>
            <a:spLocks noGrp="1"/>
          </p:cNvSpPr>
          <p:nvPr>
            <p:ph idx="1"/>
          </p:nvPr>
        </p:nvSpPr>
        <p:spPr>
          <a:xfrm>
            <a:off x="457200" y="1295400"/>
            <a:ext cx="8229600" cy="4724400"/>
          </a:xfrm>
        </p:spPr>
        <p:txBody>
          <a:bodyPr>
            <a:normAutofit fontScale="85000" lnSpcReduction="20000"/>
          </a:bodyPr>
          <a:lstStyle/>
          <a:p>
            <a:pPr>
              <a:buNone/>
            </a:pPr>
            <a:r>
              <a:rPr lang="en-US" sz="1800" dirty="0" smtClean="0"/>
              <a:t>How long do you want to live? 125 years?  How long do you expect to live? 85 years?</a:t>
            </a:r>
          </a:p>
          <a:p>
            <a:pPr>
              <a:buNone/>
            </a:pPr>
            <a:endParaRPr lang="en-US" sz="1800" dirty="0" smtClean="0"/>
          </a:p>
          <a:p>
            <a:pPr>
              <a:buNone/>
            </a:pPr>
            <a:r>
              <a:rPr lang="en-US" sz="1800" dirty="0" smtClean="0"/>
              <a:t>321 Millions People live in the US.</a:t>
            </a:r>
          </a:p>
          <a:p>
            <a:pPr>
              <a:buNone/>
            </a:pPr>
            <a:r>
              <a:rPr lang="en-US" sz="1800" dirty="0" smtClean="0"/>
              <a:t>2015 Statistics from the WHO (World Health Organization)</a:t>
            </a:r>
          </a:p>
          <a:p>
            <a:pPr>
              <a:buNone/>
            </a:pPr>
            <a:r>
              <a:rPr lang="en-US" sz="1800" dirty="0">
                <a:hlinkClick r:id="rId2"/>
              </a:rPr>
              <a:t>http://www.who.int/gho/mortality_burden_disease/life_tables/hale/en</a:t>
            </a:r>
            <a:r>
              <a:rPr lang="en-US" sz="1800" dirty="0" smtClean="0">
                <a:hlinkClick r:id="rId2"/>
              </a:rPr>
              <a:t>/</a:t>
            </a:r>
            <a:endParaRPr lang="en-US" sz="1800" dirty="0" smtClean="0"/>
          </a:p>
          <a:p>
            <a:pPr>
              <a:buNone/>
            </a:pPr>
            <a:endParaRPr lang="en-US" sz="1800" dirty="0"/>
          </a:p>
          <a:p>
            <a:pPr>
              <a:buNone/>
            </a:pPr>
            <a:r>
              <a:rPr lang="en-US" sz="1800" dirty="0" smtClean="0"/>
              <a:t>Life Expectancy – how long you will live.</a:t>
            </a:r>
          </a:p>
          <a:p>
            <a:pPr>
              <a:buNone/>
            </a:pPr>
            <a:r>
              <a:rPr lang="en-US" sz="1800" dirty="0" smtClean="0"/>
              <a:t>US: 79.3</a:t>
            </a:r>
          </a:p>
          <a:p>
            <a:pPr>
              <a:buNone/>
            </a:pPr>
            <a:r>
              <a:rPr lang="en-US" sz="1800" dirty="0" smtClean="0"/>
              <a:t>Females: 81.6</a:t>
            </a:r>
          </a:p>
          <a:p>
            <a:pPr>
              <a:buNone/>
            </a:pPr>
            <a:r>
              <a:rPr lang="en-US" sz="1800" dirty="0" smtClean="0"/>
              <a:t>Males: 76.9</a:t>
            </a:r>
          </a:p>
          <a:p>
            <a:pPr>
              <a:buNone/>
            </a:pPr>
            <a:endParaRPr lang="en-US" sz="1800" dirty="0" smtClean="0"/>
          </a:p>
          <a:p>
            <a:pPr>
              <a:buNone/>
            </a:pPr>
            <a:r>
              <a:rPr lang="en-US" sz="1800" dirty="0" smtClean="0"/>
              <a:t>Healthy Life Expectancy – how long you will live without disability or major illness.</a:t>
            </a:r>
          </a:p>
          <a:p>
            <a:pPr>
              <a:buNone/>
            </a:pPr>
            <a:r>
              <a:rPr lang="en-US" sz="1800" dirty="0" smtClean="0"/>
              <a:t>US: 69.1 (not in the top 25 nations) Japan is #1: 74.9</a:t>
            </a:r>
          </a:p>
          <a:p>
            <a:pPr>
              <a:buNone/>
            </a:pPr>
            <a:r>
              <a:rPr lang="en-US" sz="1800" dirty="0" smtClean="0"/>
              <a:t>Females: 70.4</a:t>
            </a:r>
          </a:p>
          <a:p>
            <a:pPr>
              <a:buNone/>
            </a:pPr>
            <a:r>
              <a:rPr lang="en-US" sz="1800" dirty="0" smtClean="0"/>
              <a:t>Males: 67.7</a:t>
            </a:r>
          </a:p>
          <a:p>
            <a:pPr>
              <a:buNone/>
            </a:pPr>
            <a:r>
              <a:rPr lang="en-US" sz="1800" dirty="0">
                <a:hlinkClick r:id="rId3"/>
              </a:rPr>
              <a:t>http://</a:t>
            </a:r>
            <a:r>
              <a:rPr lang="en-US" sz="1800" dirty="0" smtClean="0">
                <a:hlinkClick r:id="rId3"/>
              </a:rPr>
              <a:t>apps.who.int/gho/data/node.main.HALE?lang=en</a:t>
            </a:r>
            <a:endParaRPr lang="en-US" sz="1800" dirty="0" smtClean="0"/>
          </a:p>
          <a:p>
            <a:pPr>
              <a:buNone/>
            </a:pPr>
            <a:endParaRPr lang="en-US" sz="1800" dirty="0" smtClean="0"/>
          </a:p>
          <a:p>
            <a:pPr>
              <a:buNone/>
            </a:pPr>
            <a:r>
              <a:rPr lang="en-US" sz="1800" dirty="0" smtClean="0"/>
              <a:t>Why are their drastic differences in males and females?</a:t>
            </a:r>
          </a:p>
          <a:p>
            <a:pPr lvl="1"/>
            <a:r>
              <a:rPr lang="en-US" sz="1400" dirty="0" smtClean="0"/>
              <a:t>Many professionals believe it is because females visit a Dr. at an earlier age and more often.</a:t>
            </a:r>
          </a:p>
          <a:p>
            <a:pPr>
              <a:buNone/>
            </a:pPr>
            <a:endParaRPr lang="en-US" sz="1800" dirty="0" smtClean="0">
              <a:solidFill>
                <a:srgbClr val="FF0000"/>
              </a:solidFill>
            </a:endParaRPr>
          </a:p>
          <a:p>
            <a:pPr>
              <a:buNone/>
            </a:pPr>
            <a:endParaRPr lang="en-US" sz="1800" dirty="0" smtClean="0"/>
          </a:p>
          <a:p>
            <a:pPr>
              <a:buNone/>
            </a:pPr>
            <a:endParaRPr lang="en-US" sz="1800" dirty="0" smtClean="0"/>
          </a:p>
          <a:p>
            <a:pPr>
              <a:buNone/>
            </a:pPr>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3600" dirty="0" smtClean="0"/>
              <a:t>Why Does Wellness Matter?</a:t>
            </a:r>
            <a:br>
              <a:rPr lang="en-US" sz="3600" dirty="0" smtClean="0"/>
            </a:br>
            <a:endParaRPr lang="en-US" sz="3600" dirty="0"/>
          </a:p>
        </p:txBody>
      </p:sp>
      <p:sp>
        <p:nvSpPr>
          <p:cNvPr id="3" name="Content Placeholder 2"/>
          <p:cNvSpPr>
            <a:spLocks noGrp="1"/>
          </p:cNvSpPr>
          <p:nvPr>
            <p:ph idx="1"/>
          </p:nvPr>
        </p:nvSpPr>
        <p:spPr>
          <a:xfrm>
            <a:off x="457200" y="1143000"/>
            <a:ext cx="8229600" cy="4876800"/>
          </a:xfrm>
        </p:spPr>
        <p:txBody>
          <a:bodyPr>
            <a:normAutofit fontScale="92500" lnSpcReduction="20000"/>
          </a:bodyPr>
          <a:lstStyle/>
          <a:p>
            <a:pPr>
              <a:buNone/>
            </a:pPr>
            <a:r>
              <a:rPr lang="en-US" sz="2100" dirty="0" smtClean="0"/>
              <a:t>"The position of the United States is one of the major surprises of the new rating system," says Christopher Murray, M.D., Ph.D., Director of WHO's Global Program on Evidence for Health Policy. "Basically, you die earlier and spend more time disabled if you’re an American rather than a member of most other advanced countries.“</a:t>
            </a:r>
          </a:p>
          <a:p>
            <a:endParaRPr lang="en-US" sz="2100" dirty="0" smtClean="0"/>
          </a:p>
          <a:p>
            <a:r>
              <a:rPr lang="en-US" sz="2100" dirty="0" smtClean="0"/>
              <a:t>Steven </a:t>
            </a:r>
            <a:r>
              <a:rPr lang="en-US" sz="2100" dirty="0"/>
              <a:t>Schroeder’s 2007 paper in the New England Journal of Medicine, </a:t>
            </a:r>
            <a:r>
              <a:rPr lang="en-US" sz="2100" dirty="0">
                <a:hlinkClick r:id="rId2"/>
              </a:rPr>
              <a:t>We Can Do Better — Improving the Health of the American People</a:t>
            </a:r>
            <a:r>
              <a:rPr lang="en-US" sz="2100" dirty="0"/>
              <a:t>. It opens with exactly that question: “The United States spends more on health care than any other nation in the world, yet it ranks poorly on nearly every measure of health status. How can this be? What explains this apparent paradox?”</a:t>
            </a:r>
          </a:p>
          <a:p>
            <a:endParaRPr lang="en-US" sz="2100" dirty="0" smtClean="0"/>
          </a:p>
          <a:p>
            <a:r>
              <a:rPr lang="en-US" sz="2100" dirty="0" err="1" smtClean="0"/>
              <a:t>Shroeder’s</a:t>
            </a:r>
            <a:r>
              <a:rPr lang="en-US" sz="2100" dirty="0" smtClean="0"/>
              <a:t> </a:t>
            </a:r>
            <a:r>
              <a:rPr lang="en-US" sz="2100" dirty="0"/>
              <a:t>answer starts by saying “poor health care” isn’t really the answer. “Poor health” comes first, driven by poverty and inequality and by individual behavior in social contexts (e.g., smoking and obesity). Once people are sick or vulnerable to poor health, then care matters, and here the United States “even in those instances in which health care is important, too many Americans do not receive it, receive it too late, or receive poor-quality care.”</a:t>
            </a:r>
          </a:p>
          <a:p>
            <a:pPr marL="0" indent="0">
              <a:buNone/>
            </a:pPr>
            <a:endParaRPr lang="en-US" sz="1800" dirty="0" smtClean="0"/>
          </a:p>
          <a:p>
            <a:pPr>
              <a:buNone/>
            </a:pPr>
            <a:endParaRPr lang="en-US" sz="1800" dirty="0" smtClean="0"/>
          </a:p>
          <a:p>
            <a:pPr>
              <a:buNone/>
            </a:pPr>
            <a:endParaRPr lang="en-US" sz="1800" dirty="0" smtClean="0"/>
          </a:p>
          <a:p>
            <a:pPr>
              <a:buNone/>
            </a:pPr>
            <a:endParaRPr lang="en-US" sz="2800" dirty="0" smtClean="0"/>
          </a:p>
        </p:txBody>
      </p:sp>
    </p:spTree>
    <p:extLst>
      <p:ext uri="{BB962C8B-B14F-4D97-AF65-F5344CB8AC3E}">
        <p14:creationId xmlns:p14="http://schemas.microsoft.com/office/powerpoint/2010/main" val="3006740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3600" dirty="0" smtClean="0"/>
              <a:t>Why Does Wellness Matter?</a:t>
            </a:r>
            <a:br>
              <a:rPr lang="en-US" sz="3600" dirty="0" smtClean="0"/>
            </a:br>
            <a:endParaRPr lang="en-US" sz="3600" dirty="0"/>
          </a:p>
        </p:txBody>
      </p:sp>
      <p:sp>
        <p:nvSpPr>
          <p:cNvPr id="3" name="Content Placeholder 2"/>
          <p:cNvSpPr>
            <a:spLocks noGrp="1"/>
          </p:cNvSpPr>
          <p:nvPr>
            <p:ph idx="1"/>
          </p:nvPr>
        </p:nvSpPr>
        <p:spPr>
          <a:xfrm>
            <a:off x="457200" y="1143000"/>
            <a:ext cx="8229600" cy="4876800"/>
          </a:xfrm>
        </p:spPr>
        <p:txBody>
          <a:bodyPr>
            <a:normAutofit fontScale="77500" lnSpcReduction="20000"/>
          </a:bodyPr>
          <a:lstStyle/>
          <a:p>
            <a:pPr marL="0" indent="0">
              <a:buNone/>
            </a:pPr>
            <a:r>
              <a:rPr lang="en-US" sz="1800" dirty="0" smtClean="0"/>
              <a:t>Things that are major factors in a countries ranking;</a:t>
            </a:r>
          </a:p>
          <a:p>
            <a:r>
              <a:rPr lang="en-US" sz="1800" dirty="0" smtClean="0"/>
              <a:t>Smoking</a:t>
            </a:r>
          </a:p>
          <a:p>
            <a:r>
              <a:rPr lang="en-US" sz="1800" dirty="0" smtClean="0"/>
              <a:t>Activity Levels</a:t>
            </a:r>
          </a:p>
          <a:p>
            <a:r>
              <a:rPr lang="en-US" sz="1800" dirty="0" smtClean="0"/>
              <a:t>High Sugar Diets</a:t>
            </a:r>
          </a:p>
          <a:p>
            <a:r>
              <a:rPr lang="en-US" sz="1800" dirty="0" smtClean="0"/>
              <a:t>Violence – Ex. We rank out of the top 50 in death </a:t>
            </a:r>
            <a:r>
              <a:rPr lang="en-US" sz="1800" dirty="0" err="1" smtClean="0"/>
              <a:t>casued</a:t>
            </a:r>
            <a:r>
              <a:rPr lang="en-US" sz="1800" dirty="0" smtClean="0"/>
              <a:t> by violence (US 5.56 per 100,000, Japan .28)  </a:t>
            </a:r>
          </a:p>
          <a:p>
            <a:r>
              <a:rPr lang="en-US" sz="1800" dirty="0" smtClean="0"/>
              <a:t>Traffic Accidents: Ex. Sweden has 3.2 deaths from traffic accidents per 100,000.  The US has 12.6!</a:t>
            </a:r>
          </a:p>
          <a:p>
            <a:pPr marL="457200" lvl="1" indent="0">
              <a:buNone/>
            </a:pPr>
            <a:endParaRPr lang="en-US" sz="1800" dirty="0" smtClean="0"/>
          </a:p>
          <a:p>
            <a:pPr>
              <a:buNone/>
            </a:pPr>
            <a:r>
              <a:rPr lang="en-US" sz="1800" dirty="0" smtClean="0"/>
              <a:t>Health Care? </a:t>
            </a:r>
          </a:p>
          <a:p>
            <a:r>
              <a:rPr lang="en-US" sz="1800" dirty="0" smtClean="0"/>
              <a:t>The answer isn’t in more spending in </a:t>
            </a:r>
            <a:r>
              <a:rPr lang="en-US" sz="1800" dirty="0"/>
              <a:t>dollars. </a:t>
            </a:r>
            <a:r>
              <a:rPr lang="en-US" sz="1800" dirty="0" smtClean="0"/>
              <a:t> US spends $8,500 per person, the next closest country only spends $5,600.</a:t>
            </a:r>
          </a:p>
          <a:p>
            <a:r>
              <a:rPr lang="en-US" sz="1800" dirty="0" smtClean="0"/>
              <a:t>Could it be coverage?  Only 31% of the US population has public medical coverage, 20 other countries have 100% public coverage.  Yes, all of those countries rank above  the US in Healthy Life Expectancy.</a:t>
            </a:r>
          </a:p>
          <a:p>
            <a:r>
              <a:rPr lang="en-US" sz="1800" dirty="0" smtClean="0"/>
              <a:t>US ranks very low with the number of doctor visits a year (below 4), countries above the US usually have 6 or more visits per year.</a:t>
            </a:r>
          </a:p>
          <a:p>
            <a:r>
              <a:rPr lang="en-US" sz="1800" dirty="0" smtClean="0"/>
              <a:t>We also rank very low in doctor satisfaction with our doctor visits compared to other countries, we usually rank in the low 80s in doctor satisfaction, while higher ranked countries doctors score in the mid to high 90s in patient satisfaction regarding time spent with the doctor and easy-to-understand explanation from the doctor.</a:t>
            </a:r>
          </a:p>
          <a:p>
            <a:r>
              <a:rPr lang="en-US" sz="1800" dirty="0" smtClean="0"/>
              <a:t>So we don’t go to the doctor enough?  Why don’t we go to the doctor?  It appears because we have poor medical coverage, its extremely expensive, and we aren’t satisfied with the time the doctor spends explaining the finding and recommendation in the visit.</a:t>
            </a:r>
            <a:endParaRPr lang="en-US" sz="1800" dirty="0"/>
          </a:p>
          <a:p>
            <a:pPr>
              <a:buNone/>
            </a:pPr>
            <a:r>
              <a:rPr lang="en-US" sz="1800" dirty="0"/>
              <a:t>	</a:t>
            </a:r>
            <a:r>
              <a:rPr lang="en-US" sz="1800" dirty="0" smtClean="0"/>
              <a:t> </a:t>
            </a:r>
          </a:p>
          <a:p>
            <a:pPr>
              <a:buNone/>
            </a:pPr>
            <a:endParaRPr lang="en-US" sz="1800" dirty="0" smtClean="0"/>
          </a:p>
        </p:txBody>
      </p:sp>
    </p:spTree>
    <p:extLst>
      <p:ext uri="{BB962C8B-B14F-4D97-AF65-F5344CB8AC3E}">
        <p14:creationId xmlns:p14="http://schemas.microsoft.com/office/powerpoint/2010/main" val="20023019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lnSpcReduction="10000"/>
          </a:bodyPr>
          <a:lstStyle/>
          <a:p>
            <a:pPr>
              <a:buNone/>
            </a:pPr>
            <a:r>
              <a:rPr lang="en-US" sz="1900" dirty="0" smtClean="0"/>
              <a:t>Cancer and Heart Disease dominate the reasons Americans die early and have a lose of a healthy life.  The US ranks among the worst industrialized countries in the world in both of these.</a:t>
            </a:r>
          </a:p>
          <a:p>
            <a:pPr>
              <a:buNone/>
            </a:pPr>
            <a:r>
              <a:rPr lang="en-US" sz="1900" dirty="0" smtClean="0"/>
              <a:t>	*See </a:t>
            </a:r>
            <a:r>
              <a:rPr lang="en-US" sz="1900" dirty="0"/>
              <a:t>Figure </a:t>
            </a:r>
            <a:r>
              <a:rPr lang="en-US" sz="1900" dirty="0" smtClean="0"/>
              <a:t>6 </a:t>
            </a:r>
            <a:r>
              <a:rPr lang="en-US" sz="1900" dirty="0"/>
              <a:t>on page 35 for leading causes of death for Americans.</a:t>
            </a:r>
          </a:p>
          <a:p>
            <a:pPr>
              <a:buNone/>
            </a:pPr>
            <a:endParaRPr lang="en-US" sz="1900" dirty="0" smtClean="0"/>
          </a:p>
          <a:p>
            <a:pPr>
              <a:buNone/>
            </a:pPr>
            <a:r>
              <a:rPr lang="en-US" sz="1900" dirty="0" smtClean="0">
                <a:solidFill>
                  <a:srgbClr val="FF0000"/>
                </a:solidFill>
              </a:rPr>
              <a:t>See Doc 5</a:t>
            </a:r>
            <a:r>
              <a:rPr lang="en-US" sz="1900" dirty="0" smtClean="0"/>
              <a:t> - Obesity rates (17%) among all children (ages 2-19) in the United States from the CDC.</a:t>
            </a:r>
          </a:p>
          <a:p>
            <a:pPr>
              <a:buNone/>
            </a:pPr>
            <a:r>
              <a:rPr lang="en-US" sz="1900" dirty="0" smtClean="0"/>
              <a:t>Major Factors</a:t>
            </a:r>
          </a:p>
          <a:p>
            <a:r>
              <a:rPr lang="en-US" sz="1900" dirty="0" smtClean="0"/>
              <a:t>The higher the head of household education level the lower the obesity level.</a:t>
            </a:r>
          </a:p>
          <a:p>
            <a:r>
              <a:rPr lang="en-US" sz="1900" dirty="0" smtClean="0"/>
              <a:t>Lower the family income the higher the obesity level.</a:t>
            </a:r>
          </a:p>
          <a:p>
            <a:pPr marL="457200" lvl="1" indent="0">
              <a:buNone/>
            </a:pPr>
            <a:r>
              <a:rPr lang="en-US" sz="1900" dirty="0" smtClean="0"/>
              <a:t>*These two usually go hand-in-hand, education level and income level.</a:t>
            </a:r>
          </a:p>
          <a:p>
            <a:pPr>
              <a:buNone/>
            </a:pPr>
            <a:endParaRPr lang="en-US" sz="1900" dirty="0" smtClean="0"/>
          </a:p>
          <a:p>
            <a:pPr>
              <a:buNone/>
            </a:pPr>
            <a:r>
              <a:rPr lang="en-US" sz="1900" dirty="0" smtClean="0">
                <a:solidFill>
                  <a:srgbClr val="FF0000"/>
                </a:solidFill>
              </a:rPr>
              <a:t>See Doc 6</a:t>
            </a:r>
            <a:r>
              <a:rPr lang="en-US" sz="1900" dirty="0" smtClean="0"/>
              <a:t> – are schools really to blame for Americas growing rate of child obesity? </a:t>
            </a:r>
          </a:p>
          <a:p>
            <a:r>
              <a:rPr lang="en-US" sz="1900" dirty="0" smtClean="0"/>
              <a:t>Supports that the obesity rates in children are more impacted by the influence at home.</a:t>
            </a:r>
          </a:p>
          <a:p>
            <a:pPr marL="0" indent="0">
              <a:buNone/>
            </a:pPr>
            <a:endParaRPr lang="en-US" sz="1900" dirty="0" smtClean="0"/>
          </a:p>
          <a:p>
            <a:pPr>
              <a:buNone/>
            </a:pPr>
            <a:r>
              <a:rPr lang="en-US" sz="1900" dirty="0" smtClean="0"/>
              <a:t>US Surgeon General reports </a:t>
            </a:r>
            <a:r>
              <a:rPr lang="en-US" sz="1900" u="sng" dirty="0" smtClean="0"/>
              <a:t>Overeating &amp; Lack of Physical Activity </a:t>
            </a:r>
            <a:r>
              <a:rPr lang="en-US" sz="1900" dirty="0" smtClean="0"/>
              <a:t>as the major problems in the US.</a:t>
            </a:r>
            <a:endParaRPr lang="en-US" sz="1900" u="sng" dirty="0" smtClean="0"/>
          </a:p>
          <a:p>
            <a:pPr>
              <a:buNone/>
            </a:pPr>
            <a:endParaRPr lang="en-US" sz="1900" dirty="0" smtClean="0"/>
          </a:p>
          <a:p>
            <a:pPr>
              <a:buNone/>
            </a:pPr>
            <a:endParaRPr lang="en-US" sz="1900" dirty="0" smtClean="0"/>
          </a:p>
          <a:p>
            <a:pPr>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51648" cy="838200"/>
          </a:xfrm>
        </p:spPr>
        <p:txBody>
          <a:bodyPr>
            <a:normAutofit fontScale="90000"/>
          </a:bodyPr>
          <a:lstStyle/>
          <a:p>
            <a:r>
              <a:rPr lang="en-US" sz="3600" dirty="0" smtClean="0"/>
              <a:t>The Academic Struggles of College Students!</a:t>
            </a:r>
            <a:endParaRPr lang="en-US" sz="3600" dirty="0"/>
          </a:p>
        </p:txBody>
      </p:sp>
      <p:sp>
        <p:nvSpPr>
          <p:cNvPr id="3" name="Subtitle 2"/>
          <p:cNvSpPr>
            <a:spLocks noGrp="1"/>
          </p:cNvSpPr>
          <p:nvPr>
            <p:ph type="subTitle" idx="1"/>
          </p:nvPr>
        </p:nvSpPr>
        <p:spPr>
          <a:xfrm>
            <a:off x="533400" y="1219200"/>
            <a:ext cx="7854696" cy="5029200"/>
          </a:xfrm>
        </p:spPr>
        <p:txBody>
          <a:bodyPr>
            <a:normAutofit/>
          </a:bodyPr>
          <a:lstStyle/>
          <a:p>
            <a:pPr algn="ctr"/>
            <a:r>
              <a:rPr lang="en-US" sz="2400" dirty="0" smtClean="0">
                <a:solidFill>
                  <a:schemeClr val="tx1"/>
                </a:solidFill>
              </a:rPr>
              <a:t>A majority of college students report stress, depression, anxiety, inadequate sleep, frequent colds, and relationship problems as factors that negatively affect their academic performance.</a:t>
            </a:r>
          </a:p>
          <a:p>
            <a:pPr algn="l">
              <a:buFont typeface="Arial" pitchFamily="34" charset="0"/>
              <a:buChar char="•"/>
            </a:pPr>
            <a:r>
              <a:rPr lang="en-US" sz="2000" dirty="0" smtClean="0">
                <a:solidFill>
                  <a:schemeClr val="tx1"/>
                </a:solidFill>
              </a:rPr>
              <a:t>Excitement of “being on your own”, but also overwhelmed.</a:t>
            </a:r>
          </a:p>
          <a:p>
            <a:pPr algn="l">
              <a:buFont typeface="Arial" pitchFamily="34" charset="0"/>
              <a:buChar char="•"/>
            </a:pPr>
            <a:r>
              <a:rPr lang="en-US" sz="2000" dirty="0" smtClean="0">
                <a:solidFill>
                  <a:schemeClr val="tx1"/>
                </a:solidFill>
              </a:rPr>
              <a:t>Change of diet.</a:t>
            </a:r>
          </a:p>
          <a:p>
            <a:pPr algn="l">
              <a:buFont typeface="Arial" pitchFamily="34" charset="0"/>
              <a:buChar char="•"/>
            </a:pPr>
            <a:r>
              <a:rPr lang="en-US" sz="2000" dirty="0" smtClean="0">
                <a:solidFill>
                  <a:schemeClr val="tx1"/>
                </a:solidFill>
              </a:rPr>
              <a:t>Change of sleeping and social habits.</a:t>
            </a:r>
          </a:p>
          <a:p>
            <a:pPr algn="l">
              <a:buFont typeface="Arial" pitchFamily="34" charset="0"/>
              <a:buChar char="•"/>
            </a:pPr>
            <a:r>
              <a:rPr lang="en-US" sz="2000" dirty="0" smtClean="0">
                <a:solidFill>
                  <a:schemeClr val="tx1"/>
                </a:solidFill>
              </a:rPr>
              <a:t>Drugs and alcohol.</a:t>
            </a:r>
          </a:p>
          <a:p>
            <a:pPr algn="l">
              <a:buFont typeface="Arial" pitchFamily="34" charset="0"/>
              <a:buChar char="•"/>
            </a:pPr>
            <a:endParaRPr lang="en-US" sz="2000" dirty="0">
              <a:solidFill>
                <a:schemeClr val="tx1"/>
              </a:solidFill>
            </a:endParaRPr>
          </a:p>
          <a:p>
            <a:pPr algn="l"/>
            <a:r>
              <a:rPr lang="en-US" sz="2000" dirty="0" smtClean="0">
                <a:solidFill>
                  <a:schemeClr val="tx1"/>
                </a:solidFill>
              </a:rPr>
              <a:t>Can students improve their academics by having a better approach toward their wellness?</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51648" cy="990600"/>
          </a:xfrm>
        </p:spPr>
        <p:txBody>
          <a:bodyPr/>
          <a:lstStyle/>
          <a:p>
            <a:pPr algn="ctr"/>
            <a:r>
              <a:rPr lang="en-US" dirty="0" smtClean="0"/>
              <a:t>What is Wellness?</a:t>
            </a:r>
            <a:endParaRPr lang="en-US" dirty="0"/>
          </a:p>
        </p:txBody>
      </p:sp>
      <p:sp>
        <p:nvSpPr>
          <p:cNvPr id="3" name="Subtitle 2"/>
          <p:cNvSpPr>
            <a:spLocks noGrp="1"/>
          </p:cNvSpPr>
          <p:nvPr>
            <p:ph type="subTitle" idx="1"/>
          </p:nvPr>
        </p:nvSpPr>
        <p:spPr>
          <a:xfrm>
            <a:off x="533400" y="1524000"/>
            <a:ext cx="7854696" cy="4648200"/>
          </a:xfrm>
        </p:spPr>
        <p:txBody>
          <a:bodyPr>
            <a:normAutofit fontScale="70000" lnSpcReduction="20000"/>
          </a:bodyPr>
          <a:lstStyle/>
          <a:p>
            <a:pPr algn="ctr"/>
            <a:r>
              <a:rPr lang="en-US" dirty="0" smtClean="0">
                <a:solidFill>
                  <a:schemeClr val="tx1"/>
                </a:solidFill>
              </a:rPr>
              <a:t>Wellness can be achieved by practicing a healthy lifestyle that includes regular physical activity, proper nutrition, eliminating unhealthy behaviors, and maintaining good emotional and spiritual health.</a:t>
            </a:r>
          </a:p>
          <a:p>
            <a:pPr algn="ctr"/>
            <a:endParaRPr lang="en-US" dirty="0">
              <a:solidFill>
                <a:schemeClr val="tx1"/>
              </a:solidFill>
            </a:endParaRPr>
          </a:p>
          <a:p>
            <a:pPr marR="45720" lvl="0" algn="l">
              <a:buClr>
                <a:schemeClr val="accent3"/>
              </a:buClr>
              <a:buSzPct val="95000"/>
              <a:buFont typeface="Arial" pitchFamily="34" charset="0"/>
              <a:buChar char="•"/>
              <a:defRPr/>
            </a:pPr>
            <a:r>
              <a:rPr lang="en-US" dirty="0" smtClean="0">
                <a:solidFill>
                  <a:schemeClr val="tx1"/>
                </a:solidFill>
              </a:rPr>
              <a:t>Healthy lifestyles? </a:t>
            </a:r>
          </a:p>
          <a:p>
            <a:pPr marR="45720" lvl="0" algn="l">
              <a:buClr>
                <a:schemeClr val="accent3"/>
              </a:buClr>
              <a:buSzPct val="95000"/>
              <a:buFont typeface="Arial" pitchFamily="34" charset="0"/>
              <a:buChar char="•"/>
              <a:defRPr/>
            </a:pPr>
            <a:r>
              <a:rPr lang="en-US" dirty="0" smtClean="0">
                <a:solidFill>
                  <a:schemeClr val="tx1"/>
                </a:solidFill>
              </a:rPr>
              <a:t>Physical activity?</a:t>
            </a:r>
          </a:p>
          <a:p>
            <a:pPr marR="45720" lvl="0" algn="l">
              <a:buClr>
                <a:schemeClr val="accent3"/>
              </a:buClr>
              <a:buSzPct val="95000"/>
              <a:buFont typeface="Arial" pitchFamily="34" charset="0"/>
              <a:buChar char="•"/>
              <a:defRPr/>
            </a:pPr>
            <a:r>
              <a:rPr lang="en-US" dirty="0" smtClean="0">
                <a:solidFill>
                  <a:schemeClr val="tx1"/>
                </a:solidFill>
              </a:rPr>
              <a:t>Proper nutrition?</a:t>
            </a:r>
          </a:p>
          <a:p>
            <a:pPr marR="45720" lvl="0" algn="l">
              <a:buClr>
                <a:schemeClr val="accent3"/>
              </a:buClr>
              <a:buSzPct val="95000"/>
              <a:buFont typeface="Arial" pitchFamily="34" charset="0"/>
              <a:buChar char="•"/>
              <a:defRPr/>
            </a:pPr>
            <a:r>
              <a:rPr lang="en-US" dirty="0" smtClean="0">
                <a:solidFill>
                  <a:schemeClr val="tx1"/>
                </a:solidFill>
              </a:rPr>
              <a:t>Unhealthy behaviors?</a:t>
            </a:r>
          </a:p>
          <a:p>
            <a:pPr marR="45720" lvl="0" algn="l">
              <a:buClr>
                <a:schemeClr val="accent3"/>
              </a:buClr>
              <a:buSzPct val="95000"/>
              <a:buFont typeface="Arial" pitchFamily="34" charset="0"/>
              <a:buChar char="•"/>
              <a:defRPr/>
            </a:pPr>
            <a:r>
              <a:rPr lang="en-US" dirty="0" smtClean="0">
                <a:solidFill>
                  <a:schemeClr val="tx1"/>
                </a:solidFill>
              </a:rPr>
              <a:t>Good emotional and spiritual health?</a:t>
            </a:r>
          </a:p>
          <a:p>
            <a:pPr marR="45720" lvl="0" algn="l">
              <a:buClr>
                <a:schemeClr val="accent3"/>
              </a:buClr>
              <a:buSzPct val="95000"/>
              <a:defRPr/>
            </a:pPr>
            <a:endParaRPr lang="en-US" dirty="0" smtClean="0">
              <a:solidFill>
                <a:schemeClr val="tx1"/>
              </a:solidFill>
            </a:endParaRPr>
          </a:p>
          <a:p>
            <a:pPr marR="45720" lvl="0" algn="l">
              <a:buClr>
                <a:schemeClr val="accent3"/>
              </a:buClr>
              <a:buSzPct val="95000"/>
              <a:defRPr/>
            </a:pPr>
            <a:r>
              <a:rPr lang="en-US" dirty="0" smtClean="0">
                <a:solidFill>
                  <a:schemeClr val="tx1"/>
                </a:solidFill>
              </a:rPr>
              <a:t>What are these and how do I know if I am adequately implementing the practices of these in my everyday life?</a:t>
            </a:r>
          </a:p>
          <a:p>
            <a:pPr algn="ct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6 Components of Wellness</a:t>
            </a:r>
            <a:endParaRPr lang="en-US" dirty="0"/>
          </a:p>
        </p:txBody>
      </p:sp>
      <p:sp>
        <p:nvSpPr>
          <p:cNvPr id="5" name="Title 1"/>
          <p:cNvSpPr txBox="1">
            <a:spLocks/>
          </p:cNvSpPr>
          <p:nvPr/>
        </p:nvSpPr>
        <p:spPr>
          <a:xfrm>
            <a:off x="685800" y="4495800"/>
            <a:ext cx="8229600" cy="17526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effectLst/>
                <a:uLnTx/>
                <a:uFillTx/>
                <a:latin typeface="+mj-lt"/>
                <a:ea typeface="+mj-ea"/>
                <a:cs typeface="+mj-cs"/>
              </a:rPr>
              <a:t>The components do not work well in isolation.  </a:t>
            </a:r>
            <a:r>
              <a:rPr lang="en-US" sz="2400" dirty="0" smtClean="0">
                <a:latin typeface="+mj-lt"/>
                <a:ea typeface="+mj-ea"/>
                <a:cs typeface="+mj-cs"/>
              </a:rPr>
              <a:t>Focusing on one area is unhealthy.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dirty="0" smtClean="0">
                <a:latin typeface="+mj-lt"/>
                <a:ea typeface="+mj-ea"/>
                <a:cs typeface="+mj-cs"/>
              </a:rPr>
              <a:t>Example: Anxiety or depression can cause chronic physical illnesses.</a:t>
            </a:r>
            <a:endParaRPr kumimoji="0" lang="en-US" sz="3200" b="0" i="0" u="none" strike="noStrike" kern="1200" cap="none" spc="0" normalizeH="0" baseline="0" noProof="0" dirty="0">
              <a:ln>
                <a:noFill/>
              </a:ln>
              <a:effectLst/>
              <a:uLnTx/>
              <a:uFillTx/>
              <a:latin typeface="+mj-lt"/>
              <a:ea typeface="+mj-ea"/>
              <a:cs typeface="+mj-cs"/>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753949975"/>
              </p:ext>
            </p:extLst>
          </p:nvPr>
        </p:nvGraphicFramePr>
        <p:xfrm>
          <a:off x="457200" y="1295400"/>
          <a:ext cx="82296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7854696" cy="5791200"/>
          </a:xfrm>
        </p:spPr>
        <p:txBody>
          <a:bodyPr>
            <a:normAutofit fontScale="77500" lnSpcReduction="20000"/>
          </a:bodyPr>
          <a:lstStyle/>
          <a:p>
            <a:pPr algn="l"/>
            <a:r>
              <a:rPr lang="en-US" b="1" dirty="0" smtClean="0">
                <a:solidFill>
                  <a:schemeClr val="tx1"/>
                </a:solidFill>
              </a:rPr>
              <a:t>Physical Health </a:t>
            </a:r>
            <a:r>
              <a:rPr lang="en-US" dirty="0" smtClean="0">
                <a:solidFill>
                  <a:schemeClr val="tx1"/>
                </a:solidFill>
              </a:rPr>
              <a:t>– physical fitness, lack of disease,/sickness, nutrition, sleep, personal safety.</a:t>
            </a:r>
          </a:p>
          <a:p>
            <a:pPr algn="l"/>
            <a:endParaRPr lang="en-US" dirty="0" smtClean="0">
              <a:solidFill>
                <a:schemeClr val="tx1"/>
              </a:solidFill>
            </a:endParaRPr>
          </a:p>
          <a:p>
            <a:pPr algn="l"/>
            <a:r>
              <a:rPr lang="en-US" b="1" dirty="0" smtClean="0">
                <a:solidFill>
                  <a:schemeClr val="tx1"/>
                </a:solidFill>
              </a:rPr>
              <a:t>Emotional Health</a:t>
            </a:r>
            <a:r>
              <a:rPr lang="en-US" dirty="0" smtClean="0">
                <a:solidFill>
                  <a:schemeClr val="tx1"/>
                </a:solidFill>
              </a:rPr>
              <a:t> – (mental health) how you feel about yourself and others; social skills, relationships, self-esteem, stress coping, emotional control and expression.</a:t>
            </a:r>
          </a:p>
          <a:p>
            <a:pPr algn="l"/>
            <a:endParaRPr lang="en-US" dirty="0" smtClean="0">
              <a:solidFill>
                <a:schemeClr val="tx1"/>
              </a:solidFill>
            </a:endParaRPr>
          </a:p>
          <a:p>
            <a:pPr algn="l"/>
            <a:r>
              <a:rPr lang="en-US" b="1" dirty="0" smtClean="0">
                <a:solidFill>
                  <a:schemeClr val="tx1"/>
                </a:solidFill>
              </a:rPr>
              <a:t>Intellectual Health </a:t>
            </a:r>
            <a:r>
              <a:rPr lang="en-US" dirty="0" smtClean="0">
                <a:solidFill>
                  <a:schemeClr val="tx1"/>
                </a:solidFill>
              </a:rPr>
              <a:t>– keeping you mind active and functioning at a high level.  Thinking clearly, quickly, creatively, and critically.</a:t>
            </a:r>
          </a:p>
          <a:p>
            <a:pPr algn="l"/>
            <a:endParaRPr lang="en-US" sz="2800" dirty="0" smtClean="0">
              <a:solidFill>
                <a:schemeClr val="tx1"/>
              </a:solidFill>
            </a:endParaRPr>
          </a:p>
          <a:p>
            <a:pPr algn="l"/>
            <a:r>
              <a:rPr lang="en-US" sz="2900" dirty="0" smtClean="0">
                <a:solidFill>
                  <a:schemeClr val="tx1"/>
                </a:solidFill>
              </a:rPr>
              <a:t>What happens to school age kids when they take summer off from learning?</a:t>
            </a:r>
          </a:p>
          <a:p>
            <a:pPr algn="l"/>
            <a:r>
              <a:rPr lang="en-US" sz="2100" dirty="0" smtClean="0">
                <a:solidFill>
                  <a:srgbClr val="FF0000"/>
                </a:solidFill>
              </a:rPr>
              <a:t>See Doc 7 and Doc 8</a:t>
            </a:r>
          </a:p>
          <a:p>
            <a:pPr marL="342900" indent="-342900" algn="l">
              <a:buFont typeface="Arial" panose="020B0604020202020204" pitchFamily="34" charset="0"/>
              <a:buChar char="•"/>
            </a:pPr>
            <a:r>
              <a:rPr lang="en-US" sz="2100" dirty="0" smtClean="0">
                <a:solidFill>
                  <a:schemeClr val="tx1"/>
                </a:solidFill>
              </a:rPr>
              <a:t>Achievement scores decline over the summer break.  Math more than reading and writing. </a:t>
            </a:r>
          </a:p>
          <a:p>
            <a:pPr marL="342900" indent="-342900" algn="l">
              <a:buFont typeface="Arial" panose="020B0604020202020204" pitchFamily="34" charset="0"/>
              <a:buChar char="•"/>
            </a:pPr>
            <a:r>
              <a:rPr lang="en-US" sz="2100" dirty="0" smtClean="0">
                <a:solidFill>
                  <a:schemeClr val="tx1"/>
                </a:solidFill>
              </a:rPr>
              <a:t>The higher the social economic status of the students family the less the scores decline over the summer. </a:t>
            </a:r>
          </a:p>
          <a:p>
            <a:pPr marL="342900" indent="-342900" algn="l">
              <a:buFont typeface="Arial" panose="020B0604020202020204" pitchFamily="34" charset="0"/>
              <a:buChar char="•"/>
            </a:pPr>
            <a:r>
              <a:rPr lang="en-US" sz="2100" dirty="0" smtClean="0">
                <a:solidFill>
                  <a:schemeClr val="tx1"/>
                </a:solidFill>
              </a:rPr>
              <a:t>Lack </a:t>
            </a:r>
            <a:r>
              <a:rPr lang="en-US" sz="2100" dirty="0">
                <a:solidFill>
                  <a:schemeClr val="tx1"/>
                </a:solidFill>
              </a:rPr>
              <a:t>of available opportunity to </a:t>
            </a:r>
            <a:r>
              <a:rPr lang="en-US" sz="2100" dirty="0" smtClean="0">
                <a:solidFill>
                  <a:schemeClr val="tx1"/>
                </a:solidFill>
              </a:rPr>
              <a:t>practice appears to be the reason.</a:t>
            </a:r>
          </a:p>
          <a:p>
            <a:pPr algn="l"/>
            <a:endParaRPr lang="en-US" dirty="0" smtClean="0">
              <a:solidFill>
                <a:schemeClr val="tx1"/>
              </a:solidFill>
            </a:endParaRPr>
          </a:p>
          <a:p>
            <a:pPr algn="l"/>
            <a:endParaRPr lang="en-US" dirty="0" smtClean="0"/>
          </a:p>
          <a:p>
            <a:pPr algn="l"/>
            <a:endParaRPr lang="en-US" dirty="0" smtClean="0"/>
          </a:p>
          <a:p>
            <a:pPr algn="l"/>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1342</TotalTime>
  <Words>1727</Words>
  <Application>Microsoft Office PowerPoint</Application>
  <PresentationFormat>On-screen Show (4:3)</PresentationFormat>
  <Paragraphs>152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Chapters 1  Understanding Fitness and Wellness &amp;  Chapter 2 Changing Personal Behaviors for Optimal Wellness</vt:lpstr>
      <vt:lpstr>Why Does Wellness Matter? </vt:lpstr>
      <vt:lpstr>Why Does Wellness Matter? </vt:lpstr>
      <vt:lpstr>Why Does Wellness Matter? </vt:lpstr>
      <vt:lpstr>PowerPoint Presentation</vt:lpstr>
      <vt:lpstr>The Academic Struggles of College Students!</vt:lpstr>
      <vt:lpstr>What is Wellness?</vt:lpstr>
      <vt:lpstr>6 Components of Wellness</vt:lpstr>
      <vt:lpstr>PowerPoint Presentation</vt:lpstr>
      <vt:lpstr>PowerPoint Presentation</vt:lpstr>
      <vt:lpstr>PowerPoint Presentation</vt:lpstr>
      <vt:lpstr>Could Good Wellness Benefit Society as a Whole?</vt:lpstr>
      <vt:lpstr>Physical Activity vs Exercise Physical Activity – all movement regardless of level of energy expenditure.  Exercise – conditioning activities and sports, done specifically for health and fitness benefits.  How can both improve your physical health?  What are ways we can incorporate both into our daily lives?</vt:lpstr>
      <vt:lpstr>Benefits of Regular Exercise</vt:lpstr>
      <vt:lpstr>Health Related Fitness</vt:lpstr>
      <vt:lpstr>How Can I Change My Behavior to Increase My Wellness?</vt:lpstr>
      <vt:lpstr>Finding Credible Health Info</vt:lpstr>
    </vt:vector>
  </TitlesOfParts>
  <Company>Gordon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Wellness?</dc:title>
  <dc:creator>computer</dc:creator>
  <cp:lastModifiedBy>McClanahan, Travis</cp:lastModifiedBy>
  <cp:revision>134</cp:revision>
  <cp:lastPrinted>2015-07-04T21:25:28Z</cp:lastPrinted>
  <dcterms:created xsi:type="dcterms:W3CDTF">2011-08-07T14:35:59Z</dcterms:created>
  <dcterms:modified xsi:type="dcterms:W3CDTF">2017-01-08T23:21:04Z</dcterms:modified>
</cp:coreProperties>
</file>