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9DDB3-CB93-4BA1-A06F-C082328302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3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32F9D-F9D2-407C-91A8-479E95B089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33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7BE64-CA7B-45A8-B9BA-DB4815680F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611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9C0047-04A0-4C34-BFC1-E1D13042C8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78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3EBF0-3F23-44BE-B18F-0EA74A0FF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68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A2346-2D1A-4C12-88DD-DCF48C0B5E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5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EBCD1-D687-430C-8CF7-2C56470BC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05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F374-3BC6-4E4C-8CE4-5C8522E5B9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96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B786D-4C0B-4161-9F47-42BBDC6F91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18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78BDD-062C-4889-8398-16DC81C8DC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34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18E7B-AC0B-4D42-9331-8AD377566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58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110D5-604B-4B5D-918A-0189DE067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58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89B4D5B-643A-4E72-9F3D-9C7EB873CE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Section 5</a:t>
            </a:r>
            <a:r>
              <a:rPr lang="en-US" altLang="en-US" b="1" dirty="0" smtClean="0"/>
              <a:t>.3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Volumes by Cylindrical Shells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8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0" y="1295400"/>
          <a:ext cx="838200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3" imgW="5705280" imgH="1923840" progId="WP10Doc">
                  <p:embed/>
                </p:oleObj>
              </mc:Choice>
              <mc:Fallback>
                <p:oleObj name="Document" r:id="rId3" imgW="5705280" imgH="1923840" progId="WP10Doc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95400"/>
                        <a:ext cx="838200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VOLUME OF CYLINDRICAL SHELL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2717470" y="1600200"/>
                <a:ext cx="6400800" cy="18158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𝑉</m:t>
                      </m:r>
                      <m:r>
                        <a:rPr lang="en-US" altLang="en-US" b="0" i="1" smtClean="0">
                          <a:latin typeface="Cambria Math"/>
                        </a:rPr>
                        <m:t>=2</m:t>
                      </m:r>
                      <m:r>
                        <a:rPr lang="en-US" altLang="en-US" b="0" i="1" smtClean="0">
                          <a:latin typeface="Cambria Math"/>
                        </a:rPr>
                        <m:t>𝜋</m:t>
                      </m:r>
                      <m:r>
                        <a:rPr lang="en-US" altLang="en-US" b="0" i="1" smtClean="0">
                          <a:latin typeface="Cambria Math"/>
                        </a:rPr>
                        <m:t>𝑟h</m:t>
                      </m:r>
                      <m:r>
                        <m:rPr>
                          <m:sty m:val="p"/>
                        </m:rPr>
                        <a:rPr lang="en-US" altLang="en-US" b="0" i="0" smtClean="0">
                          <a:latin typeface="Cambria Math"/>
                        </a:rPr>
                        <m:t>Δ</m:t>
                      </m:r>
                      <m:r>
                        <a:rPr lang="en-US" altLang="en-US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the average radius,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the height,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en-US" i="0" dirty="0" smtClean="0">
                        <a:latin typeface="Cambria Math"/>
                        <a:cs typeface="Times New Roman" pitchFamily="18" charset="0"/>
                      </a:rPr>
                      <m:t>Δ</m:t>
                    </m:r>
                    <m:r>
                      <a:rPr lang="en-US" altLang="en-US" i="1" dirty="0">
                        <a:latin typeface="Cambria Math"/>
                        <a:cs typeface="Times New Roman" pitchFamily="18" charset="0"/>
                      </a:rPr>
                      <m:t>𝑟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is the thickness.</a:t>
                </a:r>
                <a:endParaRPr lang="el-GR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0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17470" y="1600200"/>
                <a:ext cx="6400800" cy="1815882"/>
              </a:xfrm>
              <a:prstGeom prst="rect">
                <a:avLst/>
              </a:prstGeom>
              <a:blipFill rotWithShape="1">
                <a:blip r:embed="rId5"/>
                <a:stretch>
                  <a:fillRect l="-2476" b="-1010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80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609600" y="4114800"/>
          <a:ext cx="80772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rawing" r:id="rId6" imgW="4286160" imgH="1285920" progId="Presentations.Drawing.10">
                  <p:embed/>
                </p:oleObj>
              </mc:Choice>
              <mc:Fallback>
                <p:oleObj name="Drawing" r:id="rId6" imgW="4286160" imgH="1285920" progId="Presentations.Drawing.1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14800"/>
                        <a:ext cx="8077200" cy="242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Text Box 3"/>
              <p:cNvSpPr txBox="1">
                <a:spLocks noChangeArrowheads="1"/>
              </p:cNvSpPr>
              <p:nvPr/>
            </p:nvSpPr>
            <p:spPr bwMode="auto">
              <a:xfrm>
                <a:off x="166255" y="1295400"/>
                <a:ext cx="8839200" cy="56665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631825" indent="-631825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811213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925513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1740"/>
                  </a:spcAft>
                </a:pPr>
                <a:r>
                  <a:rPr lang="en-US" altLang="en-US" sz="2900" dirty="0" smtClean="0">
                    <a:latin typeface="Cambria" panose="02040503050406030204" pitchFamily="18" charset="0"/>
                  </a:rPr>
                  <a:t>1.	If the solid consists of concentric </a:t>
                </a:r>
                <a:r>
                  <a:rPr lang="en-US" altLang="en-US" sz="2900" b="1" i="1" u="sng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vertical</a:t>
                </a:r>
                <a:r>
                  <a:rPr lang="en-US" altLang="en-US" sz="2900" dirty="0">
                    <a:latin typeface="Cambria" panose="02040503050406030204" pitchFamily="18" charset="0"/>
                  </a:rPr>
                  <a:t> shells between </a:t>
                </a:r>
                <a14:m>
                  <m:oMath xmlns:m="http://schemas.openxmlformats.org/officeDocument/2006/math">
                    <m:r>
                      <a:rPr lang="en-US" altLang="en-US" sz="2900" i="1" dirty="0" smtClean="0">
                        <a:latin typeface="Cambria Math"/>
                      </a:rPr>
                      <m:t>𝑥</m:t>
                    </m:r>
                    <m:r>
                      <a:rPr lang="en-US" altLang="en-US" sz="2900" i="1" dirty="0" smtClean="0">
                        <a:latin typeface="Cambria Math"/>
                      </a:rPr>
                      <m:t>=</m:t>
                    </m:r>
                    <m:r>
                      <a:rPr lang="en-US" altLang="en-US" sz="290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29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2900" dirty="0">
                    <a:latin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2900" i="1" dirty="0" smtClean="0">
                        <a:latin typeface="Cambria Math"/>
                      </a:rPr>
                      <m:t>𝑥</m:t>
                    </m:r>
                    <m:r>
                      <a:rPr lang="en-US" altLang="en-US" sz="2900" i="1" dirty="0" smtClean="0">
                        <a:latin typeface="Cambria Math"/>
                      </a:rPr>
                      <m:t>=</m:t>
                    </m:r>
                    <m:r>
                      <a:rPr lang="en-US" altLang="en-US" sz="290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en-US" sz="2900" dirty="0">
                    <a:latin typeface="Cambria" panose="02040503050406030204" pitchFamily="18" charset="0"/>
                  </a:rPr>
                  <a:t>, we find the radius </a:t>
                </a:r>
                <a14:m>
                  <m:oMath xmlns:m="http://schemas.openxmlformats.org/officeDocument/2006/math">
                    <m:r>
                      <a:rPr lang="en-US" altLang="en-US" sz="2900" i="1" dirty="0" smtClean="0">
                        <a:latin typeface="Cambria Math"/>
                      </a:rPr>
                      <m:t>𝑟</m:t>
                    </m:r>
                    <m:r>
                      <a:rPr lang="en-US" altLang="en-US" sz="2900" i="1" dirty="0" smtClean="0">
                        <a:latin typeface="Cambria Math"/>
                      </a:rPr>
                      <m:t>(</m:t>
                    </m:r>
                    <m:r>
                      <a:rPr lang="en-US" altLang="en-US" sz="2900" i="1" dirty="0" smtClean="0">
                        <a:latin typeface="Cambria Math"/>
                      </a:rPr>
                      <m:t>𝑥</m:t>
                    </m:r>
                    <m:r>
                      <a:rPr lang="en-US" altLang="en-US" sz="29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en-US" sz="2900" dirty="0">
                    <a:latin typeface="Cambria" panose="02040503050406030204" pitchFamily="18" charset="0"/>
                  </a:rPr>
                  <a:t> and height </a:t>
                </a:r>
                <a14:m>
                  <m:oMath xmlns:m="http://schemas.openxmlformats.org/officeDocument/2006/math">
                    <m:r>
                      <a:rPr lang="en-US" altLang="en-US" sz="2900" i="1" dirty="0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altLang="en-US" sz="29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900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900" dirty="0">
                    <a:latin typeface="Cambria" panose="02040503050406030204" pitchFamily="18" charset="0"/>
                  </a:rPr>
                  <a:t> of the shell at </a:t>
                </a:r>
                <a14:m>
                  <m:oMath xmlns:m="http://schemas.openxmlformats.org/officeDocument/2006/math">
                    <m:r>
                      <a:rPr lang="en-US" altLang="en-US" sz="29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sz="2900" dirty="0">
                    <a:latin typeface="Cambria" panose="02040503050406030204" pitchFamily="18" charset="0"/>
                  </a:rPr>
                  <a:t>, and the volume is</a:t>
                </a:r>
              </a:p>
              <a:p>
                <a:pPr>
                  <a:spcBef>
                    <a:spcPts val="0"/>
                  </a:spcBef>
                  <a:spcAft>
                    <a:spcPts val="174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900" b="0" i="1" smtClean="0">
                          <a:latin typeface="Cambria Math"/>
                        </a:rPr>
                        <m:t>𝑉</m:t>
                      </m:r>
                      <m:r>
                        <a:rPr lang="en-US" altLang="en-US" sz="2900" b="0" i="1" smtClean="0">
                          <a:latin typeface="Cambria Math"/>
                        </a:rPr>
                        <m:t>=2</m:t>
                      </m:r>
                      <m:r>
                        <a:rPr lang="en-US" altLang="en-US" sz="2900" b="0" i="1" smtClean="0">
                          <a:latin typeface="Cambria Math"/>
                        </a:rPr>
                        <m:t>𝜋</m:t>
                      </m:r>
                      <m:nary>
                        <m:naryPr>
                          <m:ctrlPr>
                            <a:rPr lang="en-US" altLang="en-US" sz="29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sz="29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sz="29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altLang="en-US" sz="2900" b="0" i="1" smtClean="0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altLang="en-US" sz="29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9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2900" b="0" i="1" smtClean="0">
                              <a:latin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altLang="en-US" sz="29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9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29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2900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740"/>
                  </a:spcAft>
                </a:pPr>
                <a:r>
                  <a:rPr lang="en-US" altLang="en-US" sz="2900" dirty="0">
                    <a:latin typeface="Cambria" panose="02040503050406030204" pitchFamily="18" charset="0"/>
                  </a:rPr>
                  <a:t>2.	If the solid consists of concentric </a:t>
                </a:r>
                <a:r>
                  <a:rPr lang="en-US" altLang="en-US" sz="2900" b="1" i="1" u="sng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horizontal</a:t>
                </a:r>
                <a:r>
                  <a:rPr lang="en-US" altLang="en-US" sz="2900" dirty="0">
                    <a:latin typeface="Cambria" panose="02040503050406030204" pitchFamily="18" charset="0"/>
                  </a:rPr>
                  <a:t> shells between </a:t>
                </a:r>
                <a14:m>
                  <m:oMath xmlns:m="http://schemas.openxmlformats.org/officeDocument/2006/math">
                    <m:r>
                      <a:rPr lang="en-US" altLang="en-US" sz="2900" i="1" dirty="0" smtClean="0">
                        <a:latin typeface="Cambria Math"/>
                      </a:rPr>
                      <m:t>𝑦</m:t>
                    </m:r>
                    <m:r>
                      <a:rPr lang="en-US" altLang="en-US" sz="2900" i="1" dirty="0" smtClean="0">
                        <a:latin typeface="Cambria Math"/>
                      </a:rPr>
                      <m:t>=</m:t>
                    </m:r>
                    <m:r>
                      <a:rPr lang="en-US" altLang="en-US" sz="2900" i="1" dirty="0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altLang="en-US" sz="29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2900" dirty="0">
                    <a:latin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2900" i="1" dirty="0" smtClean="0">
                        <a:latin typeface="Cambria Math"/>
                      </a:rPr>
                      <m:t>𝑦</m:t>
                    </m:r>
                    <m:r>
                      <a:rPr lang="en-US" altLang="en-US" sz="2900" i="1" dirty="0">
                        <a:latin typeface="Cambria Math"/>
                      </a:rPr>
                      <m:t>=</m:t>
                    </m:r>
                    <m:r>
                      <a:rPr lang="en-US" altLang="en-US" sz="2900" i="1" dirty="0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altLang="en-US" sz="2900" dirty="0">
                    <a:latin typeface="Cambria" panose="02040503050406030204" pitchFamily="18" charset="0"/>
                  </a:rPr>
                  <a:t>, we find the radius </a:t>
                </a:r>
                <a14:m>
                  <m:oMath xmlns:m="http://schemas.openxmlformats.org/officeDocument/2006/math">
                    <m:r>
                      <a:rPr lang="en-US" altLang="en-US" sz="2900" i="1" dirty="0" smtClean="0">
                        <a:latin typeface="Cambria Math"/>
                      </a:rPr>
                      <m:t>𝑟</m:t>
                    </m:r>
                    <m:d>
                      <m:dPr>
                        <m:ctrlPr>
                          <a:rPr lang="en-US" altLang="en-US" sz="29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900" i="1" dirty="0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altLang="en-US" sz="2900" dirty="0">
                    <a:latin typeface="Cambria" panose="02040503050406030204" pitchFamily="18" charset="0"/>
                  </a:rPr>
                  <a:t> and length </a:t>
                </a:r>
                <a14:m>
                  <m:oMath xmlns:m="http://schemas.openxmlformats.org/officeDocument/2006/math">
                    <m:r>
                      <a:rPr lang="en-US" altLang="en-US" sz="2900" i="1" dirty="0" smtClean="0">
                        <a:latin typeface="Cambria Math"/>
                      </a:rPr>
                      <m:t>𝑙</m:t>
                    </m:r>
                    <m:d>
                      <m:dPr>
                        <m:ctrlPr>
                          <a:rPr lang="en-US" altLang="en-US" sz="29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900" i="1" dirty="0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altLang="en-US" sz="2900" dirty="0">
                    <a:latin typeface="Cambria" panose="02040503050406030204" pitchFamily="18" charset="0"/>
                  </a:rPr>
                  <a:t> of the shell at </a:t>
                </a:r>
                <a14:m>
                  <m:oMath xmlns:m="http://schemas.openxmlformats.org/officeDocument/2006/math">
                    <m:r>
                      <a:rPr lang="en-US" altLang="en-US" sz="2900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altLang="en-US" sz="2900" dirty="0">
                    <a:latin typeface="Cambria" panose="02040503050406030204" pitchFamily="18" charset="0"/>
                  </a:rPr>
                  <a:t>, and the volume </a:t>
                </a:r>
                <a:r>
                  <a:rPr lang="en-US" altLang="en-US" sz="2900" dirty="0" smtClean="0">
                    <a:latin typeface="Cambria" panose="02040503050406030204" pitchFamily="18" charset="0"/>
                  </a:rPr>
                  <a:t>is</a:t>
                </a:r>
              </a:p>
              <a:p>
                <a:pPr>
                  <a:spcBef>
                    <a:spcPts val="0"/>
                  </a:spcBef>
                  <a:spcAft>
                    <a:spcPts val="174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900" b="0" i="1" smtClean="0">
                          <a:latin typeface="Cambria Math"/>
                        </a:rPr>
                        <m:t>𝑉</m:t>
                      </m:r>
                      <m:r>
                        <a:rPr lang="en-US" altLang="en-US" sz="2900" b="0" i="1" smtClean="0">
                          <a:latin typeface="Cambria Math"/>
                        </a:rPr>
                        <m:t>=2</m:t>
                      </m:r>
                      <m:r>
                        <a:rPr lang="en-US" altLang="en-US" sz="2900" b="0" i="1" smtClean="0">
                          <a:latin typeface="Cambria Math"/>
                        </a:rPr>
                        <m:t>𝜋</m:t>
                      </m:r>
                      <m:nary>
                        <m:naryPr>
                          <m:ctrlPr>
                            <a:rPr lang="en-US" altLang="en-US" sz="29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altLang="en-US" sz="2900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altLang="en-US" sz="2900" b="0" i="1" smtClean="0">
                              <a:latin typeface="Cambria Math"/>
                            </a:rPr>
                            <m:t>𝑑</m:t>
                          </m:r>
                        </m:sup>
                        <m:e>
                          <m:r>
                            <a:rPr lang="en-US" altLang="en-US" sz="2900" b="0" i="1" smtClean="0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altLang="en-US" sz="29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9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altLang="en-US" sz="2900" b="0" i="1" smtClean="0">
                              <a:latin typeface="Cambria Math"/>
                            </a:rPr>
                            <m:t>𝑙</m:t>
                          </m:r>
                          <m:d>
                            <m:dPr>
                              <m:ctrlPr>
                                <a:rPr lang="en-US" altLang="en-US" sz="29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9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altLang="en-US" sz="29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altLang="en-US" sz="2900" b="0" i="1" smtClean="0">
                              <a:latin typeface="Cambria Math"/>
                            </a:rPr>
                            <m:t>𝑦</m:t>
                          </m:r>
                        </m:e>
                      </m:nary>
                    </m:oMath>
                  </m:oMathPara>
                </a14:m>
                <a:endParaRPr lang="en-US" altLang="en-US" sz="29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819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255" y="1295400"/>
                <a:ext cx="8839200" cy="5666551"/>
              </a:xfrm>
              <a:prstGeom prst="rect">
                <a:avLst/>
              </a:prstGeom>
              <a:blipFill rotWithShape="1">
                <a:blip r:embed="rId2"/>
                <a:stretch>
                  <a:fillRect l="-1448" t="-1184" r="-117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VOLUME BY CYLINDRICAL SHELLS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PROCEDURE FOR THE METHOD OF SHELLS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077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66738" indent="-566738">
              <a:defRPr>
                <a:solidFill>
                  <a:schemeClr val="tx1"/>
                </a:solidFill>
                <a:latin typeface="Arial" charset="0"/>
              </a:defRPr>
            </a:lvl1pPr>
            <a:lvl2pPr marL="681038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Cambria" panose="02040503050406030204" pitchFamily="18" charset="0"/>
              </a:rPr>
              <a:t>1.	Sketch the region.  Label intersection points, if any.</a:t>
            </a:r>
          </a:p>
          <a:p>
            <a:r>
              <a:rPr lang="en-US" altLang="en-US" dirty="0">
                <a:latin typeface="Cambria" panose="02040503050406030204" pitchFamily="18" charset="0"/>
              </a:rPr>
              <a:t>2.	Draw a slice and label the radius, height, and thickness.</a:t>
            </a:r>
          </a:p>
          <a:p>
            <a:r>
              <a:rPr lang="en-US" altLang="en-US" dirty="0">
                <a:latin typeface="Cambria" panose="02040503050406030204" pitchFamily="18" charset="0"/>
              </a:rPr>
              <a:t>3.	Sum the volume of all shells; that is, set up and evaluate a definite integral.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50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Default Design</vt:lpstr>
      <vt:lpstr>WordPerfect 10 Document</vt:lpstr>
      <vt:lpstr>Corel Presentations 10 Drawing</vt:lpstr>
      <vt:lpstr>Section 5.3</vt:lpstr>
      <vt:lpstr>THE VOLUME OF CYLINDRICAL SHELL</vt:lpstr>
      <vt:lpstr>VOLUME BY CYLINDRICAL SHELLS</vt:lpstr>
      <vt:lpstr>PROCEDURE FOR THE METHOD OF SHELLS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6.3</dc:title>
  <dc:creator>Allen Fuller</dc:creator>
  <cp:lastModifiedBy>Fuller, Allen</cp:lastModifiedBy>
  <cp:revision>8</cp:revision>
  <dcterms:created xsi:type="dcterms:W3CDTF">2005-06-18T03:23:14Z</dcterms:created>
  <dcterms:modified xsi:type="dcterms:W3CDTF">2014-04-14T19:55:39Z</dcterms:modified>
</cp:coreProperties>
</file>