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5AB5F0D5-7CA8-45A9-8AAE-5AE283C7614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0E00412-AEB5-40F3-ABD4-2CC349387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7018-BD6D-4F2D-9300-8F1C70D42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F51C-809A-4A2C-813A-67B1A343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9CB9-2EB5-4087-BB03-4223AE281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5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87EE6-8651-41B6-AE6F-565D1F0E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D47D5-E1CE-493E-9E46-6364A1F0D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2832-6476-493D-B58C-C18F26BAD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7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FA79-8621-4F97-8274-4679EB02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0360-FFE0-404E-9977-D3E5F184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3DA6-E922-4D55-9689-EE23A631C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0A45-5C3C-454D-A0F2-79879DECD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6E79-F930-49D5-A7FA-CF2801F5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42479CF-278C-4D96-84C7-26E55CCC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Section 5.2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DEFINITION OF VOLUME USING VERTICAL SLICES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752600"/>
                <a:ext cx="8534400" cy="4158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be a solid that lies between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𝑥</m:t>
                    </m:r>
                    <m:r>
                      <a:rPr lang="en-US" altLang="en-US" i="1" dirty="0" smtClean="0">
                        <a:latin typeface="Cambria Math"/>
                      </a:rPr>
                      <m:t>=</m:t>
                    </m:r>
                    <m:r>
                      <a:rPr lang="en-US" alt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𝑥</m:t>
                    </m:r>
                    <m:r>
                      <a:rPr lang="en-US" altLang="en-US" i="1" dirty="0" smtClean="0">
                        <a:latin typeface="Cambria Math"/>
                      </a:rPr>
                      <m:t>=</m:t>
                    </m:r>
                    <m:r>
                      <a:rPr lang="en-US" alt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. If the cross-sectional area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in the </a:t>
                </a:r>
                <a:r>
                  <a:rPr lang="en-US" altLang="en-US" dirty="0" smtClean="0">
                    <a:latin typeface="Cambria" panose="02040503050406030204" pitchFamily="18" charset="0"/>
                  </a:rPr>
                  <a:t>plane, </a:t>
                </a:r>
                <a:r>
                  <a:rPr lang="en-US" altLang="en-US" dirty="0">
                    <a:latin typeface="Cambria" panose="02040503050406030204" pitchFamily="18" charset="0"/>
                  </a:rPr>
                  <a:t>through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and perpendicular to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-axis,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a continuous function, then the volume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</a:t>
                </a:r>
                <a:r>
                  <a:rPr lang="en-US" altLang="en-US" dirty="0" smtClean="0">
                    <a:latin typeface="Cambria" panose="02040503050406030204" pitchFamily="18" charset="0"/>
                  </a:rPr>
                  <a:t>is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𝑉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752600"/>
                <a:ext cx="8534400" cy="4158895"/>
              </a:xfrm>
              <a:prstGeom prst="rect">
                <a:avLst/>
              </a:prstGeom>
              <a:blipFill rotWithShape="1">
                <a:blip r:embed="rId2"/>
                <a:stretch>
                  <a:fillRect l="-1786" t="-1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DEFINITION OF VOLUME USING HORIZONTAL SLICES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1752600"/>
                <a:ext cx="7924800" cy="4158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Let </a:t>
                </a:r>
                <a:r>
                  <a:rPr lang="en-US" altLang="en-US" i="1" dirty="0">
                    <a:latin typeface="Cambria" panose="02040503050406030204" pitchFamily="18" charset="0"/>
                  </a:rPr>
                  <a:t>S</a:t>
                </a:r>
                <a:r>
                  <a:rPr lang="en-US" altLang="en-US" dirty="0">
                    <a:latin typeface="Cambria" panose="02040503050406030204" pitchFamily="18" charset="0"/>
                  </a:rPr>
                  <a:t> be a solid that lies between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𝑦</m:t>
                    </m:r>
                    <m:r>
                      <a:rPr lang="en-US" altLang="en-US" i="1" dirty="0" smtClean="0">
                        <a:latin typeface="Cambria Math"/>
                      </a:rPr>
                      <m:t>=</m:t>
                    </m:r>
                    <m:r>
                      <a:rPr lang="en-US" alt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en-US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𝑦</m:t>
                    </m:r>
                    <m:r>
                      <a:rPr lang="en-US" altLang="en-US" i="1" dirty="0" smtClean="0">
                        <a:latin typeface="Cambria Math"/>
                      </a:rPr>
                      <m:t>=</m:t>
                    </m:r>
                    <m:r>
                      <a:rPr lang="en-US" alt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. If the cross-sectional area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in the </a:t>
                </a:r>
                <a:r>
                  <a:rPr lang="en-US" altLang="en-US" dirty="0" smtClean="0">
                    <a:latin typeface="Cambria" panose="02040503050406030204" pitchFamily="18" charset="0"/>
                  </a:rPr>
                  <a:t>plane, </a:t>
                </a:r>
                <a:r>
                  <a:rPr lang="en-US" altLang="en-US" dirty="0">
                    <a:latin typeface="Cambria" panose="02040503050406030204" pitchFamily="18" charset="0"/>
                  </a:rPr>
                  <a:t>through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and perpendicular to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-axis,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a continuous function, then the volume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</a:t>
                </a:r>
                <a:endParaRPr lang="en-US" altLang="en-US" dirty="0" smtClean="0">
                  <a:latin typeface="Cambria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𝑉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en-US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alt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5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752600"/>
                <a:ext cx="7924800" cy="4158895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906" r="-1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SOME USEFUL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3"/>
              <p:cNvSpPr txBox="1">
                <a:spLocks noChangeArrowheads="1"/>
              </p:cNvSpPr>
              <p:nvPr/>
            </p:nvSpPr>
            <p:spPr bwMode="auto">
              <a:xfrm>
                <a:off x="304800" y="1371600"/>
                <a:ext cx="8610600" cy="5003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1.	If the cross-section is a </a:t>
                </a:r>
                <a:r>
                  <a:rPr lang="en-US" altLang="en-US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disk</a:t>
                </a:r>
                <a:r>
                  <a:rPr lang="en-US" altLang="en-US" dirty="0">
                    <a:latin typeface="Cambria" panose="02040503050406030204" pitchFamily="18" charset="0"/>
                  </a:rPr>
                  <a:t>, we find the radius of the disk (in terms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) and use</a:t>
                </a:r>
              </a:p>
              <a:p>
                <a:pPr algn="ctr" eaLnBrk="1" hangingPunct="1"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𝐴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/>
                                </a:rPr>
                                <m:t>radius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baseline="30000" dirty="0">
                  <a:latin typeface="Cambria" panose="02040503050406030204" pitchFamily="18" charset="0"/>
                  <a:cs typeface="Times New Roman" pitchFamily="18" charset="0"/>
                </a:endParaRPr>
              </a:p>
              <a:p>
                <a:pPr eaLnBrk="1" hangingPunct="1">
                  <a:spcAft>
                    <a:spcPts val="1920"/>
                  </a:spcAft>
                </a:pPr>
                <a:r>
                  <a:rPr lang="en-US" altLang="en-US" dirty="0" smtClean="0">
                    <a:latin typeface="Cambria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.	If the cross-section is a </a:t>
                </a:r>
                <a:r>
                  <a:rPr lang="en-US" altLang="en-US" b="1" i="1" u="sng" dirty="0">
                    <a:solidFill>
                      <a:srgbClr val="FF0000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washer</a:t>
                </a:r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, we find 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itchFamily="18" charset="0"/>
                  </a:rPr>
                  <a:t>the </a:t>
                </a:r>
                <a:r>
                  <a:rPr lang="en-US" altLang="en-US" b="1" i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inner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radius and the </a:t>
                </a:r>
                <a:r>
                  <a:rPr lang="en-US" altLang="en-US" b="1" i="1" u="sng" dirty="0">
                    <a:solidFill>
                      <a:srgbClr val="FF0000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outer</a:t>
                </a:r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 radius of the 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itchFamily="18" charset="0"/>
                  </a:rPr>
                  <a:t>washer </a:t>
                </a:r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	(in terms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  <a:cs typeface="Times New Roman" pitchFamily="18" charset="0"/>
                  </a:rPr>
                  <a:t>) and </a:t>
                </a:r>
                <a:r>
                  <a:rPr lang="en-US" altLang="en-US" dirty="0" smtClean="0">
                    <a:latin typeface="Cambria" panose="02040503050406030204" pitchFamily="18" charset="0"/>
                    <a:cs typeface="Times New Roman" pitchFamily="18" charset="0"/>
                  </a:rPr>
                  <a:t>use</a:t>
                </a:r>
              </a:p>
              <a:p>
                <a:pPr marL="0" indent="0" eaLnBrk="1" hangingPunct="1"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outer</m:t>
                              </m:r>
                              <m:r>
                                <a:rPr lang="en-US" alt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radius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inner</m:t>
                              </m:r>
                              <m:r>
                                <a:rPr lang="en-US" alt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radius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outer</m:t>
                                  </m:r>
                                  <m:r>
                                    <a:rPr lang="en-US" alt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radius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inner</m:t>
                                  </m:r>
                                  <m:r>
                                    <a:rPr lang="en-US" alt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radius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en-US" baseline="30000" dirty="0">
                  <a:latin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71600"/>
                <a:ext cx="8610600" cy="5003677"/>
              </a:xfrm>
              <a:prstGeom prst="rect">
                <a:avLst/>
              </a:prstGeom>
              <a:blipFill rotWithShape="1">
                <a:blip r:embed="rId2"/>
                <a:stretch>
                  <a:fillRect l="-1769" t="-1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2630488"/>
          <a:ext cx="5638800" cy="422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5705280" imgH="4276440" progId="WP10Doc">
                  <p:embed/>
                </p:oleObj>
              </mc:Choice>
              <mc:Fallback>
                <p:oleObj name="Document" r:id="rId3" imgW="5705280" imgH="4276440" progId="WP10Do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30488"/>
                        <a:ext cx="5638800" cy="422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VOLUME OF A DISK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559130" y="1371600"/>
                <a:ext cx="74676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𝑉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altLang="en-US" dirty="0" smtClean="0">
                  <a:latin typeface="Cambria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the radius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the width</a:t>
                </a:r>
              </a:p>
            </p:txBody>
          </p:sp>
        </mc:Choice>
        <mc:Fallback xmlns="">
          <p:sp>
            <p:nvSpPr>
              <p:cNvPr id="307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30" y="1371600"/>
                <a:ext cx="7467600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2122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VOLUME OF A WASHER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 Box 6"/>
              <p:cNvSpPr txBox="1">
                <a:spLocks noChangeArrowheads="1"/>
              </p:cNvSpPr>
              <p:nvPr/>
            </p:nvSpPr>
            <p:spPr bwMode="auto">
              <a:xfrm>
                <a:off x="495795" y="1371600"/>
                <a:ext cx="80010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𝑉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altLang="en-US" dirty="0" smtClean="0">
                  <a:latin typeface="Cambria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the outside radius,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the inside radius,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en-US" dirty="0">
                    <a:latin typeface="Cambria" panose="02040503050406030204" pitchFamily="18" charset="0"/>
                  </a:rPr>
                  <a:t> is the width.</a:t>
                </a:r>
              </a:p>
            </p:txBody>
          </p:sp>
        </mc:Choice>
        <mc:Fallback xmlns="">
          <p:sp>
            <p:nvSpPr>
              <p:cNvPr id="410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795" y="1371600"/>
                <a:ext cx="80010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904" r="-76" b="-100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3181350"/>
          <a:ext cx="39624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rawing" r:id="rId4" imgW="1714680" imgH="1590840" progId="Presentations.Drawing.10">
                  <p:embed/>
                </p:oleObj>
              </mc:Choice>
              <mc:Fallback>
                <p:oleObj name="Drawing" r:id="rId4" imgW="1714680" imgH="1590840" progId="Presentations.Drawing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81350"/>
                        <a:ext cx="39624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5931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522288" indent="-522288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sz="3000" dirty="0" smtClean="0">
                    <a:latin typeface="Cambria" panose="02040503050406030204" pitchFamily="18" charset="0"/>
                  </a:rPr>
                  <a:t>1.	If the solid consists of adjacent </a:t>
                </a:r>
                <a:r>
                  <a:rPr lang="en-US" altLang="en-US" sz="3000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vertical</a:t>
                </a:r>
                <a:r>
                  <a:rPr lang="en-US" altLang="en-US" sz="3000" dirty="0">
                    <a:latin typeface="Cambria" panose="02040503050406030204" pitchFamily="18" charset="0"/>
                  </a:rPr>
                  <a:t> disks between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𝑥</m:t>
                    </m:r>
                    <m:r>
                      <a:rPr lang="en-US" altLang="en-US" sz="3000" i="1" dirty="0" smtClean="0">
                        <a:latin typeface="Cambria Math"/>
                      </a:rPr>
                      <m:t>=</m:t>
                    </m:r>
                    <m:r>
                      <a:rPr lang="en-US" altLang="en-US" sz="30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3000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𝑥</m:t>
                    </m:r>
                    <m:r>
                      <a:rPr lang="en-US" altLang="en-US" sz="3000" i="1" dirty="0" smtClean="0">
                        <a:latin typeface="Cambria Math"/>
                      </a:rPr>
                      <m:t>=</m:t>
                    </m:r>
                    <m:r>
                      <a:rPr lang="en-US" altLang="en-US" sz="30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3000" dirty="0">
                    <a:latin typeface="Cambria" panose="02040503050406030204" pitchFamily="18" charset="0"/>
                  </a:rPr>
                  <a:t>, we find the radius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en-US" sz="3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00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mbria" panose="02040503050406030204" pitchFamily="18" charset="0"/>
                  </a:rPr>
                  <a:t> of the disk at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3000" dirty="0">
                    <a:latin typeface="Cambria" panose="02040503050406030204" pitchFamily="18" charset="0"/>
                  </a:rPr>
                  <a:t>, and the volume is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000" b="0" i="1" smtClean="0">
                          <a:latin typeface="Cambria Math"/>
                        </a:rPr>
                        <m:t>𝑉</m:t>
                      </m:r>
                      <m:r>
                        <a:rPr lang="en-US" alt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3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3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3000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en-US" sz="3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3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en-US" sz="3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3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3000" dirty="0">
                  <a:latin typeface="Cambria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:r>
                  <a:rPr lang="en-US" altLang="en-US" sz="3000" dirty="0">
                    <a:latin typeface="Cambria" panose="02040503050406030204" pitchFamily="18" charset="0"/>
                  </a:rPr>
                  <a:t>2.	</a:t>
                </a:r>
                <a:r>
                  <a:rPr lang="en-US" altLang="en-US" sz="3000" dirty="0" smtClean="0">
                    <a:latin typeface="Cambria" panose="02040503050406030204" pitchFamily="18" charset="0"/>
                  </a:rPr>
                  <a:t>If </a:t>
                </a:r>
                <a:r>
                  <a:rPr lang="en-US" altLang="en-US" sz="3000" dirty="0">
                    <a:latin typeface="Cambria" panose="02040503050406030204" pitchFamily="18" charset="0"/>
                  </a:rPr>
                  <a:t>the solid consists of adjacent </a:t>
                </a:r>
                <a:r>
                  <a:rPr lang="en-US" altLang="en-US" sz="3000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horizontal</a:t>
                </a:r>
                <a:r>
                  <a:rPr lang="en-US" altLang="en-US" sz="3000" dirty="0">
                    <a:latin typeface="Cambria" panose="02040503050406030204" pitchFamily="18" charset="0"/>
                  </a:rPr>
                  <a:t> disks between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𝑦</m:t>
                    </m:r>
                    <m:r>
                      <a:rPr lang="en-US" altLang="en-US" sz="3000" i="1" dirty="0" smtClean="0">
                        <a:latin typeface="Cambria Math"/>
                      </a:rPr>
                      <m:t>=</m:t>
                    </m:r>
                    <m:r>
                      <a:rPr lang="en-US" altLang="en-US" sz="30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en-US" sz="30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3000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𝑦</m:t>
                    </m:r>
                    <m:r>
                      <a:rPr lang="en-US" altLang="en-US" sz="3000" i="1" dirty="0" smtClean="0">
                        <a:latin typeface="Cambria Math"/>
                      </a:rPr>
                      <m:t>=</m:t>
                    </m:r>
                    <m:r>
                      <a:rPr lang="en-US" altLang="en-US" sz="30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en-US" sz="3000" dirty="0">
                    <a:latin typeface="Cambria" panose="02040503050406030204" pitchFamily="18" charset="0"/>
                  </a:rPr>
                  <a:t>, we find the radius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en-US" sz="3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000" i="1" dirty="0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mbria" panose="02040503050406030204" pitchFamily="18" charset="0"/>
                  </a:rPr>
                  <a:t> of the disk at </a:t>
                </a:r>
                <a14:m>
                  <m:oMath xmlns:m="http://schemas.openxmlformats.org/officeDocument/2006/math">
                    <m:r>
                      <a:rPr lang="en-US" altLang="en-US" sz="3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sz="3000" dirty="0">
                    <a:latin typeface="Cambria" panose="02040503050406030204" pitchFamily="18" charset="0"/>
                  </a:rPr>
                  <a:t>, and the volume </a:t>
                </a:r>
                <a:r>
                  <a:rPr lang="en-US" altLang="en-US" sz="3000" dirty="0" smtClean="0">
                    <a:latin typeface="Cambria" panose="02040503050406030204" pitchFamily="18" charset="0"/>
                  </a:rPr>
                  <a:t>is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19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000" b="0" i="1" smtClean="0">
                          <a:latin typeface="Cambria Math"/>
                        </a:rPr>
                        <m:t>𝑉</m:t>
                      </m:r>
                      <m:r>
                        <a:rPr lang="en-US" alt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3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3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3000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en-US" sz="3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3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en-US" sz="3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3000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altLang="en-US" sz="30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12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5931239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336" r="-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VOLUME BY DISKS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Text Box 2"/>
              <p:cNvSpPr txBox="1">
                <a:spLocks noChangeArrowheads="1"/>
              </p:cNvSpPr>
              <p:nvPr/>
            </p:nvSpPr>
            <p:spPr bwMode="auto">
              <a:xfrm>
                <a:off x="457200" y="1066800"/>
                <a:ext cx="8153400" cy="570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522288" indent="-522288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 smtClean="0">
                    <a:latin typeface="Cambria" panose="02040503050406030204" pitchFamily="18" charset="0"/>
                  </a:rPr>
                  <a:t>1.	If the solid consists of adjacent </a:t>
                </a:r>
                <a:r>
                  <a:rPr lang="en-US" altLang="en-US" sz="2800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vertical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 washers between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/>
                      </a:rPr>
                      <m:t>=</m:t>
                    </m:r>
                    <m:r>
                      <a:rPr lang="en-US" alt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sz="28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/>
                      </a:rPr>
                      <m:t>=</m:t>
                    </m:r>
                    <m:r>
                      <a:rPr lang="en-US" alt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2800" dirty="0">
                    <a:latin typeface="Cambria" panose="02040503050406030204" pitchFamily="18" charset="0"/>
                  </a:rPr>
                  <a:t>, we find the outside radius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800" dirty="0">
                    <a:latin typeface="Cambria" panose="02040503050406030204" pitchFamily="18" charset="0"/>
                  </a:rPr>
                  <a:t> and inside radius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𝑟</m:t>
                    </m:r>
                    <m:r>
                      <a:rPr lang="en-US" altLang="en-US" sz="2800" i="1" dirty="0" smtClean="0">
                        <a:latin typeface="Cambria Math"/>
                      </a:rPr>
                      <m:t>(</m:t>
                    </m:r>
                    <m:r>
                      <a:rPr lang="en-US" altLang="en-US" sz="2800" i="1" dirty="0" smtClean="0">
                        <a:latin typeface="Cambria Math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2800" dirty="0" smtClean="0">
                    <a:latin typeface="Cambria" panose="02040503050406030204" pitchFamily="18" charset="0"/>
                  </a:rPr>
                  <a:t>of 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the washer at </a:t>
                </a:r>
                <a:r>
                  <a:rPr lang="en-US" altLang="en-US" sz="2800" i="1" dirty="0">
                    <a:latin typeface="Cambria" panose="02040503050406030204" pitchFamily="18" charset="0"/>
                  </a:rPr>
                  <a:t>x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, and the volume is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/>
                        </a:rPr>
                        <m:t>𝑉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alt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8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8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en-US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800" dirty="0">
                  <a:latin typeface="Cambria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latin typeface="Cambria" panose="02040503050406030204" pitchFamily="18" charset="0"/>
                  </a:rPr>
                  <a:t>2.	If the solid consists of adjacent </a:t>
                </a:r>
                <a:r>
                  <a:rPr lang="en-US" altLang="en-US" sz="2800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horizontal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 washers between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𝑦</m:t>
                    </m:r>
                    <m:r>
                      <a:rPr lang="en-US" altLang="en-US" sz="2800" i="1" dirty="0" smtClean="0">
                        <a:latin typeface="Cambria Math"/>
                      </a:rPr>
                      <m:t>=</m:t>
                    </m:r>
                    <m:r>
                      <a:rPr lang="en-US" alt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en-US" sz="28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/>
                      </a:rPr>
                      <m:t>𝑦</m:t>
                    </m:r>
                    <m:r>
                      <a:rPr lang="en-US" altLang="en-US" sz="2800" i="1" dirty="0" smtClean="0">
                        <a:latin typeface="Cambria Math"/>
                      </a:rPr>
                      <m:t>=</m:t>
                    </m:r>
                    <m:r>
                      <a:rPr lang="en-US" alt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en-US" sz="2800" dirty="0">
                    <a:latin typeface="Cambria" panose="02040503050406030204" pitchFamily="18" charset="0"/>
                  </a:rPr>
                  <a:t>, we find the outside radius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2800" dirty="0">
                    <a:latin typeface="Cambria" panose="02040503050406030204" pitchFamily="18" charset="0"/>
                  </a:rPr>
                  <a:t> and inside radius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2800" dirty="0">
                    <a:latin typeface="Cambria" panose="02040503050406030204" pitchFamily="18" charset="0"/>
                  </a:rPr>
                  <a:t> of the disk at </a:t>
                </a:r>
                <a:r>
                  <a:rPr lang="en-US" altLang="en-US" sz="2800" i="1" dirty="0">
                    <a:latin typeface="Cambria" panose="02040503050406030204" pitchFamily="18" charset="0"/>
                  </a:rPr>
                  <a:t>y</a:t>
                </a:r>
                <a:r>
                  <a:rPr lang="en-US" altLang="en-US" sz="2800" dirty="0">
                    <a:latin typeface="Cambria" panose="02040503050406030204" pitchFamily="18" charset="0"/>
                  </a:rPr>
                  <a:t>, and the volume </a:t>
                </a:r>
                <a:r>
                  <a:rPr lang="en-US" altLang="en-US" sz="2800" dirty="0" smtClean="0">
                    <a:latin typeface="Cambria" panose="02040503050406030204" pitchFamily="18" charset="0"/>
                  </a:rPr>
                  <a:t>is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/>
                        </a:rPr>
                        <m:t>𝑉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alt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en-US" sz="28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8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8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8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en-US" sz="2800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altLang="en-US" sz="28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14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66800"/>
                <a:ext cx="8153400" cy="5709640"/>
              </a:xfrm>
              <a:prstGeom prst="rect">
                <a:avLst/>
              </a:prstGeom>
              <a:blipFill rotWithShape="1">
                <a:blip r:embed="rId2"/>
                <a:stretch>
                  <a:fillRect l="-1495" t="-1067" r="-12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VOLUME BY WASHERS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PROCEDURE FOR FINDING VOLUMES BY THE METHOD OF DISKS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Cambria" panose="02040503050406030204" pitchFamily="18" charset="0"/>
              </a:rPr>
              <a:t>Sketch the region. Label intersection points.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Cambria" panose="02040503050406030204" pitchFamily="18" charset="0"/>
              </a:rPr>
              <a:t>Draw a slice and label the outside radius, inside radius (if necessary), and width.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latin typeface="Cambria" panose="02040503050406030204" pitchFamily="18" charset="0"/>
              </a:rPr>
              <a:t>Sum the volume of all disks (or washers); that is, set up and evaluate a definite integral.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279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Document</vt:lpstr>
      <vt:lpstr>Drawing</vt:lpstr>
      <vt:lpstr>Section 5.2</vt:lpstr>
      <vt:lpstr>DEFINITION OF VOLUME USING VERTICAL SLICES</vt:lpstr>
      <vt:lpstr>DEFINITION OF VOLUME USING HORIZONTAL SLICES</vt:lpstr>
      <vt:lpstr>SOME USEFUL AREAS</vt:lpstr>
      <vt:lpstr>VOLUME OF A DISK</vt:lpstr>
      <vt:lpstr>VOLUME OF A WASHER</vt:lpstr>
      <vt:lpstr>VOLUME BY DISKS</vt:lpstr>
      <vt:lpstr>VOLUME BY WASHERS</vt:lpstr>
      <vt:lpstr>PROCEDURE FOR FINDING VOLUMES BY THE METHOD OF DISKS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6.2</dc:title>
  <dc:creator>Allen Fuller</dc:creator>
  <cp:lastModifiedBy>Fuller, Allen</cp:lastModifiedBy>
  <cp:revision>16</cp:revision>
  <cp:lastPrinted>2014-11-12T19:48:03Z</cp:lastPrinted>
  <dcterms:created xsi:type="dcterms:W3CDTF">2005-06-18T03:05:36Z</dcterms:created>
  <dcterms:modified xsi:type="dcterms:W3CDTF">2014-11-12T19:48:10Z</dcterms:modified>
</cp:coreProperties>
</file>