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32913-EC4A-441B-B459-E22DA2F5832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2B9EC-E91B-4159-98E8-662E438B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1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9D9B5-A3C6-4B95-881D-2C952B697434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AB47B-B92E-467A-A6FE-BAD38817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AB47B-B92E-467A-A6FE-BAD38817A9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3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83758-1760-4753-8B6B-3F4BA985F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9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E08E8-CAAF-43EA-A9D2-A1FF958A9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3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8803-9667-44D2-A984-936CF8D18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64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90EFE-8498-40EE-BA3C-67CAC5DE9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41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7BAC1-D937-4ADF-9BE2-D8F437843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2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7B259-244B-405D-84BB-2CC3059BF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01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40A10-1BBD-4AB7-8CF1-D23DB110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85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718F8-F8AD-4752-83DF-9D10B40B8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8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32201-909D-416F-AAD2-9EDA141EF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40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5AB1-5E10-48AD-A59F-3226339E6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3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67217-4774-41D4-927C-DDC25B491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4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6993A5-445A-467B-A101-683850E354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4.5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Substitution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FINDING 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524000"/>
                <a:ext cx="8305800" cy="5033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Because of the Fundamental Theorem, it is important to be able to find </a:t>
                </a:r>
                <a:r>
                  <a:rPr lang="en-US" altLang="en-US" dirty="0" err="1" smtClean="0">
                    <a:latin typeface="Cambria" panose="02040503050406030204" pitchFamily="18" charset="0"/>
                  </a:rPr>
                  <a:t>antiderivatives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  However, most </a:t>
                </a:r>
                <a:r>
                  <a:rPr lang="en-US" altLang="en-US" dirty="0" err="1" smtClean="0">
                    <a:latin typeface="Cambria" panose="02040503050406030204" pitchFamily="18" charset="0"/>
                  </a:rPr>
                  <a:t>antiderivatives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are not easy to find.  For example,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To do this, we need something extra.  We change from the old variable to a new variable through the use of differentials.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524000"/>
                <a:ext cx="8305800" cy="5033814"/>
              </a:xfrm>
              <a:prstGeom prst="rect">
                <a:avLst/>
              </a:prstGeom>
              <a:blipFill rotWithShape="1">
                <a:blip r:embed="rId3"/>
                <a:stretch>
                  <a:fillRect l="-1834" t="-1574" r="-1321" b="-30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SUBSTITUTION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process performed on the last problem is called </a:t>
            </a:r>
            <a:r>
              <a:rPr lang="en-US" altLang="en-US" b="1" i="1" u="sng" dirty="0">
                <a:solidFill>
                  <a:srgbClr val="3333FF"/>
                </a:solidFill>
                <a:latin typeface="Cambria" panose="02040503050406030204" pitchFamily="18" charset="0"/>
              </a:rPr>
              <a:t>u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-substitution</a:t>
            </a:r>
            <a:r>
              <a:rPr lang="en-US" altLang="en-US" dirty="0">
                <a:latin typeface="Cambria" panose="02040503050406030204" pitchFamily="18" charset="0"/>
              </a:rPr>
              <a:t> or simply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substitution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Text Box 4"/>
              <p:cNvSpPr txBox="1">
                <a:spLocks noChangeArrowheads="1"/>
              </p:cNvSpPr>
              <p:nvPr/>
            </p:nvSpPr>
            <p:spPr bwMode="auto">
              <a:xfrm>
                <a:off x="609600" y="1371600"/>
                <a:ext cx="7848600" cy="5543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Substitution will work anytime we have a composite function with the derivative of the “inside” function multiplied; that is, when we have the form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𝐹</m:t>
                    </m:r>
                    <m:r>
                      <a:rPr lang="en-US" altLang="en-US" i="1" dirty="0" smtClean="0">
                        <a:latin typeface="Cambria Math"/>
                      </a:rPr>
                      <m:t>′(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)=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7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371600"/>
                <a:ext cx="7848600" cy="5543312"/>
              </a:xfrm>
              <a:prstGeom prst="rect">
                <a:avLst/>
              </a:prstGeom>
              <a:blipFill rotWithShape="1">
                <a:blip r:embed="rId2"/>
                <a:stretch>
                  <a:fillRect l="-1941" t="-14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SUBSTITUTION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305800" cy="5033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𝑢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differentiable function whose range is an interval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/>
                </a:r>
                <a:br>
                  <a:rPr lang="en-US" altLang="en-US" dirty="0" smtClean="0">
                    <a:latin typeface="Cambria" panose="02040503050406030204" pitchFamily="18" charset="0"/>
                  </a:rPr>
                </a:b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Substitution Rule says: </a:t>
                </a:r>
                <a:r>
                  <a:rPr lang="en-US" altLang="en-US" b="1" dirty="0" smtClean="0">
                    <a:latin typeface="Cambria" panose="02040503050406030204" pitchFamily="18" charset="0"/>
                  </a:rPr>
                  <a:t>It is permissible to operate with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/>
                      </a:rPr>
                      <m:t>𝒅𝒙</m:t>
                    </m:r>
                  </m:oMath>
                </a14:m>
                <a:r>
                  <a:rPr lang="en-US" altLang="en-US" b="1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/>
                      </a:rPr>
                      <m:t>𝒅𝒖</m:t>
                    </m:r>
                  </m:oMath>
                </a14:m>
                <a:r>
                  <a:rPr lang="en-US" altLang="en-US" b="1" dirty="0" smtClean="0">
                    <a:latin typeface="Cambria" panose="02040503050406030204" pitchFamily="18" charset="0"/>
                  </a:rPr>
                  <a:t> after the integral as if they were differentials.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305800" cy="5033814"/>
              </a:xfrm>
              <a:prstGeom prst="rect">
                <a:avLst/>
              </a:prstGeom>
              <a:blipFill rotWithShape="1">
                <a:blip r:embed="rId2"/>
                <a:stretch>
                  <a:fillRect l="-1834" t="-1576" r="-2421" b="-30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SUBSTITUTION RULE FOR 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382000" cy="2762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r>
                      <a:rPr lang="en-US" alt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continuous on the range of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</m:d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d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382000" cy="2762359"/>
              </a:xfrm>
              <a:prstGeom prst="rect">
                <a:avLst/>
              </a:prstGeom>
              <a:blipFill rotWithShape="1">
                <a:blip r:embed="rId2"/>
                <a:stretch>
                  <a:fillRect l="-1818" t="-2870" r="-13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828800"/>
                <a:ext cx="8839200" cy="4921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3182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(a)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even (symmetric about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-axis),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(b)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odd (symmetric about the origin),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b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828800"/>
                <a:ext cx="8839200" cy="4921797"/>
              </a:xfrm>
              <a:prstGeom prst="rect">
                <a:avLst/>
              </a:prstGeom>
              <a:blipFill rotWithShape="1">
                <a:blip r:embed="rId3"/>
                <a:stretch>
                  <a:fillRect l="-1724" t="-1611" r="-9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OF SYMMETRIC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297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4.5</vt:lpstr>
      <vt:lpstr>FINDING ANTIDERIVATIVES</vt:lpstr>
      <vt:lpstr>SUBSTITUTION</vt:lpstr>
      <vt:lpstr>PowerPoint Presentation</vt:lpstr>
      <vt:lpstr>THE SUBSTITUTION RULE</vt:lpstr>
      <vt:lpstr>THE SUBSTITUTION RULE FOR DEFINITE INTEGRALS</vt:lpstr>
      <vt:lpstr>INTEGRALS OF SYMMETRIC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5.5</dc:title>
  <dc:creator>Allen Fuller</dc:creator>
  <cp:lastModifiedBy>Allen</cp:lastModifiedBy>
  <cp:revision>17</cp:revision>
  <cp:lastPrinted>2014-10-30T19:49:58Z</cp:lastPrinted>
  <dcterms:created xsi:type="dcterms:W3CDTF">2005-06-18T02:33:01Z</dcterms:created>
  <dcterms:modified xsi:type="dcterms:W3CDTF">2014-10-30T19:50:08Z</dcterms:modified>
</cp:coreProperties>
</file>