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77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E4A60C-C901-4259-846C-6207665103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6540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43B9A2-C92A-409E-B101-24EA5CADBF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1479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671569-A5D8-47C2-90A4-5C3E08269D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72221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D642F2-AB02-4675-A2F5-2094DA8566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47946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368537-488A-42D6-B849-B1052984DE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07179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ACA0AD-C25E-4DF5-A0DB-110E7CE97A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7064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E17054-D9D8-416C-A9B5-DA440F3BED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8008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A2DE62-6AC0-4EB6-98DA-C31036DF00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1014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C7746F-3C02-4EEE-BDAC-DCCB50B968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40514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4F73C5-5838-4EA6-80C6-E89E34744D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3355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FCB62E-4756-436C-B100-B87E5F7A5B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6660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6618BA-B863-4FAE-A41D-1CF19D5F3D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80305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latin typeface="+mn-lt"/>
              </a:defRPr>
            </a:lvl1pPr>
          </a:lstStyle>
          <a:p>
            <a:pPr>
              <a:defRPr/>
            </a:pPr>
            <a:fld id="{619AB2F0-3654-4156-9102-158CAA7286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b="1" dirty="0" smtClean="0"/>
              <a:t>Section 4.4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 altLang="en-US" b="1" smtClean="0"/>
              <a:t>Indefinite Integrals and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b="1" smtClean="0"/>
              <a:t>the Net Change Theorem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smtClean="0"/>
              <a:t>INDEFINITE INTEGRALS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147" name="Text Box 4"/>
              <p:cNvSpPr txBox="1">
                <a:spLocks noChangeArrowheads="1"/>
              </p:cNvSpPr>
              <p:nvPr/>
            </p:nvSpPr>
            <p:spPr bwMode="auto">
              <a:xfrm>
                <a:off x="304800" y="1447800"/>
                <a:ext cx="8382000" cy="503381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ts val="0"/>
                  </a:spcBef>
                  <a:spcAft>
                    <a:spcPts val="1920"/>
                  </a:spcAft>
                </a:pPr>
                <a:r>
                  <a:rPr lang="en-US" altLang="en-US" dirty="0" smtClean="0">
                    <a:latin typeface="Cambria" panose="02040503050406030204" pitchFamily="18" charset="0"/>
                  </a:rPr>
                  <a:t>Recall from Section 3.9 </a:t>
                </a:r>
                <a:r>
                  <a:rPr lang="en-US" altLang="en-US" dirty="0">
                    <a:latin typeface="Cambria" panose="02040503050406030204" pitchFamily="18" charset="0"/>
                  </a:rPr>
                  <a:t>that we used the </a:t>
                </a:r>
                <a:r>
                  <a:rPr lang="en-US" altLang="en-US" dirty="0" smtClean="0">
                    <a:latin typeface="Cambria" panose="02040503050406030204" pitchFamily="18" charset="0"/>
                  </a:rPr>
                  <a:t>notation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en-US" b="0" i="1" smtClean="0">
                            <a:latin typeface="Cambria Math"/>
                          </a:rPr>
                          <m:t>𝐴</m:t>
                        </m:r>
                      </m:e>
                      <m:sub>
                        <m:r>
                          <a:rPr lang="en-US" altLang="en-US" b="0" i="1" smtClean="0">
                            <a:latin typeface="Cambria Math"/>
                          </a:rPr>
                          <m:t>𝑥</m:t>
                        </m:r>
                      </m:sub>
                    </m:sSub>
                    <m:r>
                      <a:rPr lang="en-US" altLang="en-US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alt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altLang="en-US" b="0" i="1" smtClean="0">
                            <a:latin typeface="Cambria Math"/>
                          </a:rPr>
                          <m:t>𝑥</m:t>
                        </m:r>
                      </m:e>
                    </m:d>
                  </m:oMath>
                </a14:m>
                <a:r>
                  <a:rPr lang="en-US" altLang="en-US" dirty="0">
                    <a:latin typeface="Cambria" panose="02040503050406030204" pitchFamily="18" charset="0"/>
                  </a:rPr>
                  <a:t> to mean find the </a:t>
                </a:r>
                <a:r>
                  <a:rPr lang="en-US" altLang="en-US" dirty="0" err="1">
                    <a:latin typeface="Cambria" panose="02040503050406030204" pitchFamily="18" charset="0"/>
                  </a:rPr>
                  <a:t>antiderivative</a:t>
                </a:r>
                <a:r>
                  <a:rPr lang="en-US" altLang="en-US" dirty="0">
                    <a:latin typeface="Cambria" panose="02040503050406030204" pitchFamily="18" charset="0"/>
                  </a:rPr>
                  <a:t> of </a:t>
                </a:r>
                <a14:m>
                  <m:oMath xmlns:m="http://schemas.openxmlformats.org/officeDocument/2006/math">
                    <m:r>
                      <a:rPr lang="en-US" altLang="en-US" i="1" dirty="0" smtClean="0">
                        <a:latin typeface="Cambria Math"/>
                      </a:rPr>
                      <m:t>𝑓</m:t>
                    </m:r>
                    <m:r>
                      <a:rPr lang="en-US" altLang="en-US" i="1" dirty="0" smtClean="0">
                        <a:latin typeface="Cambria Math"/>
                      </a:rPr>
                      <m:t>(</m:t>
                    </m:r>
                    <m:r>
                      <a:rPr lang="en-US" altLang="en-US" i="1" dirty="0" smtClean="0">
                        <a:latin typeface="Cambria Math"/>
                      </a:rPr>
                      <m:t>𝑥</m:t>
                    </m:r>
                    <m:r>
                      <a:rPr lang="en-US" altLang="en-US" i="1" dirty="0">
                        <a:latin typeface="Cambria Math"/>
                      </a:rPr>
                      <m:t>)</m:t>
                    </m:r>
                  </m:oMath>
                </a14:m>
                <a:r>
                  <a:rPr lang="en-US" altLang="en-US" dirty="0">
                    <a:latin typeface="Cambria" panose="02040503050406030204" pitchFamily="18" charset="0"/>
                  </a:rPr>
                  <a:t>.  However, this is </a:t>
                </a:r>
                <a:r>
                  <a:rPr lang="en-US" altLang="en-US" b="1" i="1" u="sng" dirty="0">
                    <a:latin typeface="Cambria" panose="02040503050406030204" pitchFamily="18" charset="0"/>
                  </a:rPr>
                  <a:t>not</a:t>
                </a:r>
                <a:r>
                  <a:rPr lang="en-US" altLang="en-US" dirty="0">
                    <a:latin typeface="Cambria" panose="02040503050406030204" pitchFamily="18" charset="0"/>
                  </a:rPr>
                  <a:t> the most common notation for taking the </a:t>
                </a:r>
                <a:r>
                  <a:rPr lang="en-US" altLang="en-US" dirty="0" err="1">
                    <a:latin typeface="Cambria" panose="02040503050406030204" pitchFamily="18" charset="0"/>
                  </a:rPr>
                  <a:t>antiderivative</a:t>
                </a:r>
                <a:r>
                  <a:rPr lang="en-US" altLang="en-US" dirty="0">
                    <a:latin typeface="Cambria" panose="02040503050406030204" pitchFamily="18" charset="0"/>
                  </a:rPr>
                  <a:t>.  The notation commonly used is</a:t>
                </a:r>
              </a:p>
              <a:p>
                <a:pPr algn="ctr" eaLnBrk="1" hangingPunct="1">
                  <a:spcBef>
                    <a:spcPts val="0"/>
                  </a:spcBef>
                  <a:spcAft>
                    <a:spcPts val="192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subHide m:val="on"/>
                          <m:supHide m:val="on"/>
                          <m:ctrlPr>
                            <a:rPr lang="en-US" altLang="en-US" b="0" i="1" smtClean="0">
                              <a:latin typeface="Cambria Math"/>
                              <a:cs typeface="Times New Roman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altLang="en-US" b="0" i="1" smtClean="0">
                              <a:latin typeface="Cambria Math"/>
                              <a:cs typeface="Times New Roman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en-US" altLang="en-US" b="0" i="1" smtClean="0">
                                  <a:latin typeface="Cambria Math"/>
                                  <a:cs typeface="Times New Roman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en-US" b="0" i="1" smtClean="0">
                                  <a:latin typeface="Cambria Math"/>
                                  <a:cs typeface="Times New Roman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en-US" altLang="en-US" b="0" i="1" smtClean="0">
                              <a:latin typeface="Cambria Math"/>
                              <a:cs typeface="Times New Roman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US" altLang="en-US" dirty="0">
                  <a:latin typeface="Cambria" panose="02040503050406030204" pitchFamily="18" charset="0"/>
                  <a:cs typeface="Times New Roman" pitchFamily="18" charset="0"/>
                </a:endParaRPr>
              </a:p>
              <a:p>
                <a:pPr eaLnBrk="1" hangingPunct="1">
                  <a:spcBef>
                    <a:spcPts val="0"/>
                  </a:spcBef>
                  <a:spcAft>
                    <a:spcPts val="1920"/>
                  </a:spcAft>
                </a:pPr>
                <a:r>
                  <a:rPr lang="en-US" altLang="en-US" dirty="0">
                    <a:latin typeface="Cambria" panose="02040503050406030204" pitchFamily="18" charset="0"/>
                    <a:cs typeface="Times New Roman" pitchFamily="18" charset="0"/>
                  </a:rPr>
                  <a:t>Another name for the </a:t>
                </a:r>
                <a:r>
                  <a:rPr lang="en-US" altLang="en-US" dirty="0" err="1">
                    <a:latin typeface="Cambria" panose="02040503050406030204" pitchFamily="18" charset="0"/>
                    <a:cs typeface="Times New Roman" pitchFamily="18" charset="0"/>
                  </a:rPr>
                  <a:t>antiderivative</a:t>
                </a:r>
                <a:r>
                  <a:rPr lang="en-US" altLang="en-US" dirty="0">
                    <a:latin typeface="Cambria" panose="02040503050406030204" pitchFamily="18" charset="0"/>
                    <a:cs typeface="Times New Roman" pitchFamily="18" charset="0"/>
                  </a:rPr>
                  <a:t> is the </a:t>
                </a:r>
                <a:r>
                  <a:rPr lang="en-US" altLang="en-US" b="1" u="sng" dirty="0">
                    <a:solidFill>
                      <a:srgbClr val="3333FF"/>
                    </a:solidFill>
                    <a:latin typeface="Cambria" panose="02040503050406030204" pitchFamily="18" charset="0"/>
                    <a:cs typeface="Times New Roman" pitchFamily="18" charset="0"/>
                  </a:rPr>
                  <a:t>indefinite integral</a:t>
                </a:r>
                <a:r>
                  <a:rPr lang="en-US" altLang="en-US" dirty="0">
                    <a:latin typeface="Cambria" panose="02040503050406030204" pitchFamily="18" charset="0"/>
                    <a:cs typeface="Times New Roman" pitchFamily="18" charset="0"/>
                  </a:rPr>
                  <a:t>.</a:t>
                </a:r>
              </a:p>
            </p:txBody>
          </p:sp>
        </mc:Choice>
        <mc:Fallback xmlns="">
          <p:sp>
            <p:nvSpPr>
              <p:cNvPr id="6147" name="Text 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04800" y="1447800"/>
                <a:ext cx="8382000" cy="5033814"/>
              </a:xfrm>
              <a:prstGeom prst="rect">
                <a:avLst/>
              </a:prstGeom>
              <a:blipFill rotWithShape="1">
                <a:blip r:embed="rId2"/>
                <a:stretch>
                  <a:fillRect l="-1818" t="-1576" r="-1018" b="-3030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1029" name="Text Box 5"/>
              <p:cNvSpPr txBox="1">
                <a:spLocks noChangeArrowheads="1"/>
              </p:cNvSpPr>
              <p:nvPr/>
            </p:nvSpPr>
            <p:spPr bwMode="auto">
              <a:xfrm>
                <a:off x="304800" y="1600200"/>
                <a:ext cx="8458200" cy="515936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subHide m:val="on"/>
                          <m:supHide m:val="on"/>
                          <m:ctrlPr>
                            <a:rPr lang="en-US" altLang="en-US" sz="2800" b="0" i="1" smtClean="0">
                              <a:latin typeface="Cambria Math"/>
                              <a:cs typeface="Times New Roman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altLang="en-US" sz="2800" b="0" i="1" smtClean="0">
                              <a:latin typeface="Cambria Math"/>
                              <a:cs typeface="Times New Roman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en-US" altLang="en-US" sz="2800" b="0" i="1" smtClean="0">
                                  <a:latin typeface="Cambria Math"/>
                                  <a:cs typeface="Times New Roman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en-US" sz="2800" b="0" i="1" smtClean="0">
                                  <a:latin typeface="Cambria Math"/>
                                  <a:cs typeface="Times New Roman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en-US" altLang="en-US" sz="2800" b="0" i="1" smtClean="0">
                              <a:latin typeface="Cambria Math"/>
                              <a:cs typeface="Times New Roman" pitchFamily="18" charset="0"/>
                            </a:rPr>
                            <m:t>𝑑𝑥</m:t>
                          </m:r>
                        </m:e>
                      </m:nary>
                      <m:r>
                        <a:rPr lang="en-US" altLang="en-US" sz="2800" b="0" i="1" smtClean="0">
                          <a:latin typeface="Cambria Math"/>
                          <a:cs typeface="Times New Roman" pitchFamily="18" charset="0"/>
                        </a:rPr>
                        <m:t>=</m:t>
                      </m:r>
                      <m:r>
                        <a:rPr lang="en-US" altLang="en-US" sz="2800" b="0" i="1" smtClean="0">
                          <a:latin typeface="Cambria Math"/>
                          <a:cs typeface="Times New Roman" pitchFamily="18" charset="0"/>
                        </a:rPr>
                        <m:t>𝐹</m:t>
                      </m:r>
                      <m:d>
                        <m:dPr>
                          <m:ctrlPr>
                            <a:rPr lang="en-US" altLang="en-US" sz="2800" b="0" i="1" smtClean="0">
                              <a:latin typeface="Cambria Math"/>
                              <a:cs typeface="Times New Roman" pitchFamily="18" charset="0"/>
                            </a:rPr>
                          </m:ctrlPr>
                        </m:dPr>
                        <m:e>
                          <m:r>
                            <a:rPr lang="en-US" altLang="en-US" sz="2800" b="0" i="1" smtClean="0">
                              <a:latin typeface="Cambria Math"/>
                              <a:cs typeface="Times New Roman" pitchFamily="18" charset="0"/>
                            </a:rPr>
                            <m:t>𝑥</m:t>
                          </m:r>
                        </m:e>
                      </m:d>
                      <m:r>
                        <a:rPr lang="en-US" altLang="en-US" sz="2800" b="0" i="1" smtClean="0">
                          <a:latin typeface="Cambria Math"/>
                          <a:cs typeface="Times New Roman" pitchFamily="18" charset="0"/>
                        </a:rPr>
                        <m:t>    </m:t>
                      </m:r>
                      <m:r>
                        <m:rPr>
                          <m:sty m:val="p"/>
                        </m:rPr>
                        <a:rPr lang="en-US" altLang="en-US" sz="2800" b="0" i="0" smtClean="0">
                          <a:latin typeface="Cambria Math"/>
                          <a:cs typeface="Times New Roman" pitchFamily="18" charset="0"/>
                        </a:rPr>
                        <m:t>means</m:t>
                      </m:r>
                      <m:r>
                        <a:rPr lang="en-US" altLang="en-US" sz="2800" b="0" i="1" smtClean="0">
                          <a:latin typeface="Cambria Math"/>
                          <a:cs typeface="Times New Roman" pitchFamily="18" charset="0"/>
                        </a:rPr>
                        <m:t>    </m:t>
                      </m:r>
                      <m:sSup>
                        <m:sSupPr>
                          <m:ctrlPr>
                            <a:rPr lang="en-US" altLang="en-US" sz="2800" b="0" i="1" smtClean="0">
                              <a:latin typeface="Cambria Math"/>
                              <a:cs typeface="Times New Roman" pitchFamily="18" charset="0"/>
                            </a:rPr>
                          </m:ctrlPr>
                        </m:sSupPr>
                        <m:e>
                          <m:r>
                            <a:rPr lang="en-US" altLang="en-US" sz="2800" b="0" i="1" smtClean="0">
                              <a:latin typeface="Cambria Math"/>
                              <a:cs typeface="Times New Roman" pitchFamily="18" charset="0"/>
                            </a:rPr>
                            <m:t>𝐹</m:t>
                          </m:r>
                        </m:e>
                        <m:sup>
                          <m:r>
                            <a:rPr lang="en-US" altLang="en-US" sz="2800" b="0" i="1" smtClean="0">
                              <a:latin typeface="Cambria Math"/>
                              <a:cs typeface="Times New Roman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US" altLang="en-US" sz="2800" b="0" i="1" smtClean="0">
                              <a:latin typeface="Cambria Math"/>
                              <a:cs typeface="Times New Roman" pitchFamily="18" charset="0"/>
                            </a:rPr>
                          </m:ctrlPr>
                        </m:dPr>
                        <m:e>
                          <m:r>
                            <a:rPr lang="en-US" altLang="en-US" sz="2800" b="0" i="1" smtClean="0">
                              <a:latin typeface="Cambria Math"/>
                              <a:cs typeface="Times New Roman" pitchFamily="18" charset="0"/>
                            </a:rPr>
                            <m:t>𝑥</m:t>
                          </m:r>
                        </m:e>
                      </m:d>
                      <m:r>
                        <a:rPr lang="en-US" altLang="en-US" sz="2800" b="0" i="1" smtClean="0">
                          <a:latin typeface="Cambria Math"/>
                          <a:cs typeface="Times New Roman" pitchFamily="18" charset="0"/>
                        </a:rPr>
                        <m:t>=</m:t>
                      </m:r>
                      <m:r>
                        <a:rPr lang="en-US" altLang="en-US" sz="2800" b="0" i="1" smtClean="0">
                          <a:latin typeface="Cambria Math"/>
                          <a:cs typeface="Times New Roman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altLang="en-US" sz="2800" b="0" i="1" smtClean="0">
                              <a:latin typeface="Cambria Math"/>
                              <a:cs typeface="Times New Roman" pitchFamily="18" charset="0"/>
                            </a:rPr>
                          </m:ctrlPr>
                        </m:dPr>
                        <m:e>
                          <m:r>
                            <a:rPr lang="en-US" altLang="en-US" sz="2800" b="0" i="1" smtClean="0">
                              <a:latin typeface="Cambria Math"/>
                              <a:cs typeface="Times New Roman" pitchFamily="18" charset="0"/>
                            </a:rPr>
                            <m:t>𝑥</m:t>
                          </m:r>
                        </m:e>
                      </m:d>
                    </m:oMath>
                  </m:oMathPara>
                </a14:m>
                <a:endParaRPr lang="en-US" altLang="en-US" sz="3000" dirty="0" smtClean="0">
                  <a:latin typeface="Cambria" panose="02040503050406030204" pitchFamily="18" charset="0"/>
                </a:endParaRPr>
              </a:p>
              <a:p>
                <a:pPr eaLnBrk="1" hangingPunct="1">
                  <a:spcBef>
                    <a:spcPct val="50000"/>
                  </a:spcBef>
                </a:pPr>
                <a:r>
                  <a:rPr lang="en-US" altLang="en-US" sz="3000" dirty="0" smtClean="0">
                    <a:latin typeface="Cambria" panose="02040503050406030204" pitchFamily="18" charset="0"/>
                  </a:rPr>
                  <a:t>You </a:t>
                </a:r>
                <a:r>
                  <a:rPr lang="en-US" altLang="en-US" sz="3000" dirty="0">
                    <a:latin typeface="Cambria" panose="02040503050406030204" pitchFamily="18" charset="0"/>
                  </a:rPr>
                  <a:t>should distinguish carefully between the </a:t>
                </a:r>
                <a:r>
                  <a:rPr lang="en-US" altLang="en-US" sz="3000" i="1" u="sng" dirty="0">
                    <a:latin typeface="Cambria" panose="02040503050406030204" pitchFamily="18" charset="0"/>
                  </a:rPr>
                  <a:t>definite integral</a:t>
                </a:r>
                <a:r>
                  <a:rPr lang="en-US" altLang="en-US" sz="3000" dirty="0">
                    <a:latin typeface="Cambria" panose="02040503050406030204" pitchFamily="18" charset="0"/>
                  </a:rPr>
                  <a:t> and the </a:t>
                </a:r>
                <a:r>
                  <a:rPr lang="en-US" altLang="en-US" sz="3000" i="1" u="sng" dirty="0">
                    <a:latin typeface="Cambria" panose="02040503050406030204" pitchFamily="18" charset="0"/>
                  </a:rPr>
                  <a:t>indefinite integral</a:t>
                </a:r>
                <a:r>
                  <a:rPr lang="en-US" altLang="en-US" sz="3000" dirty="0">
                    <a:latin typeface="Cambria" panose="02040503050406030204" pitchFamily="18" charset="0"/>
                  </a:rPr>
                  <a:t>. </a:t>
                </a:r>
              </a:p>
              <a:p>
                <a:pPr eaLnBrk="1" hangingPunct="1">
                  <a:spcBef>
                    <a:spcPct val="50000"/>
                  </a:spcBef>
                </a:pPr>
                <a:r>
                  <a:rPr lang="en-US" altLang="en-US" sz="3000" dirty="0">
                    <a:latin typeface="Cambria" panose="02040503050406030204" pitchFamily="18" charset="0"/>
                  </a:rPr>
                  <a:t>A definite integral </a:t>
                </a:r>
                <a14:m>
                  <m:oMath xmlns:m="http://schemas.openxmlformats.org/officeDocument/2006/math">
                    <m:nary>
                      <m:naryPr>
                        <m:ctrlPr>
                          <a:rPr lang="en-US" altLang="en-US" sz="3000" b="0" i="1" smtClean="0">
                            <a:latin typeface="Cambria Math"/>
                          </a:rPr>
                        </m:ctrlPr>
                      </m:naryPr>
                      <m:sub>
                        <m:r>
                          <a:rPr lang="en-US" altLang="en-US" sz="3000" b="0" i="1" smtClean="0">
                            <a:latin typeface="Cambria Math"/>
                          </a:rPr>
                          <m:t>𝑎</m:t>
                        </m:r>
                      </m:sub>
                      <m:sup>
                        <m:r>
                          <a:rPr lang="en-US" altLang="en-US" sz="3000" b="0" i="1" smtClean="0">
                            <a:latin typeface="Cambria Math"/>
                          </a:rPr>
                          <m:t>𝑏</m:t>
                        </m:r>
                      </m:sup>
                      <m:e>
                        <m:r>
                          <a:rPr lang="en-US" altLang="en-US" sz="3000" b="0" i="1" smtClean="0">
                            <a:latin typeface="Cambria Math"/>
                          </a:rPr>
                          <m:t>𝑓</m:t>
                        </m:r>
                        <m:d>
                          <m:dPr>
                            <m:ctrlPr>
                              <a:rPr lang="en-US" altLang="en-US" sz="3000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altLang="en-US" sz="3000" b="0" i="1" smtClean="0">
                                <a:latin typeface="Cambria Math"/>
                              </a:rPr>
                              <m:t>𝑥</m:t>
                            </m:r>
                          </m:e>
                        </m:d>
                        <m:r>
                          <a:rPr lang="en-US" altLang="en-US" sz="3000" b="0" i="1" smtClean="0">
                            <a:latin typeface="Cambria Math"/>
                          </a:rPr>
                          <m:t>𝑑𝑥</m:t>
                        </m:r>
                      </m:e>
                    </m:nary>
                  </m:oMath>
                </a14:m>
                <a:r>
                  <a:rPr lang="en-US" altLang="en-US" sz="3000" dirty="0" smtClean="0">
                    <a:latin typeface="Cambria" panose="02040503050406030204" pitchFamily="18" charset="0"/>
                  </a:rPr>
                  <a:t> </a:t>
                </a:r>
                <a:r>
                  <a:rPr lang="en-US" altLang="en-US" sz="3000" dirty="0">
                    <a:latin typeface="Cambria" panose="02040503050406030204" pitchFamily="18" charset="0"/>
                  </a:rPr>
                  <a:t>is a number representing an area.</a:t>
                </a:r>
              </a:p>
              <a:p>
                <a:pPr eaLnBrk="1" hangingPunct="1">
                  <a:spcBef>
                    <a:spcPct val="50000"/>
                  </a:spcBef>
                </a:pPr>
                <a:r>
                  <a:rPr lang="en-US" altLang="en-US" sz="3000" dirty="0">
                    <a:latin typeface="Cambria" panose="02040503050406030204" pitchFamily="18" charset="0"/>
                  </a:rPr>
                  <a:t>An indefinite integral </a:t>
                </a:r>
                <a14:m>
                  <m:oMath xmlns:m="http://schemas.openxmlformats.org/officeDocument/2006/math">
                    <m:r>
                      <a:rPr lang="en-US" altLang="en-US" sz="3000" b="0" i="1" smtClean="0">
                        <a:latin typeface="Cambria Math"/>
                      </a:rPr>
                      <m:t>∫</m:t>
                    </m:r>
                    <m:r>
                      <a:rPr lang="en-US" altLang="en-US" sz="3000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altLang="en-US" sz="30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altLang="en-US" sz="3000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altLang="en-US" sz="3000" b="0" i="1" smtClean="0">
                        <a:latin typeface="Cambria Math"/>
                      </a:rPr>
                      <m:t>𝑑𝑥</m:t>
                    </m:r>
                  </m:oMath>
                </a14:m>
                <a:r>
                  <a:rPr lang="en-US" altLang="en-US" sz="3000" dirty="0" smtClean="0">
                    <a:latin typeface="Cambria" panose="02040503050406030204" pitchFamily="18" charset="0"/>
                  </a:rPr>
                  <a:t> </a:t>
                </a:r>
                <a:r>
                  <a:rPr lang="en-US" altLang="en-US" sz="3000" dirty="0">
                    <a:latin typeface="Cambria" panose="02040503050406030204" pitchFamily="18" charset="0"/>
                  </a:rPr>
                  <a:t>is a function (or family of functions) that is the </a:t>
                </a:r>
                <a:r>
                  <a:rPr lang="en-US" altLang="en-US" sz="3000" dirty="0" err="1">
                    <a:latin typeface="Cambria" panose="02040503050406030204" pitchFamily="18" charset="0"/>
                  </a:rPr>
                  <a:t>antiderivative</a:t>
                </a:r>
                <a:r>
                  <a:rPr lang="en-US" altLang="en-US" sz="3000" dirty="0">
                    <a:latin typeface="Cambria" panose="02040503050406030204" pitchFamily="18" charset="0"/>
                  </a:rPr>
                  <a:t> of the integrand.</a:t>
                </a:r>
              </a:p>
            </p:txBody>
          </p:sp>
        </mc:Choice>
        <mc:Fallback>
          <p:sp>
            <p:nvSpPr>
              <p:cNvPr id="1029" name="Text 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04800" y="1600200"/>
                <a:ext cx="8458200" cy="5159361"/>
              </a:xfrm>
              <a:prstGeom prst="rect">
                <a:avLst/>
              </a:prstGeom>
              <a:blipFill rotWithShape="1">
                <a:blip r:embed="rId2"/>
                <a:stretch>
                  <a:fillRect l="-1657" r="-1801" b="-3073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b="1" smtClean="0"/>
              <a:t>A REMARK ABOUT THE DEFINITE INTEGRAL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smtClean="0"/>
              <a:t>INDEFINITE INTEGRAL FORMULAS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149551" y="1828800"/>
                <a:ext cx="3252622" cy="323934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nary>
                        <m:naryPr>
                          <m:subHide m:val="on"/>
                          <m:supHide m:val="on"/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𝑐𝑓</m:t>
                          </m:r>
                          <m:d>
                            <m:dPr>
                              <m:ctrlPr>
                                <a:rPr lang="en-US" sz="2000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20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  <m:r>
                            <a:rPr lang="en-US" sz="2000" b="0" i="1" smtClean="0">
                              <a:latin typeface="Cambria Math"/>
                            </a:rPr>
                            <m:t>𝑑𝑥</m:t>
                          </m:r>
                        </m:e>
                      </m:nary>
                      <m:r>
                        <a:rPr lang="en-US" sz="2000" b="0" i="1" smtClean="0">
                          <a:latin typeface="Cambria Math"/>
                        </a:rPr>
                        <m:t>=</m:t>
                      </m:r>
                      <m:r>
                        <a:rPr lang="en-US" sz="2000" b="0" i="1" smtClean="0">
                          <a:latin typeface="Cambria Math"/>
                        </a:rPr>
                        <m:t>𝑐</m:t>
                      </m:r>
                      <m:nary>
                        <m:naryPr>
                          <m:subHide m:val="on"/>
                          <m:supHide m:val="on"/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𝑓</m:t>
                          </m:r>
                          <m:d>
                            <m:dPr>
                              <m:ctrlPr>
                                <a:rPr lang="en-US" sz="2000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20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  <m:r>
                            <a:rPr lang="en-US" sz="2000" b="0" i="1" smtClean="0">
                              <a:latin typeface="Cambria Math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US" sz="2000" b="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nary>
                        <m:naryPr>
                          <m:subHide m:val="on"/>
                          <m:supHide m:val="on"/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𝑘𝑑𝑥</m:t>
                          </m:r>
                        </m:e>
                      </m:nary>
                      <m:r>
                        <a:rPr lang="en-US" sz="2000" b="0" i="1" smtClean="0">
                          <a:latin typeface="Cambria Math"/>
                        </a:rPr>
                        <m:t>=</m:t>
                      </m:r>
                      <m:r>
                        <a:rPr lang="en-US" sz="2000" b="0" i="1" smtClean="0">
                          <a:latin typeface="Cambria Math"/>
                        </a:rPr>
                        <m:t>𝑘𝑥</m:t>
                      </m:r>
                      <m:r>
                        <a:rPr lang="en-US" sz="2000" b="0" i="1" smtClean="0">
                          <a:latin typeface="Cambria Math"/>
                        </a:rPr>
                        <m:t>+</m:t>
                      </m:r>
                      <m:r>
                        <a:rPr lang="en-US" sz="2000" b="0" i="1" smtClean="0">
                          <a:latin typeface="Cambria Math"/>
                        </a:rPr>
                        <m:t>𝐶</m:t>
                      </m:r>
                    </m:oMath>
                  </m:oMathPara>
                </a14:m>
                <a:endParaRPr lang="en-US" sz="200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nary>
                        <m:naryPr>
                          <m:subHide m:val="on"/>
                          <m:supHide m:val="on"/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naryPr>
                        <m:sub/>
                        <m:sup/>
                        <m:e>
                          <m:func>
                            <m:funcPr>
                              <m:ctrlPr>
                                <a:rPr lang="en-US" sz="2000" b="0" i="1" smtClean="0">
                                  <a:latin typeface="Cambria Math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2000" b="0" i="0" smtClean="0">
                                  <a:latin typeface="Cambria Math"/>
                                </a:rPr>
                                <m:t>sin</m:t>
                              </m:r>
                            </m:fName>
                            <m:e>
                              <m:r>
                                <a:rPr lang="en-US" sz="20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func>
                          <m:r>
                            <a:rPr lang="en-US" sz="2000" b="0" i="1" smtClean="0">
                              <a:latin typeface="Cambria Math"/>
                            </a:rPr>
                            <m:t>𝑑𝑥</m:t>
                          </m:r>
                        </m:e>
                      </m:nary>
                      <m:r>
                        <a:rPr lang="en-US" sz="2000" b="0" i="1" smtClean="0">
                          <a:latin typeface="Cambria Math"/>
                        </a:rPr>
                        <m:t>=−</m:t>
                      </m:r>
                      <m:func>
                        <m:funcPr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000" b="0" i="0" smtClean="0">
                              <a:latin typeface="Cambria Math"/>
                            </a:rPr>
                            <m:t>cos</m:t>
                          </m:r>
                        </m:fName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𝑥</m:t>
                          </m:r>
                        </m:e>
                      </m:func>
                      <m:r>
                        <a:rPr lang="en-US" sz="2000" b="0" i="1" smtClean="0">
                          <a:latin typeface="Cambria Math"/>
                        </a:rPr>
                        <m:t>+</m:t>
                      </m:r>
                      <m:r>
                        <a:rPr lang="en-US" sz="2000" b="0" i="1" smtClean="0">
                          <a:latin typeface="Cambria Math"/>
                        </a:rPr>
                        <m:t>𝐶</m:t>
                      </m:r>
                    </m:oMath>
                  </m:oMathPara>
                </a14:m>
                <a:endParaRPr lang="en-US" sz="2000" b="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nary>
                        <m:naryPr>
                          <m:subHide m:val="on"/>
                          <m:supHide m:val="on"/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naryPr>
                        <m:sub/>
                        <m:sup/>
                        <m:e>
                          <m:func>
                            <m:funcPr>
                              <m:ctrlPr>
                                <a:rPr lang="en-US" sz="2000" b="0" i="1" smtClean="0">
                                  <a:latin typeface="Cambria Math"/>
                                </a:rPr>
                              </m:ctrlPr>
                            </m:funcPr>
                            <m:fName>
                              <m:sSup>
                                <m:sSupPr>
                                  <m:ctrlPr>
                                    <a:rPr lang="en-US" sz="2000" b="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sz="2000" b="0" i="0" smtClean="0">
                                      <a:latin typeface="Cambria Math"/>
                                    </a:rPr>
                                    <m:t>sec</m:t>
                                  </m:r>
                                </m:e>
                                <m:sup>
                                  <m:r>
                                    <a:rPr lang="en-US" sz="2000" b="0" i="1" smtClean="0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</m:fName>
                            <m:e>
                              <m:r>
                                <a:rPr lang="en-US" sz="20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func>
                          <m:r>
                            <a:rPr lang="en-US" sz="2000" b="0" i="1" smtClean="0">
                              <a:latin typeface="Cambria Math"/>
                            </a:rPr>
                            <m:t>𝑑𝑥</m:t>
                          </m:r>
                        </m:e>
                      </m:nary>
                      <m:r>
                        <a:rPr lang="en-US" sz="2000" b="0" i="1" smtClean="0">
                          <a:latin typeface="Cambria Math"/>
                        </a:rPr>
                        <m:t>=</m:t>
                      </m:r>
                      <m:func>
                        <m:funcPr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000" b="0" i="0" smtClean="0">
                              <a:latin typeface="Cambria Math"/>
                            </a:rPr>
                            <m:t>tan</m:t>
                          </m:r>
                        </m:fName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𝑥</m:t>
                          </m:r>
                        </m:e>
                      </m:func>
                      <m:r>
                        <a:rPr lang="en-US" sz="2000" b="0" i="1" smtClean="0">
                          <a:latin typeface="Cambria Math"/>
                        </a:rPr>
                        <m:t>+</m:t>
                      </m:r>
                      <m:r>
                        <a:rPr lang="en-US" sz="2000" b="0" i="1" smtClean="0">
                          <a:latin typeface="Cambria Math"/>
                        </a:rPr>
                        <m:t>𝐶</m:t>
                      </m:r>
                    </m:oMath>
                  </m:oMathPara>
                </a14:m>
                <a:endParaRPr lang="en-US" sz="200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nary>
                        <m:naryPr>
                          <m:subHide m:val="on"/>
                          <m:supHide m:val="on"/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naryPr>
                        <m:sub/>
                        <m:sup/>
                        <m:e>
                          <m:func>
                            <m:funcPr>
                              <m:ctrlPr>
                                <a:rPr lang="en-US" sz="2000" b="0" i="1" smtClean="0">
                                  <a:latin typeface="Cambria Math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2000" b="0" i="0" smtClean="0">
                                  <a:latin typeface="Cambria Math"/>
                                </a:rPr>
                                <m:t>sec</m:t>
                              </m:r>
                            </m:fName>
                            <m:e>
                              <m:r>
                                <a:rPr lang="en-US" sz="20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func>
                          <m:func>
                            <m:funcPr>
                              <m:ctrlPr>
                                <a:rPr lang="en-US" sz="2000" b="0" i="1" smtClean="0">
                                  <a:latin typeface="Cambria Math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2000" b="0" i="0" smtClean="0">
                                  <a:latin typeface="Cambria Math"/>
                                </a:rPr>
                                <m:t>tan</m:t>
                              </m:r>
                            </m:fName>
                            <m:e>
                              <m:r>
                                <a:rPr lang="en-US" sz="20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func>
                          <m:r>
                            <a:rPr lang="en-US" sz="2000" b="0" i="1" smtClean="0">
                              <a:latin typeface="Cambria Math"/>
                            </a:rPr>
                            <m:t>𝑑𝑥</m:t>
                          </m:r>
                        </m:e>
                      </m:nary>
                      <m:r>
                        <a:rPr lang="en-US" sz="2000" b="0" i="1" smtClean="0">
                          <a:latin typeface="Cambria Math"/>
                        </a:rPr>
                        <m:t>=</m:t>
                      </m:r>
                      <m:func>
                        <m:funcPr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000" b="0" i="0" smtClean="0">
                              <a:latin typeface="Cambria Math"/>
                            </a:rPr>
                            <m:t>sec</m:t>
                          </m:r>
                        </m:fName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𝑥</m:t>
                          </m:r>
                        </m:e>
                      </m:func>
                      <m:r>
                        <a:rPr lang="en-US" sz="2000" b="0" i="1" smtClean="0">
                          <a:latin typeface="Cambria Math"/>
                        </a:rPr>
                        <m:t>+</m:t>
                      </m:r>
                      <m:r>
                        <a:rPr lang="en-US" sz="2000" b="0" i="1" smtClean="0">
                          <a:latin typeface="Cambria Math"/>
                        </a:rPr>
                        <m:t>𝐶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9551" y="1828800"/>
                <a:ext cx="3252622" cy="3239348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3658294" y="1828800"/>
                <a:ext cx="5509457" cy="329596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nary>
                        <m:naryPr>
                          <m:subHide m:val="on"/>
                          <m:supHide m:val="on"/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naryPr>
                        <m:sub/>
                        <m:sup/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sz="2000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2000" b="0" i="1" smtClean="0">
                                  <a:latin typeface="Cambria Math"/>
                                </a:rPr>
                                <m:t>𝑓</m:t>
                              </m:r>
                              <m:d>
                                <m:dPr>
                                  <m:ctrlPr>
                                    <a:rPr lang="en-US" sz="2000" b="0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sz="2000" b="0" i="1" smtClean="0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</m:d>
                              <m:r>
                                <a:rPr lang="en-US" sz="2000" b="0" i="1" smtClean="0">
                                  <a:latin typeface="Cambria Math"/>
                                </a:rPr>
                                <m:t>±</m:t>
                              </m:r>
                              <m:r>
                                <a:rPr lang="en-US" sz="2000" b="0" i="1" smtClean="0">
                                  <a:latin typeface="Cambria Math"/>
                                </a:rPr>
                                <m:t>𝑔</m:t>
                              </m:r>
                              <m:d>
                                <m:dPr>
                                  <m:ctrlPr>
                                    <a:rPr lang="en-US" sz="2000" b="0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sz="2000" b="0" i="1" smtClean="0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</m:d>
                            </m:e>
                          </m:d>
                          <m:r>
                            <a:rPr lang="en-US" sz="2000" b="0" i="1" smtClean="0">
                              <a:latin typeface="Cambria Math"/>
                            </a:rPr>
                            <m:t>𝑑𝑥</m:t>
                          </m:r>
                        </m:e>
                      </m:nary>
                      <m:r>
                        <a:rPr lang="en-US" sz="2000" b="0" i="1" smtClean="0">
                          <a:latin typeface="Cambria Math"/>
                        </a:rPr>
                        <m:t>=</m:t>
                      </m:r>
                      <m:nary>
                        <m:naryPr>
                          <m:subHide m:val="on"/>
                          <m:supHide m:val="on"/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𝑓</m:t>
                          </m:r>
                          <m:d>
                            <m:dPr>
                              <m:ctrlPr>
                                <a:rPr lang="en-US" sz="2000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20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  <m:r>
                            <a:rPr lang="en-US" sz="2000" b="0" i="1" smtClean="0">
                              <a:latin typeface="Cambria Math"/>
                            </a:rPr>
                            <m:t>𝑑𝑥</m:t>
                          </m:r>
                        </m:e>
                      </m:nary>
                      <m:r>
                        <a:rPr lang="en-US" sz="2000" b="0" i="1" smtClean="0">
                          <a:latin typeface="Cambria Math"/>
                        </a:rPr>
                        <m:t>±</m:t>
                      </m:r>
                      <m:nary>
                        <m:naryPr>
                          <m:subHide m:val="on"/>
                          <m:supHide m:val="on"/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𝑔</m:t>
                          </m:r>
                          <m:d>
                            <m:dPr>
                              <m:ctrlPr>
                                <a:rPr lang="en-US" sz="2000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20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  <m:r>
                            <a:rPr lang="en-US" sz="2000" b="0" i="1" smtClean="0">
                              <a:latin typeface="Cambria Math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US" sz="2000" b="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nary>
                        <m:naryPr>
                          <m:subHide m:val="on"/>
                          <m:supHide m:val="on"/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naryPr>
                        <m:sub/>
                        <m:sup/>
                        <m:e>
                          <m:sSup>
                            <m:sSupPr>
                              <m:ctrlPr>
                                <a:rPr lang="en-US" sz="2000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0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2000" b="0" i="1" smtClean="0">
                                  <a:latin typeface="Cambria Math"/>
                                </a:rPr>
                                <m:t>𝑛</m:t>
                              </m:r>
                            </m:sup>
                          </m:sSup>
                          <m:r>
                            <a:rPr lang="en-US" sz="2000" b="0" i="1" smtClean="0">
                              <a:latin typeface="Cambria Math"/>
                            </a:rPr>
                            <m:t>𝑑𝑥</m:t>
                          </m:r>
                        </m:e>
                      </m:nary>
                      <m:r>
                        <a:rPr lang="en-US" sz="20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000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0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2000" b="0" i="1" smtClean="0">
                                  <a:latin typeface="Cambria Math"/>
                                </a:rPr>
                                <m:t>𝑛</m:t>
                              </m:r>
                              <m:r>
                                <a:rPr lang="en-US" sz="2000" b="0" i="1" smtClean="0">
                                  <a:latin typeface="Cambria Math"/>
                                </a:rPr>
                                <m:t>+1</m:t>
                              </m:r>
                            </m:sup>
                          </m:sSup>
                        </m:num>
                        <m:den>
                          <m:r>
                            <a:rPr lang="en-US" sz="2000" b="0" i="1" smtClean="0">
                              <a:latin typeface="Cambria Math"/>
                            </a:rPr>
                            <m:t>𝑛</m:t>
                          </m:r>
                          <m:r>
                            <a:rPr lang="en-US" sz="2000" b="0" i="1" smtClean="0">
                              <a:latin typeface="Cambria Math"/>
                            </a:rPr>
                            <m:t>+1</m:t>
                          </m:r>
                        </m:den>
                      </m:f>
                      <m:r>
                        <a:rPr lang="en-US" sz="2000" b="0" i="1" smtClean="0">
                          <a:latin typeface="Cambria Math"/>
                        </a:rPr>
                        <m:t>+</m:t>
                      </m:r>
                      <m:r>
                        <a:rPr lang="en-US" sz="2000" b="0" i="1" smtClean="0">
                          <a:latin typeface="Cambria Math"/>
                        </a:rPr>
                        <m:t>𝐶</m:t>
                      </m:r>
                      <m:r>
                        <a:rPr lang="en-US" sz="20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/>
                            </a:rPr>
                            <m:t>𝑛</m:t>
                          </m:r>
                          <m:r>
                            <a:rPr lang="en-US" sz="2000" b="0" i="1" smtClean="0">
                              <a:latin typeface="Cambria Math"/>
                            </a:rPr>
                            <m:t>+1</m:t>
                          </m:r>
                        </m:den>
                      </m:f>
                      <m:sSup>
                        <m:sSupPr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/>
                            </a:rPr>
                            <m:t>𝑛</m:t>
                          </m:r>
                          <m:r>
                            <a:rPr lang="en-US" sz="2000" b="0" i="1" smtClean="0">
                              <a:latin typeface="Cambria Math"/>
                            </a:rPr>
                            <m:t>+1</m:t>
                          </m:r>
                        </m:sup>
                      </m:sSup>
                      <m:r>
                        <a:rPr lang="en-US" sz="2000" b="0" i="1" smtClean="0">
                          <a:latin typeface="Cambria Math"/>
                        </a:rPr>
                        <m:t>+</m:t>
                      </m:r>
                      <m:r>
                        <a:rPr lang="en-US" sz="2000" b="0" i="1" smtClean="0">
                          <a:latin typeface="Cambria Math"/>
                        </a:rPr>
                        <m:t>𝐶</m:t>
                      </m:r>
                      <m:r>
                        <a:rPr lang="en-US" sz="2000" b="0" i="1" smtClean="0">
                          <a:latin typeface="Cambria Math"/>
                        </a:rPr>
                        <m:t> (</m:t>
                      </m:r>
                      <m:r>
                        <a:rPr lang="en-US" sz="2000" b="0" i="1" smtClean="0">
                          <a:latin typeface="Cambria Math"/>
                        </a:rPr>
                        <m:t>𝑛</m:t>
                      </m:r>
                      <m:r>
                        <a:rPr lang="en-US" sz="2000" b="0" i="1" smtClean="0">
                          <a:latin typeface="Cambria Math"/>
                        </a:rPr>
                        <m:t>≠−1)</m:t>
                      </m:r>
                    </m:oMath>
                  </m:oMathPara>
                </a14:m>
                <a:endParaRPr lang="en-US" sz="200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nary>
                        <m:naryPr>
                          <m:subHide m:val="on"/>
                          <m:supHide m:val="on"/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naryPr>
                        <m:sub/>
                        <m:sup/>
                        <m:e>
                          <m:func>
                            <m:funcPr>
                              <m:ctrlPr>
                                <a:rPr lang="en-US" sz="2000" b="0" i="1" smtClean="0">
                                  <a:latin typeface="Cambria Math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2000" b="0" i="0" smtClean="0">
                                  <a:latin typeface="Cambria Math"/>
                                </a:rPr>
                                <m:t>cos</m:t>
                              </m:r>
                            </m:fName>
                            <m:e>
                              <m:r>
                                <a:rPr lang="en-US" sz="20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func>
                          <m:r>
                            <a:rPr lang="en-US" sz="2000" b="0" i="1" smtClean="0">
                              <a:latin typeface="Cambria Math"/>
                            </a:rPr>
                            <m:t>𝑑𝑥</m:t>
                          </m:r>
                        </m:e>
                      </m:nary>
                      <m:r>
                        <a:rPr lang="en-US" sz="2000" b="0" i="1" smtClean="0">
                          <a:latin typeface="Cambria Math"/>
                        </a:rPr>
                        <m:t>=</m:t>
                      </m:r>
                      <m:func>
                        <m:funcPr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000" b="0" i="0" smtClean="0">
                              <a:latin typeface="Cambria Math"/>
                            </a:rPr>
                            <m:t>sin</m:t>
                          </m:r>
                        </m:fName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𝑥</m:t>
                          </m:r>
                        </m:e>
                      </m:func>
                      <m:r>
                        <a:rPr lang="en-US" sz="2000" b="0" i="1" smtClean="0">
                          <a:latin typeface="Cambria Math"/>
                        </a:rPr>
                        <m:t>+</m:t>
                      </m:r>
                      <m:r>
                        <a:rPr lang="en-US" sz="2000" b="0" i="1" smtClean="0">
                          <a:latin typeface="Cambria Math"/>
                        </a:rPr>
                        <m:t>𝐶</m:t>
                      </m:r>
                    </m:oMath>
                  </m:oMathPara>
                </a14:m>
                <a:endParaRPr lang="en-US" sz="200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nary>
                        <m:naryPr>
                          <m:subHide m:val="on"/>
                          <m:supHide m:val="on"/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naryPr>
                        <m:sub/>
                        <m:sup/>
                        <m:e>
                          <m:func>
                            <m:funcPr>
                              <m:ctrlPr>
                                <a:rPr lang="en-US" sz="2000" b="0" i="1" smtClean="0">
                                  <a:latin typeface="Cambria Math"/>
                                </a:rPr>
                              </m:ctrlPr>
                            </m:funcPr>
                            <m:fName>
                              <m:sSup>
                                <m:sSupPr>
                                  <m:ctrlPr>
                                    <a:rPr lang="en-US" sz="2000" b="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sz="2000" b="0" i="0" smtClean="0">
                                      <a:latin typeface="Cambria Math"/>
                                    </a:rPr>
                                    <m:t>csc</m:t>
                                  </m:r>
                                </m:e>
                                <m:sup>
                                  <m:r>
                                    <a:rPr lang="en-US" sz="2000" b="0" i="1" smtClean="0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</m:fName>
                            <m:e>
                              <m:r>
                                <a:rPr lang="en-US" sz="20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func>
                          <m:r>
                            <a:rPr lang="en-US" sz="2000" b="0" i="1" smtClean="0">
                              <a:latin typeface="Cambria Math"/>
                            </a:rPr>
                            <m:t>𝑑𝑥</m:t>
                          </m:r>
                        </m:e>
                      </m:nary>
                      <m:r>
                        <a:rPr lang="en-US" sz="2000" b="0" i="1" smtClean="0">
                          <a:latin typeface="Cambria Math"/>
                        </a:rPr>
                        <m:t>=−</m:t>
                      </m:r>
                      <m:func>
                        <m:funcPr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000" b="0" i="0" smtClean="0">
                              <a:latin typeface="Cambria Math"/>
                            </a:rPr>
                            <m:t>cot</m:t>
                          </m:r>
                        </m:fName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𝑥</m:t>
                          </m:r>
                        </m:e>
                      </m:func>
                      <m:r>
                        <a:rPr lang="en-US" sz="2000" b="0" i="1" smtClean="0">
                          <a:latin typeface="Cambria Math"/>
                        </a:rPr>
                        <m:t>+</m:t>
                      </m:r>
                      <m:r>
                        <a:rPr lang="en-US" sz="2000" b="0" i="1" smtClean="0">
                          <a:latin typeface="Cambria Math"/>
                        </a:rPr>
                        <m:t>𝐶</m:t>
                      </m:r>
                    </m:oMath>
                  </m:oMathPara>
                </a14:m>
                <a:endParaRPr lang="en-US" sz="2000" b="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nary>
                        <m:naryPr>
                          <m:subHide m:val="on"/>
                          <m:supHide m:val="on"/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naryPr>
                        <m:sub/>
                        <m:sup/>
                        <m:e>
                          <m:func>
                            <m:funcPr>
                              <m:ctrlPr>
                                <a:rPr lang="en-US" sz="2000" b="0" i="1" smtClean="0">
                                  <a:latin typeface="Cambria Math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2000" b="0" i="0" smtClean="0">
                                  <a:latin typeface="Cambria Math"/>
                                </a:rPr>
                                <m:t>csc</m:t>
                              </m:r>
                            </m:fName>
                            <m:e>
                              <m:r>
                                <a:rPr lang="en-US" sz="20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func>
                          <m:func>
                            <m:funcPr>
                              <m:ctrlPr>
                                <a:rPr lang="en-US" sz="2000" b="0" i="1" smtClean="0">
                                  <a:latin typeface="Cambria Math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2000" b="0" i="0" smtClean="0">
                                  <a:latin typeface="Cambria Math"/>
                                </a:rPr>
                                <m:t>cot</m:t>
                              </m:r>
                            </m:fName>
                            <m:e>
                              <m:r>
                                <a:rPr lang="en-US" sz="20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func>
                          <m:r>
                            <a:rPr lang="en-US" sz="2000" b="0" i="1" smtClean="0">
                              <a:latin typeface="Cambria Math"/>
                            </a:rPr>
                            <m:t>𝑑𝑥</m:t>
                          </m:r>
                        </m:e>
                      </m:nary>
                      <m:r>
                        <a:rPr lang="en-US" sz="2000" b="0" i="1" smtClean="0">
                          <a:latin typeface="Cambria Math"/>
                        </a:rPr>
                        <m:t>=−</m:t>
                      </m:r>
                      <m:func>
                        <m:funcPr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000" b="0" i="0" smtClean="0">
                              <a:latin typeface="Cambria Math"/>
                            </a:rPr>
                            <m:t>csc</m:t>
                          </m:r>
                        </m:fName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𝑥</m:t>
                          </m:r>
                        </m:e>
                      </m:func>
                      <m:r>
                        <a:rPr lang="en-US" sz="2000" b="0" i="1" smtClean="0">
                          <a:latin typeface="Cambria Math"/>
                        </a:rPr>
                        <m:t>+</m:t>
                      </m:r>
                      <m:r>
                        <a:rPr lang="en-US" sz="2000" b="0" i="1" smtClean="0">
                          <a:latin typeface="Cambria Math"/>
                        </a:rPr>
                        <m:t>𝐶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8294" y="1828800"/>
                <a:ext cx="5509457" cy="3295967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smtClean="0"/>
              <a:t>THE NET CHANGE THEOREM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76" name="Text Box 3"/>
              <p:cNvSpPr txBox="1">
                <a:spLocks noChangeArrowheads="1"/>
              </p:cNvSpPr>
              <p:nvPr/>
            </p:nvSpPr>
            <p:spPr bwMode="auto">
              <a:xfrm>
                <a:off x="381000" y="1828800"/>
                <a:ext cx="8382000" cy="26815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ts val="0"/>
                  </a:spcBef>
                  <a:spcAft>
                    <a:spcPts val="1920"/>
                  </a:spcAft>
                </a:pPr>
                <a:r>
                  <a:rPr lang="en-US" altLang="en-US" b="1" u="sng" dirty="0" smtClean="0">
                    <a:latin typeface="Cambria" panose="02040503050406030204" pitchFamily="18" charset="0"/>
                  </a:rPr>
                  <a:t>Theorem</a:t>
                </a:r>
                <a:r>
                  <a:rPr lang="en-US" altLang="en-US" b="1" dirty="0">
                    <a:latin typeface="Cambria" panose="02040503050406030204" pitchFamily="18" charset="0"/>
                  </a:rPr>
                  <a:t>:</a:t>
                </a:r>
                <a:r>
                  <a:rPr lang="en-US" altLang="en-US" dirty="0">
                    <a:latin typeface="Cambria" panose="02040503050406030204" pitchFamily="18" charset="0"/>
                  </a:rPr>
                  <a:t>  The integral of a rate of change is the net change; that is</a:t>
                </a:r>
                <a:r>
                  <a:rPr lang="en-US" altLang="en-US" dirty="0" smtClean="0">
                    <a:latin typeface="Cambria" panose="02040503050406030204" pitchFamily="18" charset="0"/>
                  </a:rPr>
                  <a:t>,</a:t>
                </a:r>
              </a:p>
              <a:p>
                <a:pPr eaLnBrk="1" hangingPunct="1">
                  <a:spcBef>
                    <a:spcPts val="0"/>
                  </a:spcBef>
                  <a:spcAft>
                    <a:spcPts val="192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US" altLang="en-US" b="0" i="1" smtClean="0">
                              <a:latin typeface="Cambria Math"/>
                            </a:rPr>
                          </m:ctrlPr>
                        </m:naryPr>
                        <m:sub>
                          <m:r>
                            <a:rPr lang="en-US" altLang="en-US" b="0" i="1" smtClean="0">
                              <a:latin typeface="Cambria Math"/>
                            </a:rPr>
                            <m:t>𝑎</m:t>
                          </m:r>
                        </m:sub>
                        <m:sup>
                          <m:r>
                            <a:rPr lang="en-US" altLang="en-US" b="0" i="1" smtClean="0">
                              <a:latin typeface="Cambria Math"/>
                            </a:rPr>
                            <m:t>𝑏</m:t>
                          </m:r>
                        </m:sup>
                        <m:e>
                          <m:sSup>
                            <m:sSupPr>
                              <m:ctrlPr>
                                <a:rPr lang="en-US" altLang="en-US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altLang="en-US" b="0" i="1" smtClean="0">
                                  <a:latin typeface="Cambria Math"/>
                                </a:rPr>
                                <m:t>𝐹</m:t>
                              </m:r>
                            </m:e>
                            <m:sup>
                              <m:r>
                                <a:rPr lang="en-US" altLang="en-US" b="0" i="1" smtClean="0">
                                  <a:latin typeface="Cambria Math"/>
                                </a:rPr>
                                <m:t>′</m:t>
                              </m:r>
                            </m:sup>
                          </m:sSup>
                          <m:d>
                            <m:dPr>
                              <m:ctrlPr>
                                <a:rPr lang="en-US" altLang="en-US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altLang="en-US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  <m:r>
                            <a:rPr lang="en-US" altLang="en-US" b="0" i="1" smtClean="0">
                              <a:latin typeface="Cambria Math"/>
                            </a:rPr>
                            <m:t>𝑑𝑥</m:t>
                          </m:r>
                        </m:e>
                      </m:nary>
                      <m:r>
                        <a:rPr lang="en-US" altLang="en-US" b="0" i="1" smtClean="0">
                          <a:latin typeface="Cambria Math"/>
                        </a:rPr>
                        <m:t>=</m:t>
                      </m:r>
                      <m:r>
                        <a:rPr lang="en-US" altLang="en-US" b="0" i="1" smtClean="0">
                          <a:latin typeface="Cambria Math"/>
                        </a:rPr>
                        <m:t>𝐹</m:t>
                      </m:r>
                      <m:d>
                        <m:dPr>
                          <m:ctrlPr>
                            <a:rPr lang="en-US" alt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altLang="en-US" b="0" i="1" smtClean="0">
                              <a:latin typeface="Cambria Math"/>
                            </a:rPr>
                            <m:t>𝑏</m:t>
                          </m:r>
                        </m:e>
                      </m:d>
                      <m:r>
                        <a:rPr lang="en-US" altLang="en-US" b="0" i="1" smtClean="0">
                          <a:latin typeface="Cambria Math"/>
                        </a:rPr>
                        <m:t>−</m:t>
                      </m:r>
                      <m:r>
                        <a:rPr lang="en-US" altLang="en-US" b="0" i="1" smtClean="0">
                          <a:latin typeface="Cambria Math"/>
                        </a:rPr>
                        <m:t>𝐹</m:t>
                      </m:r>
                      <m:d>
                        <m:dPr>
                          <m:ctrlPr>
                            <a:rPr lang="en-US" alt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altLang="en-US" b="0" i="1" smtClean="0">
                              <a:latin typeface="Cambria Math"/>
                            </a:rPr>
                            <m:t>𝑎</m:t>
                          </m:r>
                        </m:e>
                      </m:d>
                    </m:oMath>
                  </m:oMathPara>
                </a14:m>
                <a:endParaRPr lang="en-US" altLang="en-US" dirty="0">
                  <a:latin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3076" name="Text 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81000" y="1828800"/>
                <a:ext cx="8382000" cy="2681568"/>
              </a:xfrm>
              <a:prstGeom prst="rect">
                <a:avLst/>
              </a:prstGeom>
              <a:blipFill rotWithShape="1">
                <a:blip r:embed="rId2"/>
                <a:stretch>
                  <a:fillRect l="-1891" t="-2955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377</Words>
  <Application>Microsoft Office PowerPoint</Application>
  <PresentationFormat>On-screen Show (4:3)</PresentationFormat>
  <Paragraphs>26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Default Design</vt:lpstr>
      <vt:lpstr>Section 4.4</vt:lpstr>
      <vt:lpstr>INDEFINITE INTEGRALS</vt:lpstr>
      <vt:lpstr>A REMARK ABOUT THE DEFINITE INTEGRAL</vt:lpstr>
      <vt:lpstr>INDEFINITE INTEGRAL FORMULAS</vt:lpstr>
      <vt:lpstr>THE NET CHANGE THEOREM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Section 5.4</dc:title>
  <dc:creator>Allen Fuller</dc:creator>
  <cp:lastModifiedBy>Fuller, Allen</cp:lastModifiedBy>
  <cp:revision>13</cp:revision>
  <dcterms:created xsi:type="dcterms:W3CDTF">2005-06-18T02:17:05Z</dcterms:created>
  <dcterms:modified xsi:type="dcterms:W3CDTF">2014-11-12T19:40:46Z</dcterms:modified>
</cp:coreProperties>
</file>