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024FE-8A4E-4C11-87CB-EA8A609BEE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4802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C70C6-6437-4ED0-8454-04887733F8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0062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919FC-D46C-486B-B794-5C1637F27B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969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4BB3FB-6F41-4F8E-B7CF-8BFCD1CCA7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0094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774E8-D7A7-40BC-A9F0-44BCD745F3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790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89896-ECD8-4C64-A560-BDB2490C1F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4235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2A7A6-B6D5-4671-AE38-F079C79E1D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2736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412484-95B8-4AB8-8732-3D231F93E0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8502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766A6-8958-4B30-B46E-3D5606EC3E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4675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A69E4-2003-410E-A15D-D709C67B96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3539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97E282-837E-4DA8-9989-39D85F32B6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936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BF8DFC0D-FE9E-44D7-8AA3-3CEB593A6F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/>
              <a:t>Section </a:t>
            </a:r>
            <a:r>
              <a:rPr lang="en-US" altLang="en-US" b="1" smtClean="0"/>
              <a:t>4.3</a:t>
            </a:r>
            <a:endParaRPr lang="en-US" alt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/>
              <a:t>The Fundamental Theorem of Calculus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A FUNCTION DEFINED BY A DEFINITE INTEGRAL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78" name="Text Box 6"/>
              <p:cNvSpPr txBox="1">
                <a:spLocks noChangeArrowheads="1"/>
              </p:cNvSpPr>
              <p:nvPr/>
            </p:nvSpPr>
            <p:spPr bwMode="auto">
              <a:xfrm>
                <a:off x="228600" y="1365662"/>
                <a:ext cx="8915400" cy="54781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en-US" altLang="en-US" sz="3000" dirty="0" smtClean="0">
                    <a:latin typeface="Cambria" panose="02040503050406030204" pitchFamily="18" charset="0"/>
                  </a:rPr>
                  <a:t>The first part of the Fundamental Theorem of Calculus deals with functions defined by a definite integral.</a:t>
                </a:r>
              </a:p>
              <a:p>
                <a:pPr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en-US" altLang="en-US" sz="3000" dirty="0">
                    <a:latin typeface="Cambria" panose="020405030504060302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sz="30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3000" i="1" dirty="0" smtClean="0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 be a continuous function defined on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sz="30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3000" i="1" dirty="0" err="1" smtClean="0">
                            <a:latin typeface="Cambria Math"/>
                          </a:rPr>
                          <m:t>𝑎</m:t>
                        </m:r>
                        <m:r>
                          <a:rPr lang="en-US" altLang="en-US" sz="3000" i="1" dirty="0" err="1" smtClean="0">
                            <a:latin typeface="Cambria Math"/>
                          </a:rPr>
                          <m:t>,</m:t>
                        </m:r>
                        <m:r>
                          <a:rPr lang="en-US" altLang="en-US" sz="3000" i="1" dirty="0" err="1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.  If </a:t>
                </a:r>
                <a:r>
                  <a:rPr lang="en-US" altLang="en-US" sz="3000" i="1" dirty="0">
                    <a:latin typeface="Cambria" panose="02040503050406030204" pitchFamily="18" charset="0"/>
                  </a:rPr>
                  <a:t>x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 varies between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, we can define the function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/>
                      </a:rPr>
                      <m:t>𝑔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 by</a:t>
                </a:r>
              </a:p>
              <a:p>
                <a:pPr>
                  <a:spcBef>
                    <a:spcPts val="0"/>
                  </a:spcBef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3000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altLang="en-US" sz="3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sz="30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altLang="en-US" sz="30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altLang="en-US" sz="30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altLang="en-US" sz="30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altLang="en-US" sz="3000" b="0" i="1" smtClean="0">
                              <a:latin typeface="Cambria Math"/>
                            </a:rPr>
                            <m:t>𝑥</m:t>
                          </m:r>
                        </m:sup>
                        <m:e>
                          <m:r>
                            <a:rPr lang="en-US" altLang="en-US" sz="30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sz="3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en-US" sz="3000" b="0" i="1" smtClean="0">
                              <a:latin typeface="Cambria Math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altLang="en-US" sz="3000" dirty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en-US" altLang="en-US" sz="3000" dirty="0">
                    <a:latin typeface="Cambria" panose="02040503050406030204" pitchFamily="18" charset="0"/>
                  </a:rPr>
                  <a:t>The function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/>
                      </a:rPr>
                      <m:t>𝑔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 is sometimes called an </a:t>
                </a:r>
                <a:r>
                  <a:rPr lang="en-US" altLang="en-US" sz="3000" b="1" u="sng" dirty="0">
                    <a:solidFill>
                      <a:srgbClr val="0000FF"/>
                    </a:solidFill>
                    <a:latin typeface="Cambria" panose="02040503050406030204" pitchFamily="18" charset="0"/>
                  </a:rPr>
                  <a:t>accumulation function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 since gives </a:t>
                </a:r>
                <a:r>
                  <a:rPr lang="en-US" altLang="en-US" sz="3000">
                    <a:latin typeface="Cambria" panose="02040503050406030204" pitchFamily="18" charset="0"/>
                  </a:rPr>
                  <a:t>the </a:t>
                </a:r>
                <a:r>
                  <a:rPr lang="en-US" altLang="en-US" sz="3000" smtClean="0">
                    <a:latin typeface="Cambria" panose="02040503050406030204" pitchFamily="18" charset="0"/>
                  </a:rPr>
                  <a:t>“area accumulated 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so far.”</a:t>
                </a:r>
              </a:p>
            </p:txBody>
          </p:sp>
        </mc:Choice>
        <mc:Fallback>
          <p:sp>
            <p:nvSpPr>
              <p:cNvPr id="3078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1365662"/>
                <a:ext cx="8915400" cy="5478166"/>
              </a:xfrm>
              <a:prstGeom prst="rect">
                <a:avLst/>
              </a:prstGeom>
              <a:blipFill rotWithShape="1">
                <a:blip r:embed="rId2"/>
                <a:stretch>
                  <a:fillRect l="-1642" t="-1446" r="-821" b="-244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altLang="en-US" sz="3600" b="1"/>
              <a:t>THE FUNDAMENTAL THEOREM OF CALCULUS, PART 1</a:t>
            </a:r>
            <a:br>
              <a:rPr lang="en-US" altLang="en-US" sz="3600" b="1"/>
            </a:br>
            <a:r>
              <a:rPr lang="en-US" altLang="en-US" sz="3600" b="1"/>
              <a:t>(FTC1)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7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828800"/>
                <a:ext cx="8382000" cy="43522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b="1" u="sng" dirty="0" smtClean="0">
                    <a:latin typeface="Cambria" panose="02040503050406030204" pitchFamily="18" charset="0"/>
                  </a:rPr>
                  <a:t>Theorem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If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continuous on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err="1" smtClean="0">
                            <a:latin typeface="Cambria Math"/>
                          </a:rPr>
                          <m:t>𝑎</m:t>
                        </m:r>
                        <m:r>
                          <a:rPr lang="en-US" altLang="en-US" i="1" dirty="0" err="1" smtClean="0">
                            <a:latin typeface="Cambria Math"/>
                          </a:rPr>
                          <m:t>,</m:t>
                        </m:r>
                        <m:r>
                          <a:rPr lang="en-US" altLang="en-US" i="1" dirty="0" err="1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then the function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𝑔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defined by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altLang="en-US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sup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en-US" b="0" i="1" smtClean="0">
                              <a:latin typeface="Cambria Math"/>
                            </a:rPr>
                            <m:t>𝑑𝑡</m:t>
                          </m:r>
                        </m:e>
                      </m:nary>
                      <m:r>
                        <a:rPr lang="en-US" altLang="en-US" b="0" i="1" smtClean="0">
                          <a:latin typeface="Cambria Math"/>
                        </a:rPr>
                        <m:t>        </m:t>
                      </m:r>
                      <m:r>
                        <a:rPr lang="en-US" altLang="en-US" b="0" i="1" smtClean="0">
                          <a:latin typeface="Cambria Math"/>
                        </a:rPr>
                        <m:t>𝑎</m:t>
                      </m:r>
                      <m:r>
                        <a:rPr lang="en-US" altLang="en-US" b="0" i="1" smtClean="0">
                          <a:latin typeface="Cambria Math"/>
                        </a:rPr>
                        <m:t>≤</m:t>
                      </m:r>
                      <m:r>
                        <a:rPr lang="en-US" altLang="en-US" b="0" i="1" smtClean="0">
                          <a:latin typeface="Cambria Math"/>
                        </a:rPr>
                        <m:t>𝑥</m:t>
                      </m:r>
                      <m:r>
                        <a:rPr lang="en-US" altLang="en-US" b="0" i="1" smtClean="0">
                          <a:latin typeface="Cambria Math"/>
                        </a:rPr>
                        <m:t>≤</m:t>
                      </m:r>
                      <m:r>
                        <a:rPr lang="en-US" altLang="en-US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>
                    <a:latin typeface="Cambria" panose="02040503050406030204" pitchFamily="18" charset="0"/>
                  </a:rPr>
                  <a:t>is continuous on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err="1" smtClean="0">
                            <a:latin typeface="Cambria Math"/>
                          </a:rPr>
                          <m:t>𝑎</m:t>
                        </m:r>
                        <m:r>
                          <a:rPr lang="en-US" altLang="en-US" i="1" dirty="0" err="1" smtClean="0">
                            <a:latin typeface="Cambria Math"/>
                          </a:rPr>
                          <m:t>,</m:t>
                        </m:r>
                        <m:r>
                          <a:rPr lang="en-US" altLang="en-US" i="1" dirty="0" err="1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and differentiable on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(</m:t>
                    </m:r>
                    <m:r>
                      <a:rPr lang="en-US" altLang="en-US" i="1" dirty="0" err="1" smtClean="0">
                        <a:latin typeface="Cambria Math"/>
                      </a:rPr>
                      <m:t>𝑎</m:t>
                    </m:r>
                    <m:r>
                      <a:rPr lang="en-US" altLang="en-US" i="1" dirty="0" err="1" smtClean="0">
                        <a:latin typeface="Cambria Math"/>
                      </a:rPr>
                      <m:t>,</m:t>
                    </m:r>
                    <m:r>
                      <a:rPr lang="en-US" altLang="en-US" i="1" dirty="0" err="1" smtClean="0">
                        <a:latin typeface="Cambria Math"/>
                        <a:cs typeface="Times New Roman" pitchFamily="18" charset="0"/>
                      </a:rPr>
                      <m:t>𝑏</m:t>
                    </m:r>
                    <m:r>
                      <a:rPr lang="en-US" altLang="en-US" i="1" dirty="0"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, and</a:t>
                </a:r>
              </a:p>
              <a:p>
                <a:pPr algn="ctr">
                  <a:spcBef>
                    <a:spcPts val="0"/>
                  </a:spcBef>
                  <a:spcAft>
                    <a:spcPts val="192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𝑔</m:t>
                        </m:r>
                      </m:e>
                      <m:sup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.</a:t>
                </a:r>
                <a:endParaRPr lang="en-US" altLang="en-US" i="1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14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828800"/>
                <a:ext cx="8382000" cy="4352217"/>
              </a:xfrm>
              <a:prstGeom prst="rect">
                <a:avLst/>
              </a:prstGeom>
              <a:blipFill rotWithShape="1">
                <a:blip r:embed="rId2"/>
                <a:stretch>
                  <a:fillRect l="-1891" t="-1821" r="-1964" b="-364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343" name="Rectangle 7"/>
              <p:cNvSpPr>
                <a:spLocks noChangeArrowheads="1"/>
              </p:cNvSpPr>
              <p:nvPr/>
            </p:nvSpPr>
            <p:spPr bwMode="auto">
              <a:xfrm>
                <a:off x="381000" y="1677988"/>
                <a:ext cx="8305800" cy="51701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b="1" u="sng" dirty="0" smtClean="0">
                    <a:latin typeface="Cambria" panose="02040503050406030204" pitchFamily="18" charset="0"/>
                  </a:rPr>
                  <a:t>Theorem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If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continuous on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err="1" smtClean="0">
                            <a:latin typeface="Cambria Math"/>
                          </a:rPr>
                          <m:t>𝑎</m:t>
                        </m:r>
                        <m:r>
                          <a:rPr lang="en-US" altLang="en-US" i="1" dirty="0" err="1" smtClean="0">
                            <a:latin typeface="Cambria Math"/>
                          </a:rPr>
                          <m:t>,</m:t>
                        </m:r>
                        <m:r>
                          <a:rPr lang="en-US" altLang="en-US" i="1" dirty="0" err="1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then the function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𝑔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defined by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altLang="en-US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sup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en-US" b="0" i="1" smtClean="0">
                              <a:latin typeface="Cambria Math"/>
                            </a:rPr>
                            <m:t>𝑑𝑡</m:t>
                          </m:r>
                        </m:e>
                      </m:nary>
                      <m:r>
                        <a:rPr lang="en-US" altLang="en-US" b="0" i="1" smtClean="0">
                          <a:latin typeface="Cambria Math"/>
                        </a:rPr>
                        <m:t>        </m:t>
                      </m:r>
                      <m:r>
                        <a:rPr lang="en-US" altLang="en-US" b="0" i="1" smtClean="0">
                          <a:latin typeface="Cambria Math"/>
                        </a:rPr>
                        <m:t>𝑎</m:t>
                      </m:r>
                      <m:r>
                        <a:rPr lang="en-US" altLang="en-US" b="0" i="1" smtClean="0">
                          <a:latin typeface="Cambria Math"/>
                        </a:rPr>
                        <m:t>≤</m:t>
                      </m:r>
                      <m:r>
                        <a:rPr lang="en-US" altLang="en-US" b="0" i="1" smtClean="0">
                          <a:latin typeface="Cambria Math"/>
                        </a:rPr>
                        <m:t>𝑥</m:t>
                      </m:r>
                      <m:r>
                        <a:rPr lang="en-US" altLang="en-US" b="0" i="1" smtClean="0">
                          <a:latin typeface="Cambria Math"/>
                        </a:rPr>
                        <m:t>≤</m:t>
                      </m:r>
                      <m:r>
                        <a:rPr lang="en-US" altLang="en-US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>
                    <a:latin typeface="Cambria" panose="02040503050406030204" pitchFamily="18" charset="0"/>
                  </a:rPr>
                  <a:t>is continuous on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err="1" smtClean="0">
                            <a:latin typeface="Cambria Math"/>
                          </a:rPr>
                          <m:t>𝑎</m:t>
                        </m:r>
                        <m:r>
                          <a:rPr lang="en-US" altLang="en-US" i="1" dirty="0" err="1" smtClean="0">
                            <a:latin typeface="Cambria Math"/>
                          </a:rPr>
                          <m:t>,</m:t>
                        </m:r>
                        <m:r>
                          <a:rPr lang="en-US" altLang="en-US" i="1" dirty="0" err="1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and differentiable on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(</m:t>
                    </m:r>
                    <m:r>
                      <a:rPr lang="en-US" altLang="en-US" i="1" dirty="0" err="1" smtClean="0">
                        <a:latin typeface="Cambria Math"/>
                      </a:rPr>
                      <m:t>𝑎</m:t>
                    </m:r>
                    <m:r>
                      <a:rPr lang="en-US" altLang="en-US" i="1" dirty="0" err="1" smtClean="0">
                        <a:latin typeface="Cambria Math"/>
                      </a:rPr>
                      <m:t>,</m:t>
                    </m:r>
                    <m:r>
                      <a:rPr lang="en-US" altLang="en-US" i="1" dirty="0" err="1" smtClean="0">
                        <a:latin typeface="Cambria Math"/>
                        <a:cs typeface="Times New Roman" pitchFamily="18" charset="0"/>
                      </a:rPr>
                      <m:t>𝑏</m:t>
                    </m:r>
                    <m:r>
                      <a:rPr lang="en-US" altLang="en-US" i="1" dirty="0"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, </a:t>
                </a:r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and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nary>
                            <m:naryPr>
                              <m:ctrlP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𝑎</m:t>
                              </m:r>
                            </m:sub>
                            <m:sup>
                              <m: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sup>
                            <m:e>
                              <m: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altLang="en-US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𝑑𝑡</m:t>
                              </m:r>
                            </m:e>
                          </m:nary>
                        </m:e>
                      </m:d>
                      <m:r>
                        <a:rPr lang="en-US" altLang="en-US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altLang="en-US" b="0" i="1" smtClean="0">
                          <a:latin typeface="Cambria Math"/>
                          <a:cs typeface="Times New Roman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343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677988"/>
                <a:ext cx="8305800" cy="5170133"/>
              </a:xfrm>
              <a:prstGeom prst="rect">
                <a:avLst/>
              </a:prstGeom>
              <a:blipFill rotWithShape="1">
                <a:blip r:embed="rId2"/>
                <a:stretch>
                  <a:fillRect l="-1909" t="-1533" r="-286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FTC1 IN LEIBNIZ NOTATION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altLang="en-US" sz="4000" b="1"/>
              <a:t>THE FUNDAMENTAL THEOREM OF CALCULUS, PART 2</a:t>
            </a:r>
            <a:br>
              <a:rPr lang="en-US" altLang="en-US" sz="4000" b="1"/>
            </a:br>
            <a:r>
              <a:rPr lang="en-US" altLang="en-US" sz="4000" b="1"/>
              <a:t>(FTC2)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9" name="Rectangle 3"/>
              <p:cNvSpPr>
                <a:spLocks noChangeArrowheads="1"/>
              </p:cNvSpPr>
              <p:nvPr/>
            </p:nvSpPr>
            <p:spPr bwMode="auto">
              <a:xfrm>
                <a:off x="381000" y="2133600"/>
                <a:ext cx="8229600" cy="31740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Aft>
                    <a:spcPts val="1920"/>
                  </a:spcAft>
                </a:pPr>
                <a:r>
                  <a:rPr lang="en-US" altLang="en-US" b="1" u="sng" dirty="0" smtClean="0">
                    <a:latin typeface="Cambria" panose="02040503050406030204" pitchFamily="18" charset="0"/>
                  </a:rPr>
                  <a:t>Theorem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continuous on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err="1" smtClean="0">
                            <a:latin typeface="Cambria Math"/>
                          </a:rPr>
                          <m:t>𝑎</m:t>
                        </m:r>
                        <m:r>
                          <a:rPr lang="en-US" altLang="en-US" i="1" dirty="0" err="1" smtClean="0">
                            <a:latin typeface="Cambria Math"/>
                          </a:rPr>
                          <m:t>,</m:t>
                        </m:r>
                        <m:r>
                          <a:rPr lang="en-US" altLang="en-US" i="1" dirty="0" err="1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then</a:t>
                </a:r>
              </a:p>
              <a:p>
                <a:pPr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altLang="en-US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r>
                        <a:rPr lang="en-US" altLang="en-US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−</m:t>
                      </m:r>
                      <m:r>
                        <a:rPr lang="en-US" altLang="en-US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  <a:p>
                <a:pPr>
                  <a:spcAft>
                    <a:spcPts val="1920"/>
                  </a:spcAft>
                </a:pPr>
                <a:r>
                  <a:rPr lang="en-US" altLang="en-US" dirty="0">
                    <a:latin typeface="Cambria" panose="02040503050406030204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𝐹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any </a:t>
                </a:r>
                <a:r>
                  <a:rPr lang="en-US" altLang="en-US" dirty="0" err="1">
                    <a:latin typeface="Cambria" panose="02040503050406030204" pitchFamily="18" charset="0"/>
                  </a:rPr>
                  <a:t>antiderivative</a:t>
                </a:r>
                <a:r>
                  <a:rPr lang="en-US" altLang="en-US" dirty="0">
                    <a:latin typeface="Cambria" panose="020405030504060302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that is, a function such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𝐹</m:t>
                        </m:r>
                      </m:e>
                      <m:sup>
                        <m:r>
                          <a:rPr lang="en-US" alt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9219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2133600"/>
                <a:ext cx="8229600" cy="3174010"/>
              </a:xfrm>
              <a:prstGeom prst="rect">
                <a:avLst/>
              </a:prstGeom>
              <a:blipFill rotWithShape="1">
                <a:blip r:embed="rId2"/>
                <a:stretch>
                  <a:fillRect l="-1926" t="-2495" b="-518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NOTATIONS FOR </a:t>
            </a:r>
            <a:r>
              <a:rPr lang="en-US" altLang="en-US" b="1" i="1"/>
              <a:t>F</a:t>
            </a:r>
            <a:r>
              <a:rPr lang="en-US" altLang="en-US" b="1"/>
              <a:t>(</a:t>
            </a:r>
            <a:r>
              <a:rPr lang="en-US" altLang="en-US" b="1" i="1"/>
              <a:t>b</a:t>
            </a:r>
            <a:r>
              <a:rPr lang="en-US" altLang="en-US" b="1"/>
              <a:t>) </a:t>
            </a:r>
            <a:r>
              <a:rPr lang="en-US" altLang="en-US" b="1">
                <a:cs typeface="Arial" charset="0"/>
              </a:rPr>
              <a:t>− </a:t>
            </a:r>
            <a:r>
              <a:rPr lang="en-US" altLang="en-US" b="1" i="1">
                <a:cs typeface="Arial" charset="0"/>
              </a:rPr>
              <a:t>F</a:t>
            </a:r>
            <a:r>
              <a:rPr lang="en-US" altLang="en-US" b="1">
                <a:cs typeface="Arial" charset="0"/>
              </a:rPr>
              <a:t>(</a:t>
            </a:r>
            <a:r>
              <a:rPr lang="en-US" altLang="en-US" b="1" i="1">
                <a:cs typeface="Arial" charset="0"/>
              </a:rPr>
              <a:t>a</a:t>
            </a:r>
            <a:r>
              <a:rPr lang="en-US" altLang="en-US" b="1">
                <a:cs typeface="Arial" charset="0"/>
              </a:rPr>
              <a:t>)</a:t>
            </a:r>
            <a:r>
              <a:rPr lang="en-US" altLang="en-US" b="1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524000" y="1771403"/>
                <a:ext cx="4329327" cy="20025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m:rPr>
                          <m:aln/>
                        </m:rPr>
                        <a:rPr lang="en-US" b="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𝐹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sup>
                      </m:sSubSup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b="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𝐹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sup>
                      </m:sSubSup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b="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𝐹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sup>
                      </m:sSubSup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1771403"/>
                <a:ext cx="4329327" cy="200253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267" name="Text Box 3"/>
              <p:cNvSpPr txBox="1">
                <a:spLocks noChangeArrowheads="1"/>
              </p:cNvSpPr>
              <p:nvPr/>
            </p:nvSpPr>
            <p:spPr bwMode="auto">
              <a:xfrm>
                <a:off x="457200" y="1752600"/>
                <a:ext cx="8153400" cy="32837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b="1" u="sng" dirty="0" smtClean="0">
                    <a:latin typeface="Cambria" panose="02040503050406030204" pitchFamily="18" charset="0"/>
                  </a:rPr>
                  <a:t>Theorem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Suppose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continuous on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err="1" smtClean="0">
                            <a:latin typeface="Cambria Math"/>
                          </a:rPr>
                          <m:t>𝑎</m:t>
                        </m:r>
                        <m:r>
                          <a:rPr lang="en-US" altLang="en-US" i="1" dirty="0" err="1" smtClean="0">
                            <a:latin typeface="Cambria Math"/>
                          </a:rPr>
                          <m:t>, </m:t>
                        </m:r>
                        <m:r>
                          <a:rPr lang="en-US" altLang="en-US" i="1" dirty="0" err="1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.</a:t>
                </a:r>
              </a:p>
              <a:p>
                <a:pPr>
                  <a:spcBef>
                    <a:spcPct val="50000"/>
                  </a:spcBef>
                  <a:tabLst>
                    <a:tab pos="569913" algn="l"/>
                  </a:tabLst>
                </a:pPr>
                <a:r>
                  <a:rPr lang="en-US" altLang="en-US" dirty="0">
                    <a:latin typeface="Cambria" panose="02040503050406030204" pitchFamily="18" charset="0"/>
                  </a:rPr>
                  <a:t>1.	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altLang="en-US" b="0" i="1" smtClean="0">
                            <a:latin typeface="Cambria Math"/>
                          </a:rPr>
                          <m:t>𝑎</m:t>
                        </m:r>
                      </m:sub>
                      <m:sup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sup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n-US" altLang="en-US" b="0" i="1" smtClean="0">
                            <a:latin typeface="Cambria Math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, </a:t>
                </a:r>
                <a:r>
                  <a:rPr lang="en-US" altLang="en-US" dirty="0">
                    <a:latin typeface="Cambria" panose="02040503050406030204" pitchFamily="18" charset="0"/>
                  </a:rPr>
                  <a:t>then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𝑔</m:t>
                    </m:r>
                    <m:r>
                      <a:rPr lang="en-US" altLang="en-US" i="1" dirty="0">
                        <a:latin typeface="Cambria Math"/>
                        <a:cs typeface="Times New Roman" pitchFamily="18" charset="0"/>
                      </a:rPr>
                      <m:t>′(</m:t>
                    </m:r>
                    <m:r>
                      <a:rPr lang="en-US" altLang="en-US" i="1" dirty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)=</m:t>
                    </m:r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𝑓</m:t>
                    </m:r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altLang="en-US" i="1" dirty="0"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.</a:t>
                </a:r>
              </a:p>
              <a:p>
                <a:pPr>
                  <a:spcBef>
                    <a:spcPct val="50000"/>
                  </a:spcBef>
                  <a:tabLst>
                    <a:tab pos="569913" algn="l"/>
                  </a:tabLst>
                </a:pPr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2.	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altLang="en-US" b="0" i="1" smtClean="0">
                            <a:latin typeface="Cambria Math"/>
                          </a:rPr>
                          <m:t>𝑎</m:t>
                        </m:r>
                      </m:sub>
                      <m:sup>
                        <m:r>
                          <a:rPr lang="en-US" altLang="en-US" b="0" i="1" smtClean="0">
                            <a:latin typeface="Cambria Math"/>
                          </a:rPr>
                          <m:t>𝑏</m:t>
                        </m:r>
                      </m:sup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altLang="en-US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US" altLang="en-US" b="0" i="1" smtClean="0">
                        <a:latin typeface="Cambria Math"/>
                      </a:rPr>
                      <m:t>−</m:t>
                    </m:r>
                    <m:r>
                      <a:rPr lang="en-US" altLang="en-US" b="0" i="1" smtClean="0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, 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𝐹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is any </a:t>
                </a:r>
              </a:p>
              <a:p>
                <a:pPr>
                  <a:spcBef>
                    <a:spcPct val="50000"/>
                  </a:spcBef>
                  <a:tabLst>
                    <a:tab pos="569913" algn="l"/>
                  </a:tabLst>
                </a:pP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	</a:t>
                </a:r>
                <a:r>
                  <a:rPr lang="en-US" altLang="en-US" dirty="0" err="1">
                    <a:latin typeface="Cambria" panose="02040503050406030204" pitchFamily="18" charset="0"/>
                    <a:cs typeface="Times New Roman" pitchFamily="18" charset="0"/>
                  </a:rPr>
                  <a:t>antiderivative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𝑓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, that is,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𝐹</m:t>
                    </m:r>
                    <m:r>
                      <a:rPr lang="en-US" altLang="en-US" i="1" baseline="30000" dirty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′=</m:t>
                    </m:r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𝑓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26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752600"/>
                <a:ext cx="8153400" cy="3283719"/>
              </a:xfrm>
              <a:prstGeom prst="rect">
                <a:avLst/>
              </a:prstGeom>
              <a:blipFill rotWithShape="1">
                <a:blip r:embed="rId2"/>
                <a:stretch>
                  <a:fillRect l="-1868" t="-2416" b="-501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THE FUNDAMENTAL THEOREM OF CALCULUS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349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Section 4.3</vt:lpstr>
      <vt:lpstr>A FUNCTION DEFINED BY A DEFINITE INTEGRAL</vt:lpstr>
      <vt:lpstr>THE FUNDAMENTAL THEOREM OF CALCULUS, PART 1 (FTC1)</vt:lpstr>
      <vt:lpstr>FTC1 IN LEIBNIZ NOTATION</vt:lpstr>
      <vt:lpstr>THE FUNDAMENTAL THEOREM OF CALCULUS, PART 2 (FTC2)</vt:lpstr>
      <vt:lpstr>NOTATIONS FOR F(b) − F(a) </vt:lpstr>
      <vt:lpstr>THE FUNDAMENTAL THEOREM OF CALCULUS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5.3</dc:title>
  <dc:creator>Allen Fuller</dc:creator>
  <cp:lastModifiedBy>Fuller, Allen</cp:lastModifiedBy>
  <cp:revision>13</cp:revision>
  <dcterms:created xsi:type="dcterms:W3CDTF">2005-06-18T01:46:33Z</dcterms:created>
  <dcterms:modified xsi:type="dcterms:W3CDTF">2014-11-10T16:09:10Z</dcterms:modified>
</cp:coreProperties>
</file>