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6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FC3222C-B0B5-4F02-9155-B226D37F5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9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1E082-9BEC-420C-9278-3DAC8EDC0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47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F741-4509-4CE1-B70E-241498EC7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5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8589E-898E-4B32-8084-9166F7A06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21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118F97-7D8D-43CE-B038-FD025DB6C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9FC73-02D9-4445-8E80-586D84A4A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16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1834-B9D3-43EA-A04F-1484BD500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17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BEAC6-D0BE-4AEF-A192-A40E46111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59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67B89-CED5-4D31-8AC8-585DB84A4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03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2D279-440F-485D-8ABA-4AE6EE333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59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B825A-E710-4B56-8A8D-B32047EBC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47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BD9D8-025C-4A71-B796-5B0773EEFF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7685E-C83F-406F-8B49-13A3ADC23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5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8C221D6-6FE5-4299-8774-77E6B71487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4.2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Definite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INTERVAL ADDITIVITY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4118" y="1905000"/>
                <a:ext cx="7381573" cy="1209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5.     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18" y="1905000"/>
                <a:ext cx="7381573" cy="12093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143000"/>
                <a:ext cx="8763000" cy="55504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6.  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then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endParaRPr lang="en-US" altLang="en-US" sz="30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7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000" i="1" dirty="0" smtClean="0">
                        <a:latin typeface="Cambria Math"/>
                      </a:rPr>
                      <m:t>≥</m:t>
                    </m:r>
                    <m:r>
                      <a:rPr lang="en-US" altLang="en-US" sz="300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</a:t>
                </a:r>
              </a:p>
              <a:p>
                <a:pPr algn="ctr">
                  <a:spcBef>
                    <a:spcPts val="0"/>
                  </a:spcBef>
                  <a:spcAft>
                    <a:spcPts val="1800"/>
                  </a:spcAft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altLang="en-US" sz="3000" b="0" i="1" smtClean="0">
                        <a:latin typeface="Cambria Math"/>
                      </a:rPr>
                      <m:t>≥</m:t>
                    </m:r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endParaRPr lang="en-US" altLang="en-US" sz="30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8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 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𝑚</m:t>
                    </m:r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  <m:r>
                      <a:rPr lang="en-US" altLang="en-US" sz="3000" i="1" dirty="0" smtClean="0">
                        <a:latin typeface="Cambria Math"/>
                      </a:rPr>
                      <m:t>≤</m:t>
                    </m:r>
                    <m:r>
                      <a:rPr lang="en-US" altLang="en-US" sz="30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</a:t>
                </a:r>
              </a:p>
              <a:p>
                <a:pPr algn="ctr">
                  <a:spcBef>
                    <a:spcPct val="50000"/>
                  </a:spcBef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57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143000"/>
                <a:ext cx="8763000" cy="5550494"/>
              </a:xfrm>
              <a:prstGeom prst="rect">
                <a:avLst/>
              </a:prstGeom>
              <a:blipFill rotWithShape="1">
                <a:blip r:embed="rId2"/>
                <a:stretch>
                  <a:fillRect l="-16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COMPARISON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219200"/>
                <a:ext cx="8610600" cy="5787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a function defined for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𝑎</m:t>
                    </m:r>
                    <m:r>
                      <a:rPr lang="en-US" altLang="en-US" sz="2800" i="1" dirty="0" err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sz="2800" i="1" dirty="0" err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sz="2800" i="1" dirty="0" err="1" smtClean="0">
                        <a:latin typeface="Cambria Math"/>
                        <a:cs typeface="Times New Roman" pitchFamily="18" charset="0"/>
                      </a:rPr>
                      <m:t>≤</m:t>
                    </m:r>
                    <m:r>
                      <a:rPr lang="en-US" altLang="en-US" sz="2800" i="1" dirty="0" err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, we divide the interval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[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altLang="en-US" sz="2800" b="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subintervals of equal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width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800" b="0" i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.  We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be the endpoints of these subintervals and we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, …,</m:t>
                    </m:r>
                    <m:sSubSup>
                      <m:sSubSup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be 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any sample points in these subintervals, so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lies in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altLang="en-US" sz="2800" dirty="0" err="1">
                    <a:latin typeface="Cambria" panose="02040503050406030204" pitchFamily="18" charset="0"/>
                    <a:cs typeface="Times New Roman" pitchFamily="18" charset="0"/>
                  </a:rPr>
                  <a:t>th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subinterval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.  Then 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definite integral of </a:t>
                </a:r>
                <a14:m>
                  <m:oMath xmlns:m="http://schemas.openxmlformats.org/officeDocument/2006/math">
                    <m:r>
                      <a:rPr lang="en-US" altLang="en-US" sz="2800" b="1" i="1" u="sng" dirty="0" smtClean="0">
                        <a:solidFill>
                          <a:srgbClr val="3333FF"/>
                        </a:solidFill>
                        <a:latin typeface="Cambria Math"/>
                        <a:cs typeface="Times New Roman" pitchFamily="18" charset="0"/>
                      </a:rPr>
                      <m:t>𝒇</m:t>
                    </m:r>
                  </m:oMath>
                </a14:m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sz="2800" b="1" i="1" u="sng" dirty="0" smtClean="0">
                        <a:solidFill>
                          <a:srgbClr val="3333FF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</m:oMath>
                </a14:m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sz="2800" b="1" i="1" u="sng" dirty="0" smtClean="0">
                        <a:solidFill>
                          <a:srgbClr val="3333FF"/>
                        </a:solidFill>
                        <a:latin typeface="Cambria Math"/>
                        <a:cs typeface="Times New Roman" pitchFamily="18" charset="0"/>
                      </a:rPr>
                      <m:t>𝒃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is </a:t>
                </a:r>
                <a:endParaRPr lang="en-US" altLang="en-US" sz="28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𝑖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en-US" sz="28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en-US" sz="28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en-US" sz="28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en-US" sz="28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  <a:cs typeface="Times New Roman" pitchFamily="18" charset="0"/>
                                </a:rPr>
                                <m:t>Δ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219200"/>
                <a:ext cx="8610600" cy="5787225"/>
              </a:xfrm>
              <a:prstGeom prst="rect">
                <a:avLst/>
              </a:prstGeom>
              <a:blipFill rotWithShape="1">
                <a:blip r:embed="rId2"/>
                <a:stretch>
                  <a:fillRect l="-1487" t="-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DEFINITE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295400"/>
                <a:ext cx="8458200" cy="53760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symbol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∫ is called an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integral sign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In the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notation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is called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integrand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are called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limits of integration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is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lower limit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is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upper limit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The symbol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  <a:cs typeface="Times New Roman" pitchFamily="18" charset="0"/>
                      </a:rPr>
                      <m:t>𝑑𝑥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has no official meaning by itself;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  is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all one symbol.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The procedure of calculating an integral is called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integration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19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95400"/>
                <a:ext cx="8458200" cy="5376023"/>
              </a:xfrm>
              <a:prstGeom prst="rect">
                <a:avLst/>
              </a:prstGeom>
              <a:blipFill rotWithShape="1">
                <a:blip r:embed="rId2"/>
                <a:stretch>
                  <a:fillRect l="-1657" t="-1476" b="-24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RIEMANN SUM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3893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sum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  <a:cs typeface="Times New Roman" pitchFamily="18" charset="0"/>
                            </a:rPr>
                            <m:t>Δ</m:t>
                          </m:r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from the definition of the definite integral is called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Riemann sum</a:t>
                </a:r>
                <a:r>
                  <a:rPr lang="en-US" altLang="en-US" dirty="0">
                    <a:latin typeface="Cambria" panose="02040503050406030204" pitchFamily="18" charset="0"/>
                  </a:rPr>
                  <a:t> after the German mathematician Bernhard Riemann.</a:t>
                </a:r>
              </a:p>
            </p:txBody>
          </p:sp>
        </mc:Choice>
        <mc:Fallback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3893758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034" b="-40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FUNCTIONS THAT ARE INTEGRABLE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1" name="Text Box 5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229600" cy="2248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a continuous function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or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has </a:t>
                </a:r>
                <a:r>
                  <a:rPr lang="en-US" altLang="en-US" dirty="0">
                    <a:latin typeface="Cambria" panose="02040503050406030204" pitchFamily="18" charset="0"/>
                  </a:rPr>
                  <a:t>only a finite number of jump discontinuities,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integrable</a:t>
                </a:r>
                <a:r>
                  <a:rPr lang="en-US" altLang="en-US" dirty="0">
                    <a:latin typeface="Cambria" panose="02040503050406030204" pitchFamily="18" charset="0"/>
                  </a:rPr>
                  <a:t>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;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that is, the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exists.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82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229600" cy="2248244"/>
              </a:xfrm>
              <a:prstGeom prst="rect">
                <a:avLst/>
              </a:prstGeom>
              <a:blipFill rotWithShape="1">
                <a:blip r:embed="rId2"/>
                <a:stretch>
                  <a:fillRect l="-1852" t="-3523" b="-43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263732"/>
                <a:ext cx="8382000" cy="3870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(that is, the graph lies above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-axis),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gives the area under the curve.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If the graph of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lies both above and below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-axis, then the definite integral gives the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net area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(the area above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-axis subtracted by the area below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-axis); that is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sup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  <m:r>
                      <a:rPr lang="en-US" altLang="en-US" sz="2800" b="0" i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800" b="0" i="0" smtClean="0">
                            <a:latin typeface="Cambria Math"/>
                            <a:cs typeface="Times New Roman" pitchFamily="18" charset="0"/>
                          </a:rPr>
                          <m:t>up</m:t>
                        </m:r>
                      </m:sub>
                    </m:sSub>
                    <m:r>
                      <a:rPr lang="en-US" altLang="en-US" sz="28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800" b="0" i="0" smtClean="0">
                            <a:latin typeface="Cambria Math"/>
                            <a:cs typeface="Times New Roman" pitchFamily="18" charset="0"/>
                          </a:rPr>
                          <m:t>down</m:t>
                        </m:r>
                      </m:sub>
                    </m:sSub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endParaRPr lang="en-US" altLang="en-US" sz="28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63732"/>
                <a:ext cx="8382000" cy="3870290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575" r="-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NET AREA</a:t>
            </a:r>
          </a:p>
        </p:txBody>
      </p:sp>
      <p:pic>
        <p:nvPicPr>
          <p:cNvPr id="14344" name="Picture 8" descr="img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4038600" cy="205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677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295400"/>
                <a:ext cx="8382000" cy="4084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If we are approximating a definite integral, it is often better to 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26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en-US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sz="2600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altLang="en-US" sz="26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be the midpoint of the </a:t>
                </a:r>
                <a:r>
                  <a:rPr lang="en-US" altLang="en-US" sz="2600" i="1" dirty="0" err="1">
                    <a:latin typeface="Cambria" panose="02040503050406030204" pitchFamily="18" charset="0"/>
                  </a:rPr>
                  <a:t>i</a:t>
                </a:r>
                <a:r>
                  <a:rPr lang="en-US" altLang="en-US" sz="2600" dirty="0" err="1">
                    <a:latin typeface="Cambria" panose="02040503050406030204" pitchFamily="18" charset="0"/>
                  </a:rPr>
                  <a:t>th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subinterval.  This results in the </a:t>
                </a:r>
                <a:r>
                  <a:rPr lang="en-US" altLang="en-US" sz="2600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Midpoint Rule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26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26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6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≈</m:t>
                          </m:r>
                          <m:nary>
                            <m:naryPr>
                              <m:chr m:val="∑"/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en-US" sz="2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en-US" sz="26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en-US" sz="2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m:rPr>
                              <m:sty m:val="p"/>
                            </m:rPr>
                            <a:rPr lang="en-US" altLang="en-US" sz="26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en-US" sz="2600" b="0" i="0" smtClean="0">
                          <a:latin typeface="Cambria Math"/>
                        </a:rPr>
                        <m:t>Δ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en-US" sz="26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n-US" sz="26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sz="2600" b="0" i="1" smtClean="0">
                              <a:latin typeface="Cambria Math"/>
                            </a:rPr>
                            <m:t>+⋯+</m:t>
                          </m:r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en-US" sz="26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n-US" sz="26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altLang="en-US" sz="2600" b="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where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600" b="0" i="0" smtClean="0">
                        <a:latin typeface="Cambria Math"/>
                      </a:rPr>
                      <m:t>Δ</m:t>
                    </m:r>
                    <m:r>
                      <a:rPr lang="en-US" altLang="en-US" sz="2600" b="0" i="1" smtClean="0">
                        <a:latin typeface="Cambria Math"/>
                      </a:rPr>
                      <m:t>𝑥</m:t>
                    </m:r>
                    <m:r>
                      <a:rPr lang="en-US" alt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600" b="0" i="1" smtClean="0">
                            <a:latin typeface="Cambria Math"/>
                          </a:rPr>
                          <m:t>𝑏</m:t>
                        </m:r>
                        <m:r>
                          <a:rPr lang="en-US" altLang="en-US" sz="26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en-US" sz="2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altLang="en-US" sz="26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altLang="en-US" sz="26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40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</a:rPr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en-US" sz="2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n-US" sz="2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en-US" sz="2600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en-US" sz="26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en-US" sz="26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en-US" sz="26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600" b="0" i="1" dirty="0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en-US" sz="2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sz="2600" b="0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en-US" sz="2600" b="0" i="0" dirty="0" smtClean="0">
                        <a:latin typeface="Cambria Math"/>
                      </a:rPr>
                      <m:t>midpoint</m:t>
                    </m:r>
                    <m:r>
                      <a:rPr lang="en-US" altLang="en-US" sz="26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600" b="0" i="0" dirty="0" smtClean="0">
                        <a:latin typeface="Cambria Math"/>
                      </a:rPr>
                      <m:t>of</m:t>
                    </m:r>
                    <m:r>
                      <a:rPr lang="en-US" altLang="en-US" sz="2600" b="0" i="1" dirty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en-US" sz="26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600" b="0" i="1" dirty="0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altLang="en-US" sz="26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6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6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86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95400"/>
                <a:ext cx="8382000" cy="4084964"/>
              </a:xfrm>
              <a:prstGeom prst="rect">
                <a:avLst/>
              </a:prstGeom>
              <a:blipFill rotWithShape="1">
                <a:blip r:embed="rId2"/>
                <a:stretch>
                  <a:fillRect l="-1309" t="-1343" r="-19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MIDPOINT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BASIC PROPERTIES OF THE 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0" y="1981200"/>
                <a:ext cx="4925194" cy="2768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981200"/>
                <a:ext cx="4925194" cy="27685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CONSTANT MULTIPLE AND ADDITION/SUBTRACTION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7869" y="1524000"/>
                <a:ext cx="8694816" cy="5614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1.     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𝑐𝑑𝑥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3000" dirty="0" smtClean="0"/>
              </a:p>
              <a:p>
                <a:pPr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2.     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3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000" b="0" dirty="0" smtClean="0"/>
              </a:p>
              <a:p>
                <a:pPr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3.    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/>
                        </a:rPr>
                        <m:t>𝑐</m:t>
                      </m:r>
                      <m:r>
                        <a:rPr lang="en-US" sz="3000" b="0" i="1" smtClean="0">
                          <a:latin typeface="Cambria Math"/>
                        </a:rPr>
                        <m:t>⋅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000" b="0" dirty="0" smtClean="0"/>
              </a:p>
              <a:p>
                <a:pPr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4.    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000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30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3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000" b="0" dirty="0" smtClean="0"/>
              </a:p>
              <a:p>
                <a:pPr>
                  <a:spcAft>
                    <a:spcPts val="1680"/>
                  </a:spcAft>
                </a:pPr>
                <a:endParaRPr lang="en-US" sz="3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69" y="1524000"/>
                <a:ext cx="8694816" cy="56146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926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Section 4.2</vt:lpstr>
      <vt:lpstr>THE DEFINITE INTEGRAL</vt:lpstr>
      <vt:lpstr>REMARKS</vt:lpstr>
      <vt:lpstr>THE RIEMANN SUM</vt:lpstr>
      <vt:lpstr>FUNCTIONS THAT ARE INTEGRABLE</vt:lpstr>
      <vt:lpstr>NET AREA</vt:lpstr>
      <vt:lpstr>THE MIDPOINT RULE</vt:lpstr>
      <vt:lpstr>BASIC PROPERTIES OF THE DEFINITE INTEGRAL</vt:lpstr>
      <vt:lpstr>CONSTANT MULTIPLE AND ADDITION/SUBTRACTION PROPERTIES</vt:lpstr>
      <vt:lpstr>INTERVAL ADDITIVITY PROPERTY</vt:lpstr>
      <vt:lpstr>COMPARISON PROPERTIES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5.2</dc:title>
  <dc:creator>Allen Fuller</dc:creator>
  <cp:lastModifiedBy>Fuller, Allen</cp:lastModifiedBy>
  <cp:revision>23</cp:revision>
  <dcterms:created xsi:type="dcterms:W3CDTF">2005-06-08T20:28:38Z</dcterms:created>
  <dcterms:modified xsi:type="dcterms:W3CDTF">2014-11-07T17:55:21Z</dcterms:modified>
</cp:coreProperties>
</file>