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3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33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F912A7-FB83-437C-8CCD-89B40E5C0D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9190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ADD4E3-BBA4-4729-8C9D-CF4378D38A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6927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6DCF4E-7D32-438B-B79D-AED950BC9D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4890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BF9060-E5EE-4FDB-89C7-154ADCEBE8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4897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461F2A-E574-4639-B98D-00F07FA25F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11883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94BB99-CA16-4B14-9AAC-568965B16B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1795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2C49F2-C775-4012-9771-CE6135AD01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6566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D94632-D0E3-4319-AC2B-2FFBF3F9B7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018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D9148D-9825-4313-B14E-92A61D2B3C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767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C01F5B-97F2-44C6-9BB4-D191477159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624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0BCA28-9F9A-476F-AB08-AFDC217283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3893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6AF45D-FE00-4550-A312-88F7AC311A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3281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38E37F-B7B1-43A1-A9F0-9F451DB6EE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7123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7F047E-F7D4-4960-9594-5766CBE5E8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7183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+mn-lt"/>
              </a:defRPr>
            </a:lvl1pPr>
          </a:lstStyle>
          <a:p>
            <a:pPr>
              <a:defRPr/>
            </a:pPr>
            <a:fld id="{D9514C1C-203B-4A7C-BAEA-70CC2449B6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b="1" dirty="0" smtClean="0"/>
              <a:t>Section 4.1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en-US" b="1" smtClean="0"/>
              <a:t>Areas and Distances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smtClean="0"/>
              <a:t>THE AREA PROBLEM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171" name="Text Box 3"/>
              <p:cNvSpPr txBox="1">
                <a:spLocks noChangeArrowheads="1"/>
              </p:cNvSpPr>
              <p:nvPr/>
            </p:nvSpPr>
            <p:spPr bwMode="auto">
              <a:xfrm>
                <a:off x="381000" y="1752600"/>
                <a:ext cx="8382000" cy="15696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en-US" dirty="0" smtClean="0">
                    <a:latin typeface="Cambria" panose="02040503050406030204" pitchFamily="18" charset="0"/>
                  </a:rPr>
                  <a:t>The </a:t>
                </a:r>
                <a:r>
                  <a:rPr lang="en-US" altLang="en-US" b="1" u="sng" dirty="0">
                    <a:solidFill>
                      <a:srgbClr val="3333FF"/>
                    </a:solidFill>
                    <a:latin typeface="Cambria" panose="02040503050406030204" pitchFamily="18" charset="0"/>
                  </a:rPr>
                  <a:t>area problem</a:t>
                </a:r>
                <a:r>
                  <a:rPr lang="en-US" altLang="en-US" dirty="0">
                    <a:latin typeface="Cambria" panose="02040503050406030204" pitchFamily="18" charset="0"/>
                  </a:rPr>
                  <a:t> is to find the area of the region  </a:t>
                </a:r>
                <a:r>
                  <a:rPr lang="en-US" altLang="en-US" i="1" dirty="0">
                    <a:latin typeface="Cambria" panose="02040503050406030204" pitchFamily="18" charset="0"/>
                  </a:rPr>
                  <a:t>S</a:t>
                </a:r>
                <a:r>
                  <a:rPr lang="en-US" altLang="en-US" dirty="0">
                    <a:latin typeface="Cambria" panose="02040503050406030204" pitchFamily="18" charset="0"/>
                  </a:rPr>
                  <a:t> that lies under the curve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latin typeface="Cambria Math"/>
                      </a:rPr>
                      <m:t>𝑦</m:t>
                    </m:r>
                    <m:r>
                      <a:rPr lang="en-US" altLang="en-US" i="1" dirty="0" smtClean="0">
                        <a:latin typeface="Cambria Math"/>
                      </a:rPr>
                      <m:t>=</m:t>
                    </m:r>
                    <m:r>
                      <a:rPr lang="en-US" altLang="en-US" i="1" dirty="0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altLang="en-US" i="1" dirty="0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altLang="en-US" i="1" dirty="0" smtClean="0">
                            <a:latin typeface="Cambria Math"/>
                          </a:rPr>
                          <m:t>𝑥</m:t>
                        </m:r>
                      </m:e>
                    </m:d>
                  </m:oMath>
                </a14:m>
                <a:r>
                  <a:rPr lang="en-US" altLang="en-US" dirty="0">
                    <a:latin typeface="Cambria" panose="02040503050406030204" pitchFamily="18" charset="0"/>
                  </a:rPr>
                  <a:t> from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latin typeface="Cambria Math"/>
                      </a:rPr>
                      <m:t>𝑎</m:t>
                    </m:r>
                  </m:oMath>
                </a14:m>
                <a:r>
                  <a:rPr lang="en-US" altLang="en-US" dirty="0">
                    <a:latin typeface="Cambria" panose="02040503050406030204" pitchFamily="18" charset="0"/>
                  </a:rPr>
                  <a:t> to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latin typeface="Cambria Math"/>
                      </a:rPr>
                      <m:t>𝑏</m:t>
                    </m:r>
                  </m:oMath>
                </a14:m>
                <a:r>
                  <a:rPr lang="en-US" altLang="en-US" dirty="0">
                    <a:latin typeface="Cambria" panose="02040503050406030204" pitchFamily="18" charset="0"/>
                  </a:rPr>
                  <a:t>.  See the figure below.</a:t>
                </a:r>
              </a:p>
            </p:txBody>
          </p:sp>
        </mc:Choice>
        <mc:Fallback xmlns="">
          <p:sp>
            <p:nvSpPr>
              <p:cNvPr id="7171" name="Text 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81000" y="1752600"/>
                <a:ext cx="8382000" cy="1569660"/>
              </a:xfrm>
              <a:prstGeom prst="rect">
                <a:avLst/>
              </a:prstGeom>
              <a:blipFill rotWithShape="1">
                <a:blip r:embed="rId2"/>
                <a:stretch>
                  <a:fillRect l="-1891" t="-5058" b="-11673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172" name="Picture 4" descr="img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3276600"/>
            <a:ext cx="5105400" cy="316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b="1" smtClean="0"/>
              <a:t>FINDING THE AREA UNDER A CURVE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28" name="Rectangle 3"/>
              <p:cNvSpPr>
                <a:spLocks noGrp="1" noChangeArrowheads="1"/>
              </p:cNvSpPr>
              <p:nvPr>
                <p:ph type="body" sz="half" idx="1"/>
              </p:nvPr>
            </p:nvSpPr>
            <p:spPr>
              <a:xfrm>
                <a:off x="228600" y="1600200"/>
                <a:ext cx="8686800" cy="4525963"/>
              </a:xfrm>
            </p:spPr>
            <p:txBody>
              <a:bodyPr/>
              <a:lstStyle/>
              <a:p>
                <a:pPr marL="0" indent="0" eaLnBrk="1" hangingPunct="1">
                  <a:spcBef>
                    <a:spcPts val="0"/>
                  </a:spcBef>
                  <a:spcAft>
                    <a:spcPts val="1920"/>
                  </a:spcAft>
                  <a:buNone/>
                  <a:tabLst>
                    <a:tab pos="463550" algn="l"/>
                  </a:tabLst>
                </a:pPr>
                <a:r>
                  <a:rPr lang="en-US" altLang="en-US" dirty="0" smtClean="0">
                    <a:latin typeface="Cambria" panose="02040503050406030204" pitchFamily="18" charset="0"/>
                  </a:rPr>
                  <a:t>1.	Divide (partition) the interval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altLang="en-US" i="1" dirty="0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altLang="en-US" i="1" dirty="0" smtClean="0">
                            <a:latin typeface="Cambria Math"/>
                          </a:rPr>
                          <m:t>𝑎</m:t>
                        </m:r>
                        <m:r>
                          <a:rPr lang="en-US" altLang="en-US" i="1" dirty="0" smtClean="0">
                            <a:latin typeface="Cambria Math"/>
                          </a:rPr>
                          <m:t>, </m:t>
                        </m:r>
                        <m:r>
                          <a:rPr lang="en-US" altLang="en-US" i="1" dirty="0" smtClean="0">
                            <a:latin typeface="Cambria Math"/>
                          </a:rPr>
                          <m:t>𝑏</m:t>
                        </m:r>
                      </m:e>
                    </m:d>
                  </m:oMath>
                </a14:m>
                <a:r>
                  <a:rPr lang="en-US" altLang="en-US" dirty="0" smtClean="0">
                    <a:latin typeface="Cambria" panose="02040503050406030204" pitchFamily="18" charset="0"/>
                  </a:rPr>
                  <a:t> into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latin typeface="Cambria Math"/>
                      </a:rPr>
                      <m:t>𝑛</m:t>
                    </m:r>
                  </m:oMath>
                </a14:m>
                <a:r>
                  <a:rPr lang="en-US" altLang="en-US" dirty="0" smtClean="0">
                    <a:latin typeface="Cambria" panose="02040503050406030204" pitchFamily="18" charset="0"/>
                  </a:rPr>
                  <a:t> 	equal pieces (subintervals) of width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en-US" b="0" i="0" smtClean="0">
                        <a:latin typeface="Cambria Math"/>
                      </a:rPr>
                      <m:t>Δ</m:t>
                    </m:r>
                    <m:r>
                      <a:rPr lang="en-US" altLang="en-US" b="0" i="1" smtClean="0">
                        <a:latin typeface="Cambria Math"/>
                      </a:rPr>
                      <m:t>𝑥</m:t>
                    </m:r>
                    <m:r>
                      <a:rPr lang="en-US" alt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alt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altLang="en-US" b="0" i="1" smtClean="0">
                            <a:latin typeface="Cambria Math"/>
                          </a:rPr>
                          <m:t>𝑏</m:t>
                        </m:r>
                        <m:r>
                          <a:rPr lang="en-US" altLang="en-US" b="0" i="1" smtClean="0">
                            <a:latin typeface="Cambria Math"/>
                          </a:rPr>
                          <m:t>−</m:t>
                        </m:r>
                        <m:r>
                          <a:rPr lang="en-US" altLang="en-US" b="0" i="1" smtClean="0">
                            <a:latin typeface="Cambria Math"/>
                          </a:rPr>
                          <m:t>𝑎</m:t>
                        </m:r>
                      </m:num>
                      <m:den>
                        <m:r>
                          <a:rPr lang="en-US" altLang="en-US" b="0" i="1" smtClean="0">
                            <a:latin typeface="Cambria Math"/>
                          </a:rPr>
                          <m:t>𝑛</m:t>
                        </m:r>
                      </m:den>
                    </m:f>
                  </m:oMath>
                </a14:m>
                <a:endParaRPr lang="en-US" altLang="en-US" dirty="0" smtClean="0">
                  <a:latin typeface="Cambria" panose="02040503050406030204" pitchFamily="18" charset="0"/>
                </a:endParaRPr>
              </a:p>
              <a:p>
                <a:pPr marL="0" indent="0" eaLnBrk="1" hangingPunct="1">
                  <a:lnSpc>
                    <a:spcPct val="90000"/>
                  </a:lnSpc>
                  <a:spcBef>
                    <a:spcPts val="0"/>
                  </a:spcBef>
                  <a:spcAft>
                    <a:spcPts val="1920"/>
                  </a:spcAft>
                  <a:buNone/>
                  <a:tabLst>
                    <a:tab pos="463550" algn="l"/>
                  </a:tabLst>
                </a:pPr>
                <a:r>
                  <a:rPr lang="en-US" altLang="en-US" dirty="0" smtClean="0">
                    <a:latin typeface="Cambria" panose="02040503050406030204" pitchFamily="18" charset="0"/>
                  </a:rPr>
                  <a:t>2.	The subintervals are: 	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altLang="en-US" b="0" i="1" smtClean="0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alt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en-US" b="0" i="1" smtClean="0">
                                <a:latin typeface="Cambria Math"/>
                              </a:rPr>
                              <m:t>0</m:t>
                            </m:r>
                          </m:sub>
                        </m:sSub>
                        <m:r>
                          <a:rPr lang="en-US" altLang="en-US" b="0" i="1" smtClean="0">
                            <a:latin typeface="Cambria Math"/>
                          </a:rPr>
                          <m:t>,</m:t>
                        </m:r>
                        <m:sSub>
                          <m:sSubPr>
                            <m:ctrlPr>
                              <a:rPr lang="en-US" alt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alt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en-US" b="0" i="1" smtClean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e>
                    </m:d>
                    <m:r>
                      <a:rPr lang="en-US" altLang="en-US" b="0" i="1" smtClean="0">
                        <a:latin typeface="Cambria Math"/>
                      </a:rPr>
                      <m:t>, </m:t>
                    </m:r>
                    <m:d>
                      <m:dPr>
                        <m:begChr m:val="["/>
                        <m:endChr m:val="]"/>
                        <m:ctrlPr>
                          <a:rPr lang="en-US" altLang="en-US" b="0" i="1" smtClean="0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alt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en-US" b="0" i="1" smtClean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r>
                          <a:rPr lang="en-US" altLang="en-US" b="0" i="1" smtClean="0">
                            <a:latin typeface="Cambria Math"/>
                          </a:rPr>
                          <m:t>,</m:t>
                        </m:r>
                        <m:sSub>
                          <m:sSubPr>
                            <m:ctrlPr>
                              <a:rPr lang="en-US" alt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alt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en-US" b="0" i="1" smtClean="0"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e>
                    </m:d>
                    <m:r>
                      <a:rPr lang="en-US" altLang="en-US" b="0" i="1" smtClean="0">
                        <a:latin typeface="Cambria Math"/>
                      </a:rPr>
                      <m:t>, …,</m:t>
                    </m:r>
                    <m:d>
                      <m:dPr>
                        <m:begChr m:val="["/>
                        <m:endChr m:val="]"/>
                        <m:ctrlPr>
                          <a:rPr lang="en-US" altLang="en-US" b="0" i="1" smtClean="0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alt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en-US" b="0" i="1" smtClean="0">
                                <a:latin typeface="Cambria Math"/>
                              </a:rPr>
                              <m:t>𝑛</m:t>
                            </m:r>
                            <m:r>
                              <a:rPr lang="en-US" altLang="en-US" b="0" i="1" smtClean="0">
                                <a:latin typeface="Cambria Math"/>
                              </a:rPr>
                              <m:t>−1</m:t>
                            </m:r>
                          </m:sub>
                        </m:sSub>
                        <m:r>
                          <a:rPr lang="en-US" altLang="en-US" b="0" i="1" smtClean="0">
                            <a:latin typeface="Cambria Math"/>
                          </a:rPr>
                          <m:t>,</m:t>
                        </m:r>
                        <m:sSub>
                          <m:sSubPr>
                            <m:ctrlPr>
                              <a:rPr lang="en-US" alt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alt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en-US" b="0" i="1" smtClean="0">
                                <a:latin typeface="Cambria Math"/>
                              </a:rPr>
                              <m:t>𝑛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altLang="en-US" dirty="0" smtClean="0">
                    <a:latin typeface="Cambria" panose="02040503050406030204" pitchFamily="18" charset="0"/>
                  </a:rPr>
                  <a:t>.  Note that</a:t>
                </a:r>
              </a:p>
              <a:p>
                <a:pPr marL="0" indent="0" eaLnBrk="1" hangingPunct="1">
                  <a:lnSpc>
                    <a:spcPct val="90000"/>
                  </a:lnSpc>
                  <a:spcBef>
                    <a:spcPts val="0"/>
                  </a:spcBef>
                  <a:spcAft>
                    <a:spcPts val="1920"/>
                  </a:spcAft>
                  <a:buNone/>
                  <a:tabLst>
                    <a:tab pos="463550" algn="l"/>
                  </a:tabLs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b="0" i="1" smtClean="0">
                          <a:latin typeface="Cambria Math"/>
                        </a:rPr>
                        <m:t>𝑎</m:t>
                      </m:r>
                      <m:r>
                        <a:rPr lang="en-US" altLang="en-US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alt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altLang="en-US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altLang="en-US" b="0" i="1" smtClean="0">
                              <a:latin typeface="Cambria Math"/>
                            </a:rPr>
                            <m:t>0</m:t>
                          </m:r>
                        </m:sub>
                      </m:sSub>
                      <m:r>
                        <a:rPr lang="en-US" altLang="en-US" b="0" i="1" smtClean="0">
                          <a:latin typeface="Cambria Math"/>
                        </a:rPr>
                        <m:t>&lt;</m:t>
                      </m:r>
                      <m:sSub>
                        <m:sSubPr>
                          <m:ctrlPr>
                            <a:rPr lang="en-US" alt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altLang="en-US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altLang="en-US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altLang="en-US" b="0" i="1" smtClean="0">
                          <a:latin typeface="Cambria Math"/>
                        </a:rPr>
                        <m:t>&lt;</m:t>
                      </m:r>
                      <m:sSub>
                        <m:sSubPr>
                          <m:ctrlPr>
                            <a:rPr lang="en-US" alt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altLang="en-US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altLang="en-US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US" altLang="en-US" b="0" i="1" smtClean="0">
                          <a:latin typeface="Cambria Math"/>
                        </a:rPr>
                        <m:t>&lt;⋯&lt;</m:t>
                      </m:r>
                      <m:sSub>
                        <m:sSubPr>
                          <m:ctrlPr>
                            <a:rPr lang="en-US" alt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altLang="en-US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altLang="en-US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US" altLang="en-US" b="0" i="1" smtClean="0">
                              <a:latin typeface="Cambria Math"/>
                            </a:rPr>
                            <m:t>−1</m:t>
                          </m:r>
                        </m:sub>
                      </m:sSub>
                      <m:r>
                        <a:rPr lang="en-US" altLang="en-US" b="0" i="1" smtClean="0">
                          <a:latin typeface="Cambria Math"/>
                        </a:rPr>
                        <m:t>&lt;</m:t>
                      </m:r>
                      <m:sSub>
                        <m:sSubPr>
                          <m:ctrlPr>
                            <a:rPr lang="en-US" alt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altLang="en-US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altLang="en-US" b="0" i="1" smtClean="0">
                              <a:latin typeface="Cambria Math"/>
                            </a:rPr>
                            <m:t>𝑛</m:t>
                          </m:r>
                        </m:sub>
                      </m:sSub>
                      <m:r>
                        <a:rPr lang="en-US" altLang="en-US" b="0" i="1" smtClean="0">
                          <a:latin typeface="Cambria Math"/>
                        </a:rPr>
                        <m:t>=</m:t>
                      </m:r>
                      <m:r>
                        <a:rPr lang="en-US" altLang="en-US" b="0" i="1" smtClean="0">
                          <a:latin typeface="Cambria Math"/>
                        </a:rPr>
                        <m:t>𝑏</m:t>
                      </m:r>
                    </m:oMath>
                  </m:oMathPara>
                </a14:m>
                <a:endParaRPr lang="en-US" altLang="en-US" dirty="0" smtClean="0">
                  <a:latin typeface="Cambria" panose="02040503050406030204" pitchFamily="18" charset="0"/>
                </a:endParaRPr>
              </a:p>
            </p:txBody>
          </p:sp>
        </mc:Choice>
        <mc:Fallback>
          <p:sp>
            <p:nvSpPr>
              <p:cNvPr id="1028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half" idx="1"/>
              </p:nvPr>
            </p:nvSpPr>
            <p:spPr>
              <a:xfrm>
                <a:off x="228600" y="1600200"/>
                <a:ext cx="8686800" cy="4525963"/>
              </a:xfrm>
              <a:blipFill rotWithShape="1">
                <a:blip r:embed="rId2"/>
                <a:stretch>
                  <a:fillRect l="-1825" t="-17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smtClean="0"/>
              <a:t>AREA (CONTINUED)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053" name="Rectangle 3"/>
              <p:cNvSpPr>
                <a:spLocks noGrp="1" noChangeArrowheads="1"/>
              </p:cNvSpPr>
              <p:nvPr>
                <p:ph type="body" sz="half" idx="1"/>
              </p:nvPr>
            </p:nvSpPr>
            <p:spPr>
              <a:xfrm>
                <a:off x="381000" y="1143000"/>
                <a:ext cx="8458200" cy="5334000"/>
              </a:xfrm>
            </p:spPr>
            <p:txBody>
              <a:bodyPr/>
              <a:lstStyle/>
              <a:p>
                <a:pPr marL="0" indent="0" eaLnBrk="1" hangingPunct="1">
                  <a:lnSpc>
                    <a:spcPct val="90000"/>
                  </a:lnSpc>
                  <a:spcBef>
                    <a:spcPts val="0"/>
                  </a:spcBef>
                  <a:spcAft>
                    <a:spcPts val="1920"/>
                  </a:spcAft>
                  <a:buNone/>
                  <a:tabLst>
                    <a:tab pos="568325" algn="l"/>
                  </a:tabLst>
                </a:pPr>
                <a:r>
                  <a:rPr lang="en-US" altLang="en-US" sz="3000" dirty="0" smtClean="0">
                    <a:latin typeface="Cambria" panose="02040503050406030204" pitchFamily="18" charset="0"/>
                  </a:rPr>
                  <a:t>3.	Add up area of right (left) rectangles.</a:t>
                </a:r>
              </a:p>
              <a:p>
                <a:pPr marL="0" indent="0" eaLnBrk="1" hangingPunct="1">
                  <a:lnSpc>
                    <a:spcPct val="90000"/>
                  </a:lnSpc>
                  <a:spcBef>
                    <a:spcPts val="0"/>
                  </a:spcBef>
                  <a:spcAft>
                    <a:spcPts val="1920"/>
                  </a:spcAft>
                  <a:buNone/>
                  <a:tabLst>
                    <a:tab pos="568325" algn="l"/>
                  </a:tabLs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en-US" sz="30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altLang="en-US" sz="3000" b="0" i="1" smtClean="0">
                              <a:latin typeface="Cambria Math"/>
                            </a:rPr>
                            <m:t>𝑅</m:t>
                          </m:r>
                        </m:e>
                        <m:sub>
                          <m:r>
                            <a:rPr lang="en-US" altLang="en-US" sz="3000" b="0" i="1" smtClean="0">
                              <a:latin typeface="Cambria Math"/>
                            </a:rPr>
                            <m:t>𝑛</m:t>
                          </m:r>
                        </m:sub>
                      </m:sSub>
                      <m:r>
                        <a:rPr lang="en-US" altLang="en-US" sz="3000" b="0" i="1" smtClean="0">
                          <a:latin typeface="Cambria Math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en-US" altLang="en-US" sz="3000" b="0" i="1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a:rPr lang="en-US" altLang="en-US" sz="3000" b="0" i="1" smtClean="0">
                              <a:latin typeface="Cambria Math"/>
                            </a:rPr>
                            <m:t>𝑖</m:t>
                          </m:r>
                          <m:r>
                            <a:rPr lang="en-US" altLang="en-US" sz="3000" b="0" i="1" smtClean="0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US" altLang="en-US" sz="3000" b="0" i="1" smtClean="0">
                              <a:latin typeface="Cambria Math"/>
                            </a:rPr>
                            <m:t>𝑛</m:t>
                          </m:r>
                        </m:sup>
                        <m:e>
                          <m:r>
                            <a:rPr lang="en-US" altLang="en-US" sz="3000" b="0" i="1" smtClean="0">
                              <a:latin typeface="Cambria Math"/>
                            </a:rPr>
                            <m:t>𝑓</m:t>
                          </m:r>
                          <m:d>
                            <m:dPr>
                              <m:ctrlPr>
                                <a:rPr lang="en-US" altLang="en-US" sz="3000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altLang="en-US" sz="3000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en-US" sz="3000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altLang="en-US" sz="3000" b="0" i="1" smtClean="0">
                                      <a:latin typeface="Cambria Math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</m:d>
                          <m:r>
                            <m:rPr>
                              <m:sty m:val="p"/>
                            </m:rPr>
                            <a:rPr lang="en-US" altLang="en-US" sz="3000" b="0" i="0" smtClean="0">
                              <a:latin typeface="Cambria Math"/>
                            </a:rPr>
                            <m:t>Δ</m:t>
                          </m:r>
                          <m:r>
                            <a:rPr lang="en-US" altLang="en-US" sz="3000" b="0" i="1" smtClean="0">
                              <a:latin typeface="Cambria Math"/>
                            </a:rPr>
                            <m:t>𝑥</m:t>
                          </m:r>
                        </m:e>
                      </m:nary>
                    </m:oMath>
                  </m:oMathPara>
                </a14:m>
                <a:endParaRPr lang="en-US" altLang="en-US" sz="3000" dirty="0" smtClean="0">
                  <a:latin typeface="Cambria" panose="02040503050406030204" pitchFamily="18" charset="0"/>
                </a:endParaRPr>
              </a:p>
              <a:p>
                <a:pPr marL="0" indent="0" eaLnBrk="1" hangingPunct="1">
                  <a:lnSpc>
                    <a:spcPct val="90000"/>
                  </a:lnSpc>
                  <a:spcBef>
                    <a:spcPts val="0"/>
                  </a:spcBef>
                  <a:spcAft>
                    <a:spcPts val="1920"/>
                  </a:spcAft>
                  <a:buNone/>
                  <a:tabLst>
                    <a:tab pos="568325" algn="l"/>
                  </a:tabLs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en-US" sz="30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altLang="en-US" sz="3000" b="0" i="1" smtClean="0">
                              <a:latin typeface="Cambria Math"/>
                            </a:rPr>
                            <m:t>𝐿</m:t>
                          </m:r>
                        </m:e>
                        <m:sub>
                          <m:r>
                            <a:rPr lang="en-US" altLang="en-US" sz="3000" b="0" i="1" smtClean="0">
                              <a:latin typeface="Cambria Math"/>
                            </a:rPr>
                            <m:t>𝑛</m:t>
                          </m:r>
                        </m:sub>
                      </m:sSub>
                      <m:r>
                        <a:rPr lang="en-US" altLang="en-US" sz="3000" b="0" i="1" smtClean="0">
                          <a:latin typeface="Cambria Math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en-US" altLang="en-US" sz="3000" b="0" i="1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a:rPr lang="en-US" altLang="en-US" sz="3000" b="0" i="1" smtClean="0">
                              <a:latin typeface="Cambria Math"/>
                            </a:rPr>
                            <m:t>𝑖</m:t>
                          </m:r>
                          <m:r>
                            <a:rPr lang="en-US" altLang="en-US" sz="3000" b="0" i="1" smtClean="0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US" altLang="en-US" sz="3000" b="0" i="1" smtClean="0">
                              <a:latin typeface="Cambria Math"/>
                            </a:rPr>
                            <m:t>𝑛</m:t>
                          </m:r>
                        </m:sup>
                        <m:e>
                          <m:r>
                            <a:rPr lang="en-US" altLang="en-US" sz="3000" b="0" i="1" smtClean="0">
                              <a:latin typeface="Cambria Math"/>
                            </a:rPr>
                            <m:t>𝑓</m:t>
                          </m:r>
                          <m:d>
                            <m:dPr>
                              <m:ctrlPr>
                                <a:rPr lang="en-US" altLang="en-US" sz="3000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altLang="en-US" sz="3000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en-US" sz="3000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altLang="en-US" sz="3000" b="0" i="1" smtClean="0">
                                      <a:latin typeface="Cambria Math"/>
                                    </a:rPr>
                                    <m:t>𝑖</m:t>
                                  </m:r>
                                  <m:r>
                                    <a:rPr lang="en-US" altLang="en-US" sz="3000" b="0" i="1" smtClean="0">
                                      <a:latin typeface="Cambria Math"/>
                                    </a:rPr>
                                    <m:t>−1</m:t>
                                  </m:r>
                                </m:sub>
                              </m:sSub>
                            </m:e>
                          </m:d>
                          <m:r>
                            <m:rPr>
                              <m:sty m:val="p"/>
                            </m:rPr>
                            <a:rPr lang="en-US" altLang="en-US" sz="3000" b="0" i="0" smtClean="0">
                              <a:latin typeface="Cambria Math"/>
                            </a:rPr>
                            <m:t>Δ</m:t>
                          </m:r>
                          <m:r>
                            <a:rPr lang="en-US" altLang="en-US" sz="3000" b="0" i="1" smtClean="0">
                              <a:latin typeface="Cambria Math"/>
                            </a:rPr>
                            <m:t>𝑥</m:t>
                          </m:r>
                        </m:e>
                      </m:nary>
                    </m:oMath>
                  </m:oMathPara>
                </a14:m>
                <a:endParaRPr lang="en-US" altLang="en-US" sz="3000" dirty="0" smtClean="0">
                  <a:latin typeface="Cambria" panose="02040503050406030204" pitchFamily="18" charset="0"/>
                </a:endParaRPr>
              </a:p>
              <a:p>
                <a:pPr marL="0" indent="0" eaLnBrk="1" hangingPunct="1">
                  <a:lnSpc>
                    <a:spcPct val="90000"/>
                  </a:lnSpc>
                  <a:spcBef>
                    <a:spcPts val="0"/>
                  </a:spcBef>
                  <a:spcAft>
                    <a:spcPts val="1920"/>
                  </a:spcAft>
                  <a:buNone/>
                  <a:tabLst>
                    <a:tab pos="568325" algn="l"/>
                  </a:tabLst>
                </a:pPr>
                <a:r>
                  <a:rPr lang="en-US" altLang="en-US" sz="3000" dirty="0" smtClean="0">
                    <a:latin typeface="Cambria" panose="02040503050406030204" pitchFamily="18" charset="0"/>
                  </a:rPr>
                  <a:t>4.	Take the limit as </a:t>
                </a:r>
                <a14:m>
                  <m:oMath xmlns:m="http://schemas.openxmlformats.org/officeDocument/2006/math">
                    <m:r>
                      <a:rPr lang="en-US" altLang="en-US" sz="3000" i="1" dirty="0" smtClean="0">
                        <a:latin typeface="Cambria Math"/>
                      </a:rPr>
                      <m:t>𝑛</m:t>
                    </m:r>
                  </m:oMath>
                </a14:m>
                <a:r>
                  <a:rPr lang="en-US" altLang="en-US" sz="3000" dirty="0" smtClean="0">
                    <a:latin typeface="Cambria" panose="02040503050406030204" pitchFamily="18" charset="0"/>
                  </a:rPr>
                  <a:t> approaches infinity to find 	true area under the curve.</a:t>
                </a:r>
              </a:p>
              <a:p>
                <a:pPr marL="0" indent="0" eaLnBrk="1" hangingPunct="1">
                  <a:lnSpc>
                    <a:spcPct val="90000"/>
                  </a:lnSpc>
                  <a:spcBef>
                    <a:spcPts val="0"/>
                  </a:spcBef>
                  <a:spcAft>
                    <a:spcPts val="1920"/>
                  </a:spcAft>
                  <a:buNone/>
                  <a:tabLst>
                    <a:tab pos="568325" algn="l"/>
                  </a:tabLs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sz="3000" b="0" i="1" smtClean="0">
                          <a:latin typeface="Cambria Math"/>
                        </a:rPr>
                        <m:t>𝐴</m:t>
                      </m:r>
                      <m:r>
                        <a:rPr lang="en-US" altLang="en-US" sz="3000" b="0" i="1" smtClean="0"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US" altLang="en-US" sz="3000" b="0" i="1" smtClean="0">
                              <a:latin typeface="Cambria Math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altLang="en-US" sz="3000" b="0" i="1" smtClean="0">
                                  <a:latin typeface="Cambria Math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altLang="en-US" sz="3000" b="0" i="0" smtClean="0">
                                  <a:latin typeface="Cambria Math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altLang="en-US" sz="3000" b="0" i="1" smtClean="0"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US" altLang="en-US" sz="3000" b="0" i="1" smtClean="0">
                                  <a:latin typeface="Cambria Math"/>
                                </a:rPr>
                                <m:t>→∞</m:t>
                              </m:r>
                            </m:lim>
                          </m:limLow>
                        </m:fName>
                        <m:e>
                          <m:sSub>
                            <m:sSubPr>
                              <m:ctrlPr>
                                <a:rPr lang="en-US" altLang="en-US" sz="30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altLang="en-US" sz="3000" b="0" i="1" smtClean="0">
                                  <a:latin typeface="Cambria Math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altLang="en-US" sz="3000" b="0" i="1" smtClean="0">
                                  <a:latin typeface="Cambria Math"/>
                                </a:rPr>
                                <m:t>𝑛</m:t>
                              </m:r>
                            </m:sub>
                          </m:sSub>
                        </m:e>
                      </m:func>
                      <m:r>
                        <a:rPr lang="en-US" altLang="en-US" sz="3000" b="0" i="1" smtClean="0"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US" altLang="en-US" sz="3000" b="0" i="1" smtClean="0">
                              <a:latin typeface="Cambria Math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altLang="en-US" sz="3000" b="0" i="1" smtClean="0">
                                  <a:latin typeface="Cambria Math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altLang="en-US" sz="3000" b="0" i="0" smtClean="0">
                                  <a:latin typeface="Cambria Math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altLang="en-US" sz="3000" b="0" i="1" smtClean="0"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US" altLang="en-US" sz="3000" b="0" i="1" smtClean="0">
                                  <a:latin typeface="Cambria Math"/>
                                </a:rPr>
                                <m:t>→∞</m:t>
                              </m:r>
                            </m:lim>
                          </m:limLow>
                        </m:fName>
                        <m:e>
                          <m:sSub>
                            <m:sSubPr>
                              <m:ctrlPr>
                                <a:rPr lang="en-US" altLang="en-US" sz="30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altLang="en-US" sz="3000" b="0" i="1" smtClean="0">
                                  <a:latin typeface="Cambria Math"/>
                                </a:rPr>
                                <m:t>𝐿</m:t>
                              </m:r>
                            </m:e>
                            <m:sub>
                              <m:r>
                                <a:rPr lang="en-US" altLang="en-US" sz="3000" b="0" i="1" smtClean="0">
                                  <a:latin typeface="Cambria Math"/>
                                </a:rPr>
                                <m:t>𝑛</m:t>
                              </m:r>
                            </m:sub>
                          </m:sSub>
                        </m:e>
                      </m:func>
                    </m:oMath>
                  </m:oMathPara>
                </a14:m>
                <a:endParaRPr lang="en-US" altLang="en-US" sz="3000" dirty="0" smtClean="0">
                  <a:latin typeface="Cambria" panose="02040503050406030204" pitchFamily="18" charset="0"/>
                </a:endParaRPr>
              </a:p>
            </p:txBody>
          </p:sp>
        </mc:Choice>
        <mc:Fallback>
          <p:sp>
            <p:nvSpPr>
              <p:cNvPr id="2053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half" idx="1"/>
              </p:nvPr>
            </p:nvSpPr>
            <p:spPr>
              <a:xfrm>
                <a:off x="381000" y="1143000"/>
                <a:ext cx="8458200" cy="5334000"/>
              </a:xfrm>
              <a:blipFill rotWithShape="1">
                <a:blip r:embed="rId2"/>
                <a:stretch>
                  <a:fillRect l="-1730" t="-24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076" name="Text Box 3"/>
              <p:cNvSpPr txBox="1">
                <a:spLocks noChangeArrowheads="1"/>
              </p:cNvSpPr>
              <p:nvPr/>
            </p:nvSpPr>
            <p:spPr bwMode="auto">
              <a:xfrm>
                <a:off x="285008" y="1219200"/>
                <a:ext cx="8458200" cy="53714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ts val="0"/>
                  </a:spcBef>
                  <a:spcAft>
                    <a:spcPts val="1920"/>
                  </a:spcAft>
                </a:pPr>
                <a:r>
                  <a:rPr lang="en-US" altLang="en-US" dirty="0" smtClean="0">
                    <a:latin typeface="Cambria" panose="02040503050406030204" pitchFamily="18" charset="0"/>
                  </a:rPr>
                  <a:t>Instead of using left endpoints or right endpoints, we could take the height of the rectangle to be the value of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latin typeface="Cambria Math"/>
                      </a:rPr>
                      <m:t>𝑓</m:t>
                    </m:r>
                  </m:oMath>
                </a14:m>
                <a:r>
                  <a:rPr lang="en-US" altLang="en-US" dirty="0">
                    <a:latin typeface="Cambria" panose="02040503050406030204" pitchFamily="18" charset="0"/>
                  </a:rPr>
                  <a:t> at </a:t>
                </a:r>
                <a:r>
                  <a:rPr lang="en-US" altLang="en-US" i="1" u="sng" dirty="0">
                    <a:latin typeface="Cambria" panose="02040503050406030204" pitchFamily="18" charset="0"/>
                  </a:rPr>
                  <a:t>any</a:t>
                </a:r>
                <a:r>
                  <a:rPr lang="en-US" altLang="en-US" dirty="0">
                    <a:latin typeface="Cambria" panose="02040503050406030204" pitchFamily="18" charset="0"/>
                  </a:rPr>
                  <a:t> number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en-US" b="0" i="1" smtClean="0">
                            <a:latin typeface="Cambria Math"/>
                          </a:rPr>
                        </m:ctrlPr>
                      </m:sSubSupPr>
                      <m:e>
                        <m:r>
                          <a:rPr lang="en-US" altLang="en-US" b="0" i="1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altLang="en-US" b="0" i="1" smtClean="0">
                            <a:latin typeface="Cambria Math"/>
                          </a:rPr>
                          <m:t>𝑖</m:t>
                        </m:r>
                      </m:sub>
                      <m:sup>
                        <m:r>
                          <a:rPr lang="en-US" altLang="en-US" b="0" i="1" smtClean="0">
                            <a:latin typeface="Cambria Math"/>
                          </a:rPr>
                          <m:t>∗</m:t>
                        </m:r>
                      </m:sup>
                    </m:sSubSup>
                  </m:oMath>
                </a14:m>
                <a:r>
                  <a:rPr lang="en-US" altLang="en-US" dirty="0" smtClean="0">
                    <a:latin typeface="Cambria" panose="02040503050406030204" pitchFamily="18" charset="0"/>
                  </a:rPr>
                  <a:t> </a:t>
                </a:r>
                <a:r>
                  <a:rPr lang="en-US" altLang="en-US" dirty="0">
                    <a:latin typeface="Cambria" panose="02040503050406030204" pitchFamily="18" charset="0"/>
                  </a:rPr>
                  <a:t>in the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latin typeface="Cambria Math"/>
                      </a:rPr>
                      <m:t>𝑖</m:t>
                    </m:r>
                  </m:oMath>
                </a14:m>
                <a:r>
                  <a:rPr lang="en-US" altLang="en-US" dirty="0" err="1">
                    <a:latin typeface="Cambria" panose="02040503050406030204" pitchFamily="18" charset="0"/>
                  </a:rPr>
                  <a:t>th</a:t>
                </a:r>
                <a:r>
                  <a:rPr lang="en-US" altLang="en-US" dirty="0">
                    <a:latin typeface="Cambria" panose="02040503050406030204" pitchFamily="18" charset="0"/>
                  </a:rPr>
                  <a:t> subinterval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altLang="en-US" b="0" i="1" smtClean="0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alt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en-US" b="0" i="1" smtClean="0">
                                <a:latin typeface="Cambria Math"/>
                              </a:rPr>
                              <m:t>𝑖</m:t>
                            </m:r>
                            <m:r>
                              <a:rPr lang="en-US" altLang="en-US" b="0" i="1" smtClean="0">
                                <a:latin typeface="Cambria Math"/>
                              </a:rPr>
                              <m:t>−1</m:t>
                            </m:r>
                          </m:sub>
                        </m:sSub>
                        <m:r>
                          <a:rPr lang="en-US" altLang="en-US" b="0" i="1" smtClean="0">
                            <a:latin typeface="Cambria Math"/>
                          </a:rPr>
                          <m:t>,</m:t>
                        </m:r>
                        <m:sSub>
                          <m:sSubPr>
                            <m:ctrlPr>
                              <a:rPr lang="en-US" alt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alt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en-US" b="0" i="1" smtClean="0"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altLang="en-US" dirty="0">
                    <a:latin typeface="Cambria" panose="02040503050406030204" pitchFamily="18" charset="0"/>
                    <a:cs typeface="Times New Roman" pitchFamily="18" charset="0"/>
                  </a:rPr>
                  <a:t>.  These numbers are called </a:t>
                </a:r>
                <a:r>
                  <a:rPr lang="en-US" altLang="en-US" b="1" u="sng" dirty="0">
                    <a:solidFill>
                      <a:srgbClr val="3333FF"/>
                    </a:solidFill>
                    <a:latin typeface="Cambria" panose="02040503050406030204" pitchFamily="18" charset="0"/>
                    <a:cs typeface="Times New Roman" pitchFamily="18" charset="0"/>
                  </a:rPr>
                  <a:t>sample points</a:t>
                </a:r>
                <a:r>
                  <a:rPr lang="en-US" altLang="en-US" dirty="0">
                    <a:latin typeface="Cambria" panose="02040503050406030204" pitchFamily="18" charset="0"/>
                    <a:cs typeface="Times New Roman" pitchFamily="18" charset="0"/>
                  </a:rPr>
                  <a:t>.  Thus, the area can be given </a:t>
                </a:r>
                <a:r>
                  <a:rPr lang="en-US" altLang="en-US" dirty="0" smtClean="0">
                    <a:latin typeface="Cambria" panose="02040503050406030204" pitchFamily="18" charset="0"/>
                    <a:cs typeface="Times New Roman" pitchFamily="18" charset="0"/>
                  </a:rPr>
                  <a:t>by</a:t>
                </a:r>
              </a:p>
              <a:p>
                <a:pPr eaLnBrk="1" hangingPunct="1">
                  <a:spcBef>
                    <a:spcPts val="0"/>
                  </a:spcBef>
                  <a:spcAft>
                    <a:spcPts val="192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b="0" i="1" smtClean="0">
                          <a:latin typeface="Cambria Math"/>
                          <a:cs typeface="Times New Roman" pitchFamily="18" charset="0"/>
                        </a:rPr>
                        <m:t>𝐴</m:t>
                      </m:r>
                      <m:r>
                        <a:rPr lang="en-US" altLang="en-US" b="0" i="1" smtClean="0">
                          <a:latin typeface="Cambria Math"/>
                          <a:cs typeface="Times New Roman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altLang="en-US" b="0" i="1" smtClean="0">
                              <a:latin typeface="Cambria Math"/>
                              <a:cs typeface="Times New Roman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altLang="en-US" b="0" i="1" smtClean="0">
                                  <a:latin typeface="Cambria Math"/>
                                  <a:cs typeface="Times New Roman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altLang="en-US" b="0" i="0" smtClean="0">
                                  <a:latin typeface="Cambria Math"/>
                                  <a:cs typeface="Times New Roman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altLang="en-US" b="0" i="1" smtClean="0">
                                  <a:latin typeface="Cambria Math"/>
                                  <a:cs typeface="Times New Roman" pitchFamily="18" charset="0"/>
                                </a:rPr>
                                <m:t>𝑛</m:t>
                              </m:r>
                              <m:r>
                                <a:rPr lang="en-US" altLang="en-US" b="0" i="1" smtClean="0">
                                  <a:latin typeface="Cambria Math"/>
                                  <a:cs typeface="Times New Roman" pitchFamily="18" charset="0"/>
                                </a:rPr>
                                <m:t>→∞</m:t>
                              </m:r>
                            </m:lim>
                          </m:limLow>
                        </m:fName>
                        <m:e>
                          <m:nary>
                            <m:naryPr>
                              <m:chr m:val="∑"/>
                              <m:ctrlPr>
                                <a:rPr lang="en-US" altLang="en-US" b="0" i="1" smtClean="0">
                                  <a:latin typeface="Cambria Math"/>
                                  <a:cs typeface="Times New Roman" pitchFamily="18" charset="0"/>
                                </a:rPr>
                              </m:ctrlPr>
                            </m:naryPr>
                            <m:sub>
                              <m:r>
                                <a:rPr lang="en-US" altLang="en-US" b="0" i="1" smtClean="0">
                                  <a:latin typeface="Cambria Math"/>
                                  <a:cs typeface="Times New Roman" pitchFamily="18" charset="0"/>
                                </a:rPr>
                                <m:t>𝑖</m:t>
                              </m:r>
                              <m:r>
                                <a:rPr lang="en-US" altLang="en-US" b="0" i="1" smtClean="0">
                                  <a:latin typeface="Cambria Math"/>
                                  <a:cs typeface="Times New Roman" pitchFamily="18" charset="0"/>
                                </a:rPr>
                                <m:t>=1</m:t>
                              </m:r>
                            </m:sub>
                            <m:sup>
                              <m:r>
                                <a:rPr lang="en-US" altLang="en-US" b="0" i="1" smtClean="0">
                                  <a:latin typeface="Cambria Math"/>
                                  <a:cs typeface="Times New Roman" pitchFamily="18" charset="0"/>
                                </a:rPr>
                                <m:t>𝑛</m:t>
                              </m:r>
                            </m:sup>
                            <m:e>
                              <m:r>
                                <a:rPr lang="en-US" altLang="en-US" b="0" i="1" smtClean="0">
                                  <a:latin typeface="Cambria Math"/>
                                  <a:cs typeface="Times New Roman" pitchFamily="18" charset="0"/>
                                </a:rPr>
                                <m:t>𝑓</m:t>
                              </m:r>
                              <m:d>
                                <m:dPr>
                                  <m:ctrlPr>
                                    <a:rPr lang="en-US" altLang="en-US" b="0" i="1" smtClean="0">
                                      <a:latin typeface="Cambria Math"/>
                                      <a:cs typeface="Times New Roman" pitchFamily="18" charset="0"/>
                                    </a:rPr>
                                  </m:ctrlPr>
                                </m:dPr>
                                <m:e>
                                  <m:sSubSup>
                                    <m:sSubSupPr>
                                      <m:ctrlPr>
                                        <a:rPr lang="en-US" altLang="en-US" b="0" i="1" smtClean="0">
                                          <a:latin typeface="Cambria Math"/>
                                          <a:cs typeface="Times New Roman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en-US" altLang="en-US" b="0" i="1" smtClean="0">
                                          <a:latin typeface="Cambria Math"/>
                                          <a:cs typeface="Times New Roman" pitchFamily="18" charset="0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US" altLang="en-US" b="0" i="1" smtClean="0">
                                          <a:latin typeface="Cambria Math"/>
                                          <a:cs typeface="Times New Roman" pitchFamily="18" charset="0"/>
                                        </a:rPr>
                                        <m:t>𝑖</m:t>
                                      </m:r>
                                    </m:sub>
                                    <m:sup>
                                      <m:r>
                                        <a:rPr lang="en-US" altLang="en-US" b="0" i="1" smtClean="0">
                                          <a:latin typeface="Cambria Math"/>
                                          <a:cs typeface="Times New Roman" pitchFamily="18" charset="0"/>
                                        </a:rPr>
                                        <m:t>∗</m:t>
                                      </m:r>
                                    </m:sup>
                                  </m:sSubSup>
                                </m:e>
                              </m:d>
                              <m:r>
                                <m:rPr>
                                  <m:sty m:val="p"/>
                                </m:rPr>
                                <a:rPr lang="en-US" altLang="en-US" b="0" i="0" smtClean="0">
                                  <a:latin typeface="Cambria Math"/>
                                  <a:cs typeface="Times New Roman" pitchFamily="18" charset="0"/>
                                </a:rPr>
                                <m:t>Δ</m:t>
                              </m:r>
                              <m:r>
                                <a:rPr lang="en-US" altLang="en-US" b="0" i="1" smtClean="0">
                                  <a:latin typeface="Cambria Math"/>
                                  <a:cs typeface="Times New Roman" pitchFamily="18" charset="0"/>
                                </a:rPr>
                                <m:t>𝑥</m:t>
                              </m:r>
                            </m:e>
                          </m:nary>
                        </m:e>
                      </m:func>
                    </m:oMath>
                  </m:oMathPara>
                </a14:m>
                <a:endParaRPr lang="en-US" altLang="en-US" dirty="0">
                  <a:latin typeface="Cambria" panose="02040503050406030204" pitchFamily="18" charset="0"/>
                  <a:cs typeface="Times New Roman" pitchFamily="18" charset="0"/>
                </a:endParaRPr>
              </a:p>
              <a:p>
                <a:pPr eaLnBrk="1" hangingPunct="1">
                  <a:spcBef>
                    <a:spcPts val="0"/>
                  </a:spcBef>
                  <a:spcAft>
                    <a:spcPts val="1920"/>
                  </a:spcAft>
                </a:pPr>
                <a:r>
                  <a:rPr lang="en-US" altLang="en-US" dirty="0" smtClean="0">
                    <a:latin typeface="Cambria" panose="02040503050406030204" pitchFamily="18" charset="0"/>
                    <a:cs typeface="Times New Roman" pitchFamily="18" charset="0"/>
                  </a:rPr>
                  <a:t>See </a:t>
                </a:r>
                <a:r>
                  <a:rPr lang="en-US" altLang="en-US" dirty="0">
                    <a:latin typeface="Cambria" panose="02040503050406030204" pitchFamily="18" charset="0"/>
                    <a:cs typeface="Times New Roman" pitchFamily="18" charset="0"/>
                  </a:rPr>
                  <a:t>Figure 13 on page </a:t>
                </a:r>
                <a:r>
                  <a:rPr lang="en-US" altLang="en-US" dirty="0" smtClean="0">
                    <a:latin typeface="Cambria" panose="02040503050406030204" pitchFamily="18" charset="0"/>
                    <a:cs typeface="Times New Roman" pitchFamily="18" charset="0"/>
                  </a:rPr>
                  <a:t>289.</a:t>
                </a:r>
                <a:endParaRPr lang="en-US" altLang="en-US" dirty="0">
                  <a:latin typeface="Cambria" panose="02040503050406030204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3076" name="Text 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85008" y="1219200"/>
                <a:ext cx="8458200" cy="5371407"/>
              </a:xfrm>
              <a:prstGeom prst="rect">
                <a:avLst/>
              </a:prstGeom>
              <a:blipFill rotWithShape="1">
                <a:blip r:embed="rId2"/>
                <a:stretch>
                  <a:fillRect l="-1875" t="-1476" r="-1730" b="-2724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smtClean="0"/>
              <a:t>AREA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smtClean="0"/>
              <a:t>THE DISTANCE PROBLEM</a:t>
            </a: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381000" y="1752600"/>
            <a:ext cx="8305800" cy="2062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>
                <a:latin typeface="Cambria" panose="02040503050406030204" pitchFamily="18" charset="0"/>
              </a:rPr>
              <a:t>The </a:t>
            </a:r>
            <a:r>
              <a:rPr lang="en-US" altLang="en-US" b="1" u="sng" dirty="0">
                <a:solidFill>
                  <a:srgbClr val="3333FF"/>
                </a:solidFill>
                <a:latin typeface="Cambria" panose="02040503050406030204" pitchFamily="18" charset="0"/>
              </a:rPr>
              <a:t>distance problem</a:t>
            </a:r>
            <a:r>
              <a:rPr lang="en-US" altLang="en-US" dirty="0">
                <a:latin typeface="Cambria" panose="02040503050406030204" pitchFamily="18" charset="0"/>
              </a:rPr>
              <a:t> is to find the distance traveled by an object during a certain time period if the velocity of the object is known at all times.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smtClean="0"/>
              <a:t>EXAMPLE</a:t>
            </a: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381000" y="1752600"/>
            <a:ext cx="8382000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000" dirty="0">
                <a:latin typeface="Cambria" panose="02040503050406030204" pitchFamily="18" charset="0"/>
              </a:rPr>
              <a:t>Speedometer readings for a motorcycle at 12-second intervals are given in the table below.  Find two estimates for the distance traveled by the motorcycle for this 60-second period.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0287" name="Group 47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1782480923"/>
                  </p:ext>
                </p:extLst>
              </p:nvPr>
            </p:nvGraphicFramePr>
            <p:xfrm>
              <a:off x="228600" y="4419600"/>
              <a:ext cx="8763000" cy="1676400"/>
            </p:xfrm>
            <a:graphic>
              <a:graphicData uri="http://schemas.openxmlformats.org/drawingml/2006/table">
                <a:tbl>
                  <a:tblPr/>
                  <a:tblGrid>
                    <a:gridCol w="1862138"/>
                    <a:gridCol w="1174750"/>
                    <a:gridCol w="1176337"/>
                    <a:gridCol w="1174750"/>
                    <a:gridCol w="1176338"/>
                    <a:gridCol w="1174750"/>
                    <a:gridCol w="1023937"/>
                  </a:tblGrid>
                  <a:tr h="854075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3000" b="0" i="1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mbria" panose="02040503050406030204" pitchFamily="18" charset="0"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a:rPr kumimoji="0" lang="en-US" sz="3000" b="0" i="1" u="none" strike="noStrike" cap="none" normalizeH="0" baseline="0" dirty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latin typeface="Cambria Math"/>
                                </a:rPr>
                                <m:t>𝑡</m:t>
                              </m:r>
                            </m:oMath>
                          </a14:m>
                          <a:r>
                            <a:rPr kumimoji="0" lang="en-US" sz="30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mbria" panose="02040503050406030204" pitchFamily="18" charset="0"/>
                            </a:rPr>
                            <a:t> (sec)</a:t>
                          </a:r>
                          <a:endParaRPr kumimoji="0" lang="en-US" sz="3000" b="0" i="1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mbria" panose="02040503050406030204" pitchFamily="18" charset="0"/>
                          </a:endParaRPr>
                        </a:p>
                      </a:txBody>
                      <a:tcPr anchor="ctr"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30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mbria" panose="02040503050406030204" pitchFamily="18" charset="0"/>
                            </a:rPr>
                            <a:t>0</a:t>
                          </a:r>
                        </a:p>
                      </a:txBody>
                      <a:tcPr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30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mbria" panose="02040503050406030204" pitchFamily="18" charset="0"/>
                            </a:rPr>
                            <a:t>12</a:t>
                          </a:r>
                        </a:p>
                      </a:txBody>
                      <a:tcPr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30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mbria" panose="02040503050406030204" pitchFamily="18" charset="0"/>
                            </a:rPr>
                            <a:t>24</a:t>
                          </a:r>
                        </a:p>
                      </a:txBody>
                      <a:tcPr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30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mbria" panose="02040503050406030204" pitchFamily="18" charset="0"/>
                            </a:rPr>
                            <a:t>36</a:t>
                          </a:r>
                        </a:p>
                      </a:txBody>
                      <a:tcPr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30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mbria" panose="02040503050406030204" pitchFamily="18" charset="0"/>
                            </a:rPr>
                            <a:t>48</a:t>
                          </a:r>
                        </a:p>
                      </a:txBody>
                      <a:tcPr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30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mbria" panose="02040503050406030204" pitchFamily="18" charset="0"/>
                            </a:rPr>
                            <a:t>60</a:t>
                          </a:r>
                        </a:p>
                      </a:txBody>
                      <a:tcPr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</a:tr>
                  <a:tr h="822325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3000" b="0" i="1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mbria" panose="02040503050406030204" pitchFamily="18" charset="0"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a:rPr kumimoji="0" lang="en-US" sz="3000" b="0" i="1" u="none" strike="noStrike" cap="none" normalizeH="0" baseline="0" dirty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latin typeface="Cambria Math"/>
                                </a:rPr>
                                <m:t>𝑣</m:t>
                              </m:r>
                            </m:oMath>
                          </a14:m>
                          <a:r>
                            <a:rPr kumimoji="0" lang="en-US" sz="30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mbria" panose="02040503050406030204" pitchFamily="18" charset="0"/>
                            </a:rPr>
                            <a:t> (</a:t>
                          </a:r>
                          <a:r>
                            <a:rPr kumimoji="0" lang="en-US" sz="3000" b="0" i="0" u="none" strike="noStrike" cap="none" normalizeH="0" baseline="0" dirty="0" err="1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mbria" panose="02040503050406030204" pitchFamily="18" charset="0"/>
                            </a:rPr>
                            <a:t>ft</a:t>
                          </a:r>
                          <a:r>
                            <a:rPr kumimoji="0" lang="en-US" sz="30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mbria" panose="02040503050406030204" pitchFamily="18" charset="0"/>
                            </a:rPr>
                            <a:t>/sec)</a:t>
                          </a:r>
                          <a:endParaRPr kumimoji="0" lang="en-US" sz="3000" b="0" i="1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mbria" panose="02040503050406030204" pitchFamily="18" charset="0"/>
                          </a:endParaRPr>
                        </a:p>
                      </a:txBody>
                      <a:tcPr anchor="ctr"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30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mbria" panose="02040503050406030204" pitchFamily="18" charset="0"/>
                            </a:rPr>
                            <a:t>30</a:t>
                          </a:r>
                        </a:p>
                      </a:txBody>
                      <a:tcPr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30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mbria" panose="02040503050406030204" pitchFamily="18" charset="0"/>
                            </a:rPr>
                            <a:t>28</a:t>
                          </a:r>
                        </a:p>
                      </a:txBody>
                      <a:tcPr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30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mbria" panose="02040503050406030204" pitchFamily="18" charset="0"/>
                            </a:rPr>
                            <a:t>25</a:t>
                          </a:r>
                        </a:p>
                      </a:txBody>
                      <a:tcPr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30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mbria" panose="02040503050406030204" pitchFamily="18" charset="0"/>
                            </a:rPr>
                            <a:t>22</a:t>
                          </a:r>
                        </a:p>
                      </a:txBody>
                      <a:tcPr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30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mbria" panose="02040503050406030204" pitchFamily="18" charset="0"/>
                            </a:rPr>
                            <a:t>24</a:t>
                          </a:r>
                        </a:p>
                      </a:txBody>
                      <a:tcPr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30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mbria" panose="02040503050406030204" pitchFamily="18" charset="0"/>
                            </a:rPr>
                            <a:t>27</a:t>
                          </a:r>
                        </a:p>
                      </a:txBody>
                      <a:tcPr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10287" name="Group 47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1782480923"/>
                  </p:ext>
                </p:extLst>
              </p:nvPr>
            </p:nvGraphicFramePr>
            <p:xfrm>
              <a:off x="228600" y="4419600"/>
              <a:ext cx="8763000" cy="1676400"/>
            </p:xfrm>
            <a:graphic>
              <a:graphicData uri="http://schemas.openxmlformats.org/drawingml/2006/table">
                <a:tbl>
                  <a:tblPr/>
                  <a:tblGrid>
                    <a:gridCol w="1862138"/>
                    <a:gridCol w="1174750"/>
                    <a:gridCol w="1176337"/>
                    <a:gridCol w="1174750"/>
                    <a:gridCol w="1176338"/>
                    <a:gridCol w="1174750"/>
                    <a:gridCol w="1023937"/>
                  </a:tblGrid>
                  <a:tr h="854075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blipFill rotWithShape="1">
                          <a:blip r:embed="rId2"/>
                          <a:stretch>
                            <a:fillRect l="-328" r="-371148" b="-10285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30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mbria" panose="02040503050406030204" pitchFamily="18" charset="0"/>
                            </a:rPr>
                            <a:t>0</a:t>
                          </a:r>
                        </a:p>
                      </a:txBody>
                      <a:tcPr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30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mbria" panose="02040503050406030204" pitchFamily="18" charset="0"/>
                            </a:rPr>
                            <a:t>12</a:t>
                          </a:r>
                        </a:p>
                      </a:txBody>
                      <a:tcPr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30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mbria" panose="02040503050406030204" pitchFamily="18" charset="0"/>
                            </a:rPr>
                            <a:t>24</a:t>
                          </a:r>
                        </a:p>
                      </a:txBody>
                      <a:tcPr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30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mbria" panose="02040503050406030204" pitchFamily="18" charset="0"/>
                            </a:rPr>
                            <a:t>36</a:t>
                          </a:r>
                        </a:p>
                      </a:txBody>
                      <a:tcPr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30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mbria" panose="02040503050406030204" pitchFamily="18" charset="0"/>
                            </a:rPr>
                            <a:t>48</a:t>
                          </a:r>
                        </a:p>
                      </a:txBody>
                      <a:tcPr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30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mbria" panose="02040503050406030204" pitchFamily="18" charset="0"/>
                            </a:rPr>
                            <a:t>60</a:t>
                          </a:r>
                        </a:p>
                      </a:txBody>
                      <a:tcPr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</a:tr>
                  <a:tr h="822325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blipFill rotWithShape="1">
                          <a:blip r:embed="rId2"/>
                          <a:stretch>
                            <a:fillRect l="-328" t="-103704" r="-371148" b="-6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30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mbria" panose="02040503050406030204" pitchFamily="18" charset="0"/>
                            </a:rPr>
                            <a:t>30</a:t>
                          </a:r>
                        </a:p>
                      </a:txBody>
                      <a:tcPr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30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mbria" panose="02040503050406030204" pitchFamily="18" charset="0"/>
                            </a:rPr>
                            <a:t>28</a:t>
                          </a:r>
                        </a:p>
                      </a:txBody>
                      <a:tcPr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30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mbria" panose="02040503050406030204" pitchFamily="18" charset="0"/>
                            </a:rPr>
                            <a:t>25</a:t>
                          </a:r>
                        </a:p>
                      </a:txBody>
                      <a:tcPr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30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mbria" panose="02040503050406030204" pitchFamily="18" charset="0"/>
                            </a:rPr>
                            <a:t>22</a:t>
                          </a:r>
                        </a:p>
                      </a:txBody>
                      <a:tcPr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30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mbria" panose="02040503050406030204" pitchFamily="18" charset="0"/>
                            </a:rPr>
                            <a:t>24</a:t>
                          </a:r>
                        </a:p>
                      </a:txBody>
                      <a:tcPr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30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mbria" panose="02040503050406030204" pitchFamily="18" charset="0"/>
                            </a:rPr>
                            <a:t>27</a:t>
                          </a:r>
                        </a:p>
                      </a:txBody>
                      <a:tcPr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</a:tr>
                </a:tbl>
              </a:graphicData>
            </a:graphic>
          </p:graphicFrame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smtClean="0"/>
              <a:t>DISTANCE TRAVELED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00" name="Text Box 3"/>
              <p:cNvSpPr txBox="1">
                <a:spLocks noChangeArrowheads="1"/>
              </p:cNvSpPr>
              <p:nvPr/>
            </p:nvSpPr>
            <p:spPr bwMode="auto">
              <a:xfrm>
                <a:off x="304800" y="1752600"/>
                <a:ext cx="8534400" cy="29688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ts val="0"/>
                  </a:spcBef>
                  <a:spcAft>
                    <a:spcPts val="1920"/>
                  </a:spcAft>
                </a:pPr>
                <a:r>
                  <a:rPr lang="en-US" altLang="en-US" dirty="0" smtClean="0">
                    <a:latin typeface="Cambria" panose="02040503050406030204" pitchFamily="18" charset="0"/>
                  </a:rPr>
                  <a:t>The distance,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latin typeface="Cambria Math"/>
                      </a:rPr>
                      <m:t>𝑑</m:t>
                    </m:r>
                  </m:oMath>
                </a14:m>
                <a:r>
                  <a:rPr lang="en-US" altLang="en-US" dirty="0">
                    <a:latin typeface="Cambria" panose="02040503050406030204" pitchFamily="18" charset="0"/>
                  </a:rPr>
                  <a:t>, traveled by an object with velocity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latin typeface="Cambria Math"/>
                      </a:rPr>
                      <m:t>𝑣</m:t>
                    </m:r>
                    <m:r>
                      <a:rPr lang="en-US" altLang="en-US" i="1" dirty="0" smtClean="0">
                        <a:latin typeface="Cambria Math"/>
                      </a:rPr>
                      <m:t>=</m:t>
                    </m:r>
                    <m:r>
                      <a:rPr lang="en-US" altLang="en-US" i="1" dirty="0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altLang="en-US" i="1" dirty="0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altLang="en-US" i="1" dirty="0" smtClean="0">
                            <a:latin typeface="Cambria Math"/>
                          </a:rPr>
                          <m:t>𝑡</m:t>
                        </m:r>
                      </m:e>
                    </m:d>
                  </m:oMath>
                </a14:m>
                <a:r>
                  <a:rPr lang="en-US" altLang="en-US" dirty="0">
                    <a:latin typeface="Cambria" panose="02040503050406030204" pitchFamily="18" charset="0"/>
                  </a:rPr>
                  <a:t> </a:t>
                </a:r>
                <a:r>
                  <a:rPr lang="en-US" altLang="en-US" dirty="0" smtClean="0">
                    <a:latin typeface="Cambria" panose="02040503050406030204" pitchFamily="18" charset="0"/>
                  </a:rPr>
                  <a:t>is</a:t>
                </a:r>
              </a:p>
              <a:p>
                <a:pPr eaLnBrk="1" hangingPunct="1">
                  <a:spcBef>
                    <a:spcPts val="0"/>
                  </a:spcBef>
                  <a:spcAft>
                    <a:spcPts val="192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b="0" i="1" smtClean="0">
                          <a:latin typeface="Cambria Math"/>
                        </a:rPr>
                        <m:t>𝑑</m:t>
                      </m:r>
                      <m:r>
                        <a:rPr lang="en-US" altLang="en-US" b="0" i="1" smtClean="0"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US" altLang="en-US" b="0" i="1" smtClean="0">
                              <a:latin typeface="Cambria Math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altLang="en-US" b="0" i="1" smtClean="0">
                                  <a:latin typeface="Cambria Math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altLang="en-US" b="0" i="0" smtClean="0">
                                  <a:latin typeface="Cambria Math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altLang="en-US" b="0" i="1" smtClean="0"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US" altLang="en-US" b="0" i="1" smtClean="0">
                                  <a:latin typeface="Cambria Math"/>
                                </a:rPr>
                                <m:t>→∞</m:t>
                              </m:r>
                            </m:lim>
                          </m:limLow>
                        </m:fName>
                        <m:e>
                          <m:nary>
                            <m:naryPr>
                              <m:chr m:val="∑"/>
                              <m:ctrlPr>
                                <a:rPr lang="en-US" altLang="en-US" b="0" i="1" smtClean="0">
                                  <a:latin typeface="Cambria Math"/>
                                </a:rPr>
                              </m:ctrlPr>
                            </m:naryPr>
                            <m:sub>
                              <m:r>
                                <a:rPr lang="en-US" altLang="en-US" b="0" i="1" smtClean="0">
                                  <a:latin typeface="Cambria Math"/>
                                </a:rPr>
                                <m:t>𝑖</m:t>
                              </m:r>
                              <m:r>
                                <a:rPr lang="en-US" altLang="en-US" b="0" i="1" smtClean="0">
                                  <a:latin typeface="Cambria Math"/>
                                </a:rPr>
                                <m:t>=1</m:t>
                              </m:r>
                            </m:sub>
                            <m:sup>
                              <m:r>
                                <a:rPr lang="en-US" altLang="en-US" b="0" i="1" smtClean="0">
                                  <a:latin typeface="Cambria Math"/>
                                </a:rPr>
                                <m:t>𝑛</m:t>
                              </m:r>
                            </m:sup>
                            <m:e>
                              <m:r>
                                <a:rPr lang="en-US" altLang="en-US" b="0" i="1" smtClean="0">
                                  <a:latin typeface="Cambria Math"/>
                                </a:rPr>
                                <m:t>𝑓</m:t>
                              </m:r>
                              <m:d>
                                <m:dPr>
                                  <m:ctrlPr>
                                    <a:rPr lang="en-US" altLang="en-US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altLang="en-US" b="0" i="1" smtClean="0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en-US" b="0" i="1" smtClean="0">
                                          <a:latin typeface="Cambria Math"/>
                                        </a:rPr>
                                        <m:t>𝑡</m:t>
                                      </m:r>
                                    </m:e>
                                    <m:sub>
                                      <m:r>
                                        <a:rPr lang="en-US" altLang="en-US" b="0" i="1" smtClean="0">
                                          <a:latin typeface="Cambria Math"/>
                                        </a:rPr>
                                        <m:t>𝑖</m:t>
                                      </m:r>
                                      <m:r>
                                        <a:rPr lang="en-US" altLang="en-US" b="0" i="1" smtClean="0">
                                          <a:latin typeface="Cambria Math"/>
                                        </a:rPr>
                                        <m:t>−1</m:t>
                                      </m:r>
                                    </m:sub>
                                  </m:sSub>
                                </m:e>
                              </m:d>
                              <m:r>
                                <m:rPr>
                                  <m:sty m:val="p"/>
                                </m:rPr>
                                <a:rPr lang="en-US" altLang="en-US" b="0" i="0" smtClean="0">
                                  <a:latin typeface="Cambria Math"/>
                                </a:rPr>
                                <m:t>Δ</m:t>
                              </m:r>
                              <m:r>
                                <a:rPr lang="en-US" altLang="en-US" b="0" i="1" smtClean="0">
                                  <a:latin typeface="Cambria Math"/>
                                </a:rPr>
                                <m:t>𝑡</m:t>
                              </m:r>
                            </m:e>
                          </m:nary>
                        </m:e>
                      </m:func>
                      <m:r>
                        <a:rPr lang="en-US" altLang="en-US" b="0" i="1" smtClean="0"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US" altLang="en-US" b="0" i="1" smtClean="0">
                              <a:latin typeface="Cambria Math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altLang="en-US" b="0" i="1" smtClean="0">
                                  <a:latin typeface="Cambria Math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altLang="en-US" b="0" i="0" smtClean="0">
                                  <a:latin typeface="Cambria Math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altLang="en-US" b="0" i="1" smtClean="0"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US" altLang="en-US" b="0" i="1" smtClean="0">
                                  <a:latin typeface="Cambria Math"/>
                                </a:rPr>
                                <m:t>→∞</m:t>
                              </m:r>
                            </m:lim>
                          </m:limLow>
                        </m:fName>
                        <m:e>
                          <m:nary>
                            <m:naryPr>
                              <m:chr m:val="∑"/>
                              <m:ctrlPr>
                                <a:rPr lang="en-US" altLang="en-US" b="0" i="1" smtClean="0">
                                  <a:latin typeface="Cambria Math"/>
                                </a:rPr>
                              </m:ctrlPr>
                            </m:naryPr>
                            <m:sub>
                              <m:r>
                                <a:rPr lang="en-US" altLang="en-US" b="0" i="1" smtClean="0">
                                  <a:latin typeface="Cambria Math"/>
                                </a:rPr>
                                <m:t>𝑖</m:t>
                              </m:r>
                              <m:r>
                                <a:rPr lang="en-US" altLang="en-US" b="0" i="1" smtClean="0">
                                  <a:latin typeface="Cambria Math"/>
                                </a:rPr>
                                <m:t>=1</m:t>
                              </m:r>
                            </m:sub>
                            <m:sup>
                              <m:r>
                                <a:rPr lang="en-US" altLang="en-US" b="0" i="1" smtClean="0">
                                  <a:latin typeface="Cambria Math"/>
                                </a:rPr>
                                <m:t>𝑛</m:t>
                              </m:r>
                            </m:sup>
                            <m:e>
                              <m:r>
                                <a:rPr lang="en-US" altLang="en-US" b="0" i="1" smtClean="0">
                                  <a:latin typeface="Cambria Math"/>
                                </a:rPr>
                                <m:t>𝑓</m:t>
                              </m:r>
                              <m:d>
                                <m:dPr>
                                  <m:ctrlPr>
                                    <a:rPr lang="en-US" altLang="en-US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altLang="en-US" b="0" i="1" smtClean="0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en-US" b="0" i="1" smtClean="0">
                                          <a:latin typeface="Cambria Math"/>
                                        </a:rPr>
                                        <m:t>𝑡</m:t>
                                      </m:r>
                                    </m:e>
                                    <m:sub>
                                      <m:r>
                                        <a:rPr lang="en-US" altLang="en-US" b="0" i="1" smtClean="0">
                                          <a:latin typeface="Cambria Math"/>
                                        </a:rPr>
                                        <m:t>𝑖</m:t>
                                      </m:r>
                                    </m:sub>
                                  </m:sSub>
                                </m:e>
                              </m:d>
                              <m:r>
                                <m:rPr>
                                  <m:sty m:val="p"/>
                                </m:rPr>
                                <a:rPr lang="en-US" altLang="en-US" b="0" i="0" smtClean="0">
                                  <a:latin typeface="Cambria Math"/>
                                </a:rPr>
                                <m:t>Δ</m:t>
                              </m:r>
                              <m:r>
                                <a:rPr lang="en-US" altLang="en-US" b="0" i="1" smtClean="0">
                                  <a:latin typeface="Cambria Math"/>
                                </a:rPr>
                                <m:t>𝑡</m:t>
                              </m:r>
                            </m:e>
                          </m:nary>
                        </m:e>
                      </m:func>
                    </m:oMath>
                  </m:oMathPara>
                </a14:m>
                <a:endParaRPr lang="en-US" altLang="en-US" dirty="0">
                  <a:latin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4100" name="Text 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04800" y="1752600"/>
                <a:ext cx="8534400" cy="2968826"/>
              </a:xfrm>
              <a:prstGeom prst="rect">
                <a:avLst/>
              </a:prstGeom>
              <a:blipFill rotWithShape="1">
                <a:blip r:embed="rId2"/>
                <a:stretch>
                  <a:fillRect l="-1786" t="-2669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</TotalTime>
  <Words>300</Words>
  <Application>Microsoft Office PowerPoint</Application>
  <PresentationFormat>On-screen Show (4:3)</PresentationFormat>
  <Paragraphs>39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Default Design</vt:lpstr>
      <vt:lpstr>Section 4.1</vt:lpstr>
      <vt:lpstr>THE AREA PROBLEM</vt:lpstr>
      <vt:lpstr>FINDING THE AREA UNDER A CURVE</vt:lpstr>
      <vt:lpstr>AREA (CONTINUED)</vt:lpstr>
      <vt:lpstr>AREA</vt:lpstr>
      <vt:lpstr>THE DISTANCE PROBLEM</vt:lpstr>
      <vt:lpstr>EXAMPLE</vt:lpstr>
      <vt:lpstr>DISTANCE TRAVELED</vt:lpstr>
    </vt:vector>
  </TitlesOfParts>
  <Company>Gordon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5.1</dc:title>
  <dc:creator>Allen Fuller</dc:creator>
  <cp:lastModifiedBy>Allen</cp:lastModifiedBy>
  <cp:revision>19</cp:revision>
  <dcterms:created xsi:type="dcterms:W3CDTF">2005-06-02T01:32:02Z</dcterms:created>
  <dcterms:modified xsi:type="dcterms:W3CDTF">2014-10-30T19:41:15Z</dcterms:modified>
</cp:coreProperties>
</file>