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5BBDFB0-716F-464A-9C70-81F009784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8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8C109-55CC-4174-A4C6-EBB896656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3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6FDA-7791-4340-A46F-68ECF2F5C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83D5-8D13-4BD9-9BCC-28CAC8458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9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E3C90-7CD1-48E2-A208-C5733E5DC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3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1996F-8838-4112-89E0-E776B9EA1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7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174F4-8BD9-4C7E-9794-803280630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8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5AD9-A02C-411C-988E-8FEA609F7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7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606A-6F6E-4AE6-BD48-1843608A5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B9065-D8A2-47D8-9C65-EE0869C49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2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843ED-902C-4E8F-A1B6-B5850F7D3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1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0570D-E0DA-4C8C-8030-29A14C167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3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C2059-9CCE-4B45-90FB-6B619F7D3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9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4080FE40-72C6-4F3A-AA7A-7101E971C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Section 3.9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Antiderivatives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ANTIDERIVATIVES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5"/>
              <p:cNvSpPr txBox="1">
                <a:spLocks noChangeArrowheads="1"/>
              </p:cNvSpPr>
              <p:nvPr/>
            </p:nvSpPr>
            <p:spPr bwMode="auto">
              <a:xfrm>
                <a:off x="533400" y="1676400"/>
                <a:ext cx="8077200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A 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called an </a:t>
                </a:r>
                <a:r>
                  <a:rPr lang="en-US" altLang="en-US" b="1" u="sng" dirty="0" err="1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on the interval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dirty="0">
                    <a:latin typeface="Cambria" panose="02040503050406030204" pitchFamily="18" charset="0"/>
                  </a:rPr>
                  <a:t> if</a:t>
                </a:r>
              </a:p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alt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in the interval </a:t>
                </a:r>
                <a:r>
                  <a:rPr lang="en-US" altLang="en-US" i="1" dirty="0">
                    <a:latin typeface="Cambria" panose="02040503050406030204" pitchFamily="18" charset="0"/>
                    <a:cs typeface="Times New Roman" pitchFamily="18" charset="0"/>
                  </a:rPr>
                  <a:t>I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12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676400"/>
                <a:ext cx="80772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962" t="-5058" b="-120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A NOTATION FOR THE ANTIDERIVATIVE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05800" cy="2549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If the 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an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the function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we can use the following notation:</a:t>
                </a:r>
              </a:p>
              <a:p>
                <a:pPr algn="ctr"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4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05800" cy="2549416"/>
              </a:xfrm>
              <a:prstGeom prst="rect">
                <a:avLst/>
              </a:prstGeom>
              <a:blipFill rotWithShape="1">
                <a:blip r:embed="rId2"/>
                <a:stretch>
                  <a:fillRect l="-1909" t="-31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 Box 4"/>
              <p:cNvSpPr txBox="1">
                <a:spLocks noChangeArrowheads="1"/>
              </p:cNvSpPr>
              <p:nvPr/>
            </p:nvSpPr>
            <p:spPr bwMode="auto">
              <a:xfrm>
                <a:off x="342900" y="4419600"/>
                <a:ext cx="8382000" cy="20555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u="sng" dirty="0" smtClean="0">
                    <a:latin typeface="Cambria" panose="02040503050406030204" pitchFamily="18" charset="0"/>
                  </a:rPr>
                  <a:t>For Example</a:t>
                </a:r>
                <a:r>
                  <a:rPr lang="en-US" altLang="en-US" dirty="0">
                    <a:latin typeface="Cambria" panose="02040503050406030204" pitchFamily="18" charset="0"/>
                  </a:rPr>
                  <a:t>: 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an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i="1" dirty="0" smtClean="0">
                        <a:latin typeface="Cambria Math"/>
                      </a:rPr>
                      <m:t>=2</m:t>
                    </m:r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we can write</a:t>
                </a:r>
              </a:p>
              <a:p>
                <a:pPr algn="ctr"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en-US" baseline="30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2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900" y="4419600"/>
                <a:ext cx="8382000" cy="2055563"/>
              </a:xfrm>
              <a:prstGeom prst="rect">
                <a:avLst/>
              </a:prstGeom>
              <a:blipFill rotWithShape="1">
                <a:blip r:embed="rId3"/>
                <a:stretch>
                  <a:fillRect l="-1818" t="-38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THE “GENERAL” ANTIDERIVATIVE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600200"/>
                <a:ext cx="8305800" cy="2862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sz="3000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is an </a:t>
                </a:r>
                <a:r>
                  <a:rPr lang="en-US" altLang="en-US" sz="3000" dirty="0" err="1"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of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on the interval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, then the most general </a:t>
                </a:r>
                <a:r>
                  <a:rPr lang="en-US" altLang="en-US" sz="3000" dirty="0" err="1"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on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I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is</a:t>
                </a:r>
              </a:p>
              <a:p>
                <a:pPr algn="ctr" eaLnBrk="1" hangingPunct="1">
                  <a:spcBef>
                    <a:spcPts val="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i="1" dirty="0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altLang="en-US" sz="30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3000" i="1" dirty="0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3000" i="1" dirty="0" smtClean="0">
                          <a:latin typeface="Cambria Math"/>
                        </a:rPr>
                        <m:t>+</m:t>
                      </m:r>
                      <m:r>
                        <a:rPr lang="en-US" altLang="en-US" sz="3000" i="1" dirty="0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is an arbitrary constant.</a:t>
                </a:r>
              </a:p>
            </p:txBody>
          </p:sp>
        </mc:Choice>
        <mc:Fallback xmlns="">
          <p:sp>
            <p:nvSpPr>
              <p:cNvPr id="717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00200"/>
                <a:ext cx="8305800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1762" t="-2772" r="-73" b="-55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48" name="Text Box 4"/>
              <p:cNvSpPr txBox="1">
                <a:spLocks noChangeArrowheads="1"/>
              </p:cNvSpPr>
              <p:nvPr/>
            </p:nvSpPr>
            <p:spPr bwMode="auto">
              <a:xfrm>
                <a:off x="381000" y="4876800"/>
                <a:ext cx="8382000" cy="1938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u="sng" dirty="0" smtClean="0">
                    <a:latin typeface="Cambria" panose="02040503050406030204" pitchFamily="18" charset="0"/>
                  </a:rPr>
                  <a:t>For Example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:  The most general </a:t>
                </a:r>
                <a:r>
                  <a:rPr lang="en-US" altLang="en-US" sz="3000" dirty="0" err="1"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of 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/>
                      </a:rPr>
                      <m:t>2</m:t>
                    </m:r>
                    <m:r>
                      <a:rPr lang="en-US" altLang="en-US" sz="30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sz="3000" i="1" dirty="0">
                    <a:latin typeface="Cambria" panose="02040503050406030204" pitchFamily="18" charset="0"/>
                  </a:rPr>
                  <a:t>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en-US" sz="3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en-US" sz="3000" b="0" i="1" smtClean="0">
                        <a:latin typeface="Cambria Math"/>
                      </a:rPr>
                      <m:t>+</m:t>
                    </m:r>
                    <m:r>
                      <a:rPr lang="en-US" altLang="en-US" sz="3000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; that is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,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3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en-US" sz="3000" b="0" i="1" smtClean="0">
                          <a:latin typeface="Cambria Math"/>
                        </a:rPr>
                        <m:t>+</m:t>
                      </m:r>
                      <m:r>
                        <a:rPr lang="en-US" altLang="en-US" sz="3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4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4876800"/>
                <a:ext cx="8382000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1745" t="-408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PARTICULAR ANTIDERIVATIVES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676400"/>
                <a:ext cx="8382000" cy="50146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A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particular </a:t>
                </a:r>
                <a:r>
                  <a:rPr lang="en-US" altLang="en-US" b="1" u="sng" dirty="0" err="1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an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dirty="0">
                    <a:latin typeface="Cambria" panose="02040503050406030204" pitchFamily="18" charset="0"/>
                  </a:rPr>
                  <a:t> with a specific number for the constant,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C</a:t>
                </a:r>
                <a:r>
                  <a:rPr lang="en-US" altLang="en-US" dirty="0">
                    <a:latin typeface="Cambria" panose="02040503050406030204" pitchFamily="18" charset="0"/>
                  </a:rPr>
                  <a:t>, in the general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u="sng" dirty="0">
                    <a:latin typeface="Cambria" panose="02040503050406030204" pitchFamily="18" charset="0"/>
                  </a:rPr>
                  <a:t>For Example</a:t>
                </a:r>
                <a:r>
                  <a:rPr lang="en-US" altLang="en-US" dirty="0">
                    <a:latin typeface="Cambria" panose="02040503050406030204" pitchFamily="18" charset="0"/>
                  </a:rPr>
                  <a:t>:  Each of the following is a particular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antiderivative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2</m:t>
                    </m:r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 lvl="1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baseline="30000" dirty="0" smtClean="0">
                    <a:latin typeface="Cambria" panose="02040503050406030204" pitchFamily="18" charset="0"/>
                  </a:rPr>
                  <a:t> </a:t>
                </a:r>
              </a:p>
              <a:p>
                <a:pPr lvl="1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en-US" b="0" i="1" smtClean="0">
                        <a:latin typeface="Cambria Math"/>
                      </a:rPr>
                      <m:t>+4</m:t>
                    </m:r>
                  </m:oMath>
                </a14:m>
                <a:r>
                  <a:rPr lang="en-US" altLang="en-US" i="1" dirty="0" smtClean="0">
                    <a:latin typeface="Cambria" panose="02040503050406030204" pitchFamily="18" charset="0"/>
                  </a:rPr>
                  <a:t> </a:t>
                </a:r>
                <a:endParaRPr lang="en-US" altLang="en-US" dirty="0">
                  <a:latin typeface="Cambria" panose="02040503050406030204" pitchFamily="18" charset="0"/>
                </a:endParaRPr>
              </a:p>
              <a:p>
                <a:pPr lvl="1"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en-US" b="0" i="1" smtClean="0">
                        <a:latin typeface="Cambria Math"/>
                      </a:rPr>
                      <m:t>−98</m:t>
                    </m:r>
                  </m:oMath>
                </a14:m>
                <a:r>
                  <a:rPr lang="en-US" altLang="en-US" i="1" dirty="0" smtClean="0">
                    <a:latin typeface="Cambria" panose="02040503050406030204" pitchFamily="18" charset="0"/>
                  </a:rPr>
                  <a:t> </a:t>
                </a:r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19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76400"/>
                <a:ext cx="8382000" cy="5014643"/>
              </a:xfrm>
              <a:prstGeom prst="rect">
                <a:avLst/>
              </a:prstGeom>
              <a:blipFill rotWithShape="1">
                <a:blip r:embed="rId2"/>
                <a:stretch>
                  <a:fillRect l="-1891" t="-1580" r="-6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29" name="Text Box 3"/>
              <p:cNvSpPr txBox="1">
                <a:spLocks noChangeArrowheads="1"/>
              </p:cNvSpPr>
              <p:nvPr/>
            </p:nvSpPr>
            <p:spPr bwMode="auto">
              <a:xfrm>
                <a:off x="152400" y="1295400"/>
                <a:ext cx="8534400" cy="567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b="1" u="sng" dirty="0" smtClean="0">
                    <a:latin typeface="Cambria" panose="02040503050406030204" pitchFamily="18" charset="0"/>
                  </a:rPr>
                  <a:t>Power Rule</a:t>
                </a:r>
                <a:r>
                  <a:rPr lang="en-US" altLang="en-US" sz="2800" b="1" dirty="0">
                    <a:latin typeface="Cambria" panose="02040503050406030204" pitchFamily="18" charset="0"/>
                  </a:rPr>
                  <a:t>: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  <m:r>
                        <m:rPr>
                          <m:aln/>
                        </m:rP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num>
                        <m:den>
                          <m:r>
                            <a:rPr lang="en-US" alt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alt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𝐶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, 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𝑛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≠−1</m:t>
                      </m:r>
                    </m:oMath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alt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alt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𝐶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, 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𝑛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≠−1</m:t>
                      </m:r>
                    </m:oMath>
                  </m:oMathPara>
                </a14:m>
                <a:endParaRPr lang="en-US" altLang="en-US" sz="2800" dirty="0" smtClean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b="1" u="sng" dirty="0" smtClean="0">
                    <a:latin typeface="Cambria" panose="02040503050406030204" pitchFamily="18" charset="0"/>
                  </a:rPr>
                  <a:t>Addition/Subtraction </a:t>
                </a:r>
                <a:r>
                  <a:rPr lang="en-US" altLang="en-US" sz="2800" b="1" u="sng" dirty="0">
                    <a:latin typeface="Cambria" panose="02040503050406030204" pitchFamily="18" charset="0"/>
                  </a:rPr>
                  <a:t>Rule</a:t>
                </a:r>
                <a:r>
                  <a:rPr lang="en-US" altLang="en-US" sz="2800" b="1" dirty="0">
                    <a:latin typeface="Cambria" panose="02040503050406030204" pitchFamily="18" charset="0"/>
                  </a:rPr>
                  <a:t>: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2800" b="0" i="1" smtClean="0">
                              <a:latin typeface="Cambria Math"/>
                            </a:rPr>
                            <m:t>±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±</m:t>
                      </m:r>
                      <m:sSub>
                        <m:sSub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b="1" u="sng" dirty="0">
                    <a:latin typeface="Cambria" panose="02040503050406030204" pitchFamily="18" charset="0"/>
                  </a:rPr>
                  <a:t>Constant Multiple Rule</a:t>
                </a:r>
                <a:r>
                  <a:rPr lang="en-US" altLang="en-US" sz="2800" b="1" dirty="0">
                    <a:latin typeface="Cambria" panose="02040503050406030204" pitchFamily="18" charset="0"/>
                  </a:rPr>
                  <a:t>: </a:t>
                </a:r>
                <a:endParaRPr lang="en-US" altLang="en-US" sz="2800" b="1" dirty="0" smtClean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altLang="en-US" sz="2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𝑘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⋅</m:t>
                      </m:r>
                      <m:sSub>
                        <m:sSub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altLang="en-US" sz="28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sz="28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02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295400"/>
                <a:ext cx="8534400" cy="5673220"/>
              </a:xfrm>
              <a:prstGeom prst="rect">
                <a:avLst/>
              </a:prstGeom>
              <a:blipFill rotWithShape="1">
                <a:blip r:embed="rId2"/>
                <a:stretch>
                  <a:fillRect l="-1429" t="-10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/>
              <a:t>SOME </a:t>
            </a:r>
            <a:r>
              <a:rPr lang="en-US" altLang="en-US" sz="4000" b="1" dirty="0" err="1" smtClean="0"/>
              <a:t>ANTIDERIVATIVE</a:t>
            </a:r>
            <a:r>
              <a:rPr lang="en-US" altLang="en-US" sz="4000" b="1" dirty="0" smtClean="0"/>
              <a:t> FORMULAS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SOME TRIGONOMETRIC ANTIDERIVATIVES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43200" y="1828800"/>
                <a:ext cx="5330370" cy="45089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b="0" dirty="0" smtClean="0"/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csc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cot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csc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csc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1828800"/>
                <a:ext cx="5330370" cy="450892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DIFFERENTIAL EQUATION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38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latin typeface="Cambria" panose="02040503050406030204" pitchFamily="18" charset="0"/>
              </a:rPr>
              <a:t>Definition</a:t>
            </a:r>
            <a:r>
              <a:rPr lang="en-US" altLang="en-US" b="1" dirty="0">
                <a:latin typeface="Cambria" panose="02040503050406030204" pitchFamily="18" charset="0"/>
              </a:rPr>
              <a:t>:</a:t>
            </a:r>
            <a:r>
              <a:rPr lang="en-US" altLang="en-US" dirty="0">
                <a:latin typeface="Cambria" panose="02040503050406030204" pitchFamily="18" charset="0"/>
              </a:rPr>
              <a:t>  An equation that involves the derivatives of a function is called a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differential equation</a:t>
            </a:r>
            <a:r>
              <a:rPr lang="en-US" altLang="en-US" dirty="0">
                <a:latin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404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Section 3.9</vt:lpstr>
      <vt:lpstr>ANTIDERIVATIVES</vt:lpstr>
      <vt:lpstr>A NOTATION FOR THE ANTIDERIVATIVE</vt:lpstr>
      <vt:lpstr>THE “GENERAL” ANTIDERIVATIVE</vt:lpstr>
      <vt:lpstr>PARTICULAR ANTIDERIVATIVES</vt:lpstr>
      <vt:lpstr>SOME ANTIDERIVATIVE FORMULAS</vt:lpstr>
      <vt:lpstr>SOME TRIGONOMETRIC ANTIDERIVATIVES</vt:lpstr>
      <vt:lpstr>DIFFERENTIAL EQUATION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4.10</dc:title>
  <dc:creator>Allen Fuller</dc:creator>
  <cp:lastModifiedBy>Allen</cp:lastModifiedBy>
  <cp:revision>18</cp:revision>
  <dcterms:created xsi:type="dcterms:W3CDTF">2005-06-02T01:07:20Z</dcterms:created>
  <dcterms:modified xsi:type="dcterms:W3CDTF">2014-10-27T00:42:58Z</dcterms:modified>
</cp:coreProperties>
</file>