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B1F932-519B-4B42-9B03-2561835FCAFA}" type="slidenum">
              <a:rPr lang="en-US"/>
              <a:pPr>
                <a:defRPr/>
              </a:pPr>
              <a:t>‹#›</a:t>
            </a:fld>
            <a:endParaRPr lang="en-US"/>
          </a:p>
        </p:txBody>
      </p:sp>
    </p:spTree>
    <p:extLst>
      <p:ext uri="{BB962C8B-B14F-4D97-AF65-F5344CB8AC3E}">
        <p14:creationId xmlns:p14="http://schemas.microsoft.com/office/powerpoint/2010/main" val="82155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307DCA-9188-45D6-AC51-62920B7A47EC}" type="slidenum">
              <a:rPr lang="en-US"/>
              <a:pPr>
                <a:defRPr/>
              </a:pPr>
              <a:t>‹#›</a:t>
            </a:fld>
            <a:endParaRPr lang="en-US"/>
          </a:p>
        </p:txBody>
      </p:sp>
    </p:spTree>
    <p:extLst>
      <p:ext uri="{BB962C8B-B14F-4D97-AF65-F5344CB8AC3E}">
        <p14:creationId xmlns:p14="http://schemas.microsoft.com/office/powerpoint/2010/main" val="77912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BCCC84-F647-4F3C-B91A-5C9F8CFA5851}" type="slidenum">
              <a:rPr lang="en-US"/>
              <a:pPr>
                <a:defRPr/>
              </a:pPr>
              <a:t>‹#›</a:t>
            </a:fld>
            <a:endParaRPr lang="en-US"/>
          </a:p>
        </p:txBody>
      </p:sp>
    </p:spTree>
    <p:extLst>
      <p:ext uri="{BB962C8B-B14F-4D97-AF65-F5344CB8AC3E}">
        <p14:creationId xmlns:p14="http://schemas.microsoft.com/office/powerpoint/2010/main" val="341374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13959B-6427-4B3B-AC36-DD293A9EE04D}" type="slidenum">
              <a:rPr lang="en-US"/>
              <a:pPr>
                <a:defRPr/>
              </a:pPr>
              <a:t>‹#›</a:t>
            </a:fld>
            <a:endParaRPr lang="en-US"/>
          </a:p>
        </p:txBody>
      </p:sp>
    </p:spTree>
    <p:extLst>
      <p:ext uri="{BB962C8B-B14F-4D97-AF65-F5344CB8AC3E}">
        <p14:creationId xmlns:p14="http://schemas.microsoft.com/office/powerpoint/2010/main" val="363938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19074C-1F1C-4FA9-A7C4-6033EFFD7DD6}" type="slidenum">
              <a:rPr lang="en-US"/>
              <a:pPr>
                <a:defRPr/>
              </a:pPr>
              <a:t>‹#›</a:t>
            </a:fld>
            <a:endParaRPr lang="en-US"/>
          </a:p>
        </p:txBody>
      </p:sp>
    </p:spTree>
    <p:extLst>
      <p:ext uri="{BB962C8B-B14F-4D97-AF65-F5344CB8AC3E}">
        <p14:creationId xmlns:p14="http://schemas.microsoft.com/office/powerpoint/2010/main" val="371954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9AF097-53AE-4052-A595-4559F47789B3}" type="slidenum">
              <a:rPr lang="en-US"/>
              <a:pPr>
                <a:defRPr/>
              </a:pPr>
              <a:t>‹#›</a:t>
            </a:fld>
            <a:endParaRPr lang="en-US"/>
          </a:p>
        </p:txBody>
      </p:sp>
    </p:spTree>
    <p:extLst>
      <p:ext uri="{BB962C8B-B14F-4D97-AF65-F5344CB8AC3E}">
        <p14:creationId xmlns:p14="http://schemas.microsoft.com/office/powerpoint/2010/main" val="285153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930663-D8F0-4600-B306-8B2AA32C4F0E}" type="slidenum">
              <a:rPr lang="en-US"/>
              <a:pPr>
                <a:defRPr/>
              </a:pPr>
              <a:t>‹#›</a:t>
            </a:fld>
            <a:endParaRPr lang="en-US"/>
          </a:p>
        </p:txBody>
      </p:sp>
    </p:spTree>
    <p:extLst>
      <p:ext uri="{BB962C8B-B14F-4D97-AF65-F5344CB8AC3E}">
        <p14:creationId xmlns:p14="http://schemas.microsoft.com/office/powerpoint/2010/main" val="396080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23A76C-4ED0-4F3D-8048-7D08D4E49194}" type="slidenum">
              <a:rPr lang="en-US"/>
              <a:pPr>
                <a:defRPr/>
              </a:pPr>
              <a:t>‹#›</a:t>
            </a:fld>
            <a:endParaRPr lang="en-US"/>
          </a:p>
        </p:txBody>
      </p:sp>
    </p:spTree>
    <p:extLst>
      <p:ext uri="{BB962C8B-B14F-4D97-AF65-F5344CB8AC3E}">
        <p14:creationId xmlns:p14="http://schemas.microsoft.com/office/powerpoint/2010/main" val="382237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8A7D00-FBED-4A85-8E6F-54CCC49DE179}" type="slidenum">
              <a:rPr lang="en-US"/>
              <a:pPr>
                <a:defRPr/>
              </a:pPr>
              <a:t>‹#›</a:t>
            </a:fld>
            <a:endParaRPr lang="en-US"/>
          </a:p>
        </p:txBody>
      </p:sp>
    </p:spTree>
    <p:extLst>
      <p:ext uri="{BB962C8B-B14F-4D97-AF65-F5344CB8AC3E}">
        <p14:creationId xmlns:p14="http://schemas.microsoft.com/office/powerpoint/2010/main" val="187898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F35EBA-69D9-48D9-8E26-E34F474CF193}" type="slidenum">
              <a:rPr lang="en-US"/>
              <a:pPr>
                <a:defRPr/>
              </a:pPr>
              <a:t>‹#›</a:t>
            </a:fld>
            <a:endParaRPr lang="en-US"/>
          </a:p>
        </p:txBody>
      </p:sp>
    </p:spTree>
    <p:extLst>
      <p:ext uri="{BB962C8B-B14F-4D97-AF65-F5344CB8AC3E}">
        <p14:creationId xmlns:p14="http://schemas.microsoft.com/office/powerpoint/2010/main" val="30848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60BE33-FFF6-4CB6-AAE5-4FEF84E89DB6}" type="slidenum">
              <a:rPr lang="en-US"/>
              <a:pPr>
                <a:defRPr/>
              </a:pPr>
              <a:t>‹#›</a:t>
            </a:fld>
            <a:endParaRPr lang="en-US"/>
          </a:p>
        </p:txBody>
      </p:sp>
    </p:spTree>
    <p:extLst>
      <p:ext uri="{BB962C8B-B14F-4D97-AF65-F5344CB8AC3E}">
        <p14:creationId xmlns:p14="http://schemas.microsoft.com/office/powerpoint/2010/main" val="211512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AC7715F-3128-492B-9624-6078A22F7D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b="1" dirty="0" smtClean="0"/>
              <a:t>Section </a:t>
            </a:r>
            <a:r>
              <a:rPr lang="en-US" altLang="en-US" b="1" dirty="0" smtClean="0"/>
              <a:t>3.7</a:t>
            </a:r>
            <a:endParaRPr lang="en-US" altLang="en-US" b="1" dirty="0" smtClean="0"/>
          </a:p>
        </p:txBody>
      </p:sp>
      <p:sp>
        <p:nvSpPr>
          <p:cNvPr id="4099" name="Rectangle 3"/>
          <p:cNvSpPr>
            <a:spLocks noGrp="1" noChangeArrowheads="1"/>
          </p:cNvSpPr>
          <p:nvPr>
            <p:ph type="subTitle" idx="1"/>
          </p:nvPr>
        </p:nvSpPr>
        <p:spPr/>
        <p:txBody>
          <a:bodyPr/>
          <a:lstStyle/>
          <a:p>
            <a:pPr eaLnBrk="1" hangingPunct="1"/>
            <a:r>
              <a:rPr lang="en-US" altLang="en-US" b="1" smtClean="0"/>
              <a:t>Optimization Problems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b="1" smtClean="0"/>
              <a:t>FIRST DERIVATIVE TEST FOR ABSOLUTE EXTREME VALUES</a:t>
            </a:r>
          </a:p>
        </p:txBody>
      </p:sp>
      <mc:AlternateContent xmlns:mc="http://schemas.openxmlformats.org/markup-compatibility/2006">
        <mc:Choice xmlns:a14="http://schemas.microsoft.com/office/drawing/2010/main" Requires="a14">
          <p:sp>
            <p:nvSpPr>
              <p:cNvPr id="5123" name="Text Box 3"/>
              <p:cNvSpPr txBox="1">
                <a:spLocks noChangeArrowheads="1"/>
              </p:cNvSpPr>
              <p:nvPr/>
            </p:nvSpPr>
            <p:spPr bwMode="auto">
              <a:xfrm>
                <a:off x="304800" y="1524000"/>
                <a:ext cx="8610600" cy="45243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tabLst>
                    <a:tab pos="685800" algn="l"/>
                  </a:tabLst>
                  <a:defRPr sz="3200">
                    <a:solidFill>
                      <a:schemeClr val="tx1"/>
                    </a:solidFill>
                    <a:latin typeface="Times New Roman" pitchFamily="18" charset="0"/>
                  </a:defRPr>
                </a:lvl1pPr>
                <a:lvl2pPr marL="742950" indent="-285750" eaLnBrk="0" hangingPunct="0">
                  <a:tabLst>
                    <a:tab pos="685800" algn="l"/>
                  </a:tabLst>
                  <a:defRPr sz="3200">
                    <a:solidFill>
                      <a:schemeClr val="tx1"/>
                    </a:solidFill>
                    <a:latin typeface="Times New Roman" pitchFamily="18" charset="0"/>
                  </a:defRPr>
                </a:lvl2pPr>
                <a:lvl3pPr marL="1143000" indent="-228600" eaLnBrk="0" hangingPunct="0">
                  <a:tabLst>
                    <a:tab pos="685800" algn="l"/>
                  </a:tabLst>
                  <a:defRPr sz="3200">
                    <a:solidFill>
                      <a:schemeClr val="tx1"/>
                    </a:solidFill>
                    <a:latin typeface="Times New Roman" pitchFamily="18" charset="0"/>
                  </a:defRPr>
                </a:lvl3pPr>
                <a:lvl4pPr marL="1600200" indent="-228600" eaLnBrk="0" hangingPunct="0">
                  <a:tabLst>
                    <a:tab pos="685800" algn="l"/>
                  </a:tabLst>
                  <a:defRPr sz="3200">
                    <a:solidFill>
                      <a:schemeClr val="tx1"/>
                    </a:solidFill>
                    <a:latin typeface="Times New Roman" pitchFamily="18" charset="0"/>
                  </a:defRPr>
                </a:lvl4pPr>
                <a:lvl5pPr marL="2057400" indent="-228600" eaLnBrk="0" hangingPunct="0">
                  <a:tabLst>
                    <a:tab pos="685800" algn="l"/>
                  </a:tabLst>
                  <a:defRPr sz="3200">
                    <a:solidFill>
                      <a:schemeClr val="tx1"/>
                    </a:solidFill>
                    <a:latin typeface="Times New Roman" pitchFamily="18" charset="0"/>
                  </a:defRPr>
                </a:lvl5pPr>
                <a:lvl6pPr marL="2514600" indent="-228600" eaLnBrk="0" fontAlgn="base" hangingPunct="0">
                  <a:spcBef>
                    <a:spcPct val="0"/>
                  </a:spcBef>
                  <a:spcAft>
                    <a:spcPct val="0"/>
                  </a:spcAft>
                  <a:tabLst>
                    <a:tab pos="685800" algn="l"/>
                  </a:tabLst>
                  <a:defRPr sz="3200">
                    <a:solidFill>
                      <a:schemeClr val="tx1"/>
                    </a:solidFill>
                    <a:latin typeface="Times New Roman" pitchFamily="18" charset="0"/>
                  </a:defRPr>
                </a:lvl6pPr>
                <a:lvl7pPr marL="2971800" indent="-228600" eaLnBrk="0" fontAlgn="base" hangingPunct="0">
                  <a:spcBef>
                    <a:spcPct val="0"/>
                  </a:spcBef>
                  <a:spcAft>
                    <a:spcPct val="0"/>
                  </a:spcAft>
                  <a:tabLst>
                    <a:tab pos="685800" algn="l"/>
                  </a:tabLst>
                  <a:defRPr sz="3200">
                    <a:solidFill>
                      <a:schemeClr val="tx1"/>
                    </a:solidFill>
                    <a:latin typeface="Times New Roman" pitchFamily="18" charset="0"/>
                  </a:defRPr>
                </a:lvl7pPr>
                <a:lvl8pPr marL="3429000" indent="-228600" eaLnBrk="0" fontAlgn="base" hangingPunct="0">
                  <a:spcBef>
                    <a:spcPct val="0"/>
                  </a:spcBef>
                  <a:spcAft>
                    <a:spcPct val="0"/>
                  </a:spcAft>
                  <a:tabLst>
                    <a:tab pos="685800" algn="l"/>
                  </a:tabLst>
                  <a:defRPr sz="3200">
                    <a:solidFill>
                      <a:schemeClr val="tx1"/>
                    </a:solidFill>
                    <a:latin typeface="Times New Roman" pitchFamily="18" charset="0"/>
                  </a:defRPr>
                </a:lvl8pPr>
                <a:lvl9pPr marL="3886200" indent="-228600" eaLnBrk="0" fontAlgn="base" hangingPunct="0">
                  <a:spcBef>
                    <a:spcPct val="0"/>
                  </a:spcBef>
                  <a:spcAft>
                    <a:spcPct val="0"/>
                  </a:spcAft>
                  <a:tabLst>
                    <a:tab pos="685800" algn="l"/>
                  </a:tabLst>
                  <a:defRPr sz="3200">
                    <a:solidFill>
                      <a:schemeClr val="tx1"/>
                    </a:solidFill>
                    <a:latin typeface="Times New Roman" pitchFamily="18" charset="0"/>
                  </a:defRPr>
                </a:lvl9pPr>
              </a:lstStyle>
              <a:p>
                <a:pPr eaLnBrk="1" hangingPunct="1">
                  <a:spcBef>
                    <a:spcPct val="50000"/>
                  </a:spcBef>
                </a:pPr>
                <a:r>
                  <a:rPr lang="en-US" altLang="en-US" dirty="0" smtClean="0">
                    <a:latin typeface="Cambria" panose="02040503050406030204" pitchFamily="18" charset="0"/>
                  </a:rPr>
                  <a:t>Suppose that </a:t>
                </a:r>
                <a14:m>
                  <m:oMath xmlns:m="http://schemas.openxmlformats.org/officeDocument/2006/math">
                    <m:r>
                      <a:rPr lang="en-US" altLang="en-US" i="1" dirty="0" smtClean="0">
                        <a:latin typeface="Cambria Math"/>
                      </a:rPr>
                      <m:t>𝑐</m:t>
                    </m:r>
                  </m:oMath>
                </a14:m>
                <a:r>
                  <a:rPr lang="en-US" altLang="en-US" dirty="0">
                    <a:latin typeface="Cambria" panose="02040503050406030204" pitchFamily="18" charset="0"/>
                  </a:rPr>
                  <a:t> is a critical number of a continuous function defined on an interval.</a:t>
                </a:r>
              </a:p>
              <a:p>
                <a:pPr eaLnBrk="1" hangingPunct="1">
                  <a:spcBef>
                    <a:spcPct val="50000"/>
                  </a:spcBef>
                </a:pPr>
                <a:r>
                  <a:rPr lang="en-US" altLang="en-US" dirty="0">
                    <a:latin typeface="Cambria" panose="02040503050406030204" pitchFamily="18" charset="0"/>
                  </a:rPr>
                  <a:t>(a)	</a:t>
                </a:r>
                <a:r>
                  <a:rPr lang="en-US" altLang="en-US" dirty="0" smtClean="0">
                    <a:latin typeface="Cambria" panose="02040503050406030204" pitchFamily="18" charset="0"/>
                  </a:rPr>
                  <a:t>If </a:t>
                </a:r>
                <a14:m>
                  <m:oMath xmlns:m="http://schemas.openxmlformats.org/officeDocument/2006/math">
                    <m:sSup>
                      <m:sSupPr>
                        <m:ctrlPr>
                          <a:rPr lang="en-US" altLang="en-US" i="1" dirty="0" smtClean="0">
                            <a:latin typeface="Cambria Math"/>
                            <a:cs typeface="Times New Roman" pitchFamily="18" charset="0"/>
                          </a:rPr>
                        </m:ctrlPr>
                      </m:sSupPr>
                      <m:e>
                        <m:r>
                          <a:rPr lang="en-US" altLang="en-US" i="1" dirty="0" smtClean="0">
                            <a:latin typeface="Cambria Math"/>
                          </a:rPr>
                          <m:t>𝑓</m:t>
                        </m:r>
                      </m:e>
                      <m:sup>
                        <m:r>
                          <a:rPr lang="en-US" altLang="en-US" i="1" dirty="0" smtClean="0">
                            <a:latin typeface="Cambria Math"/>
                          </a:rPr>
                          <m:t>′</m:t>
                        </m:r>
                      </m:sup>
                    </m:sSup>
                    <m:d>
                      <m:dPr>
                        <m:ctrlPr>
                          <a:rPr lang="en-US" altLang="en-US" i="1" dirty="0" smtClean="0">
                            <a:latin typeface="Cambria Math"/>
                          </a:rPr>
                        </m:ctrlPr>
                      </m:dPr>
                      <m:e>
                        <m:r>
                          <a:rPr lang="en-US" altLang="en-US" i="1" dirty="0">
                            <a:latin typeface="Cambria Math"/>
                            <a:cs typeface="Times New Roman" pitchFamily="18" charset="0"/>
                          </a:rPr>
                          <m:t>𝑥</m:t>
                        </m:r>
                      </m:e>
                    </m:d>
                    <m:r>
                      <a:rPr lang="en-US" altLang="en-US" i="1" dirty="0" smtClean="0">
                        <a:latin typeface="Cambria Math"/>
                        <a:cs typeface="Times New Roman" pitchFamily="18" charset="0"/>
                      </a:rPr>
                      <m:t>&gt;0</m:t>
                    </m:r>
                  </m:oMath>
                </a14:m>
                <a:r>
                  <a:rPr lang="en-US" altLang="en-US" dirty="0" smtClean="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for all </a:t>
                </a:r>
                <a14:m>
                  <m:oMath xmlns:m="http://schemas.openxmlformats.org/officeDocument/2006/math">
                    <m:r>
                      <a:rPr lang="en-US" altLang="en-US" i="1" dirty="0" smtClean="0">
                        <a:latin typeface="Cambria Math"/>
                        <a:cs typeface="Times New Roman" pitchFamily="18" charset="0"/>
                      </a:rPr>
                      <m:t>𝑥</m:t>
                    </m:r>
                    <m:r>
                      <a:rPr lang="en-US" altLang="en-US" i="1" dirty="0" smtClean="0">
                        <a:latin typeface="Cambria Math"/>
                        <a:cs typeface="Times New Roman" pitchFamily="18" charset="0"/>
                      </a:rPr>
                      <m:t>&lt;</m:t>
                    </m:r>
                    <m:r>
                      <a:rPr lang="en-US" altLang="en-US" i="1" dirty="0" smtClean="0">
                        <a:latin typeface="Cambria Math"/>
                        <a:cs typeface="Times New Roman" pitchFamily="18" charset="0"/>
                      </a:rPr>
                      <m:t>𝑐</m:t>
                    </m:r>
                  </m:oMath>
                </a14:m>
                <a:r>
                  <a:rPr lang="en-US" altLang="en-US" dirty="0" smtClean="0">
                    <a:latin typeface="Cambria" panose="02040503050406030204" pitchFamily="18" charset="0"/>
                    <a:cs typeface="Times New Roman" pitchFamily="18" charset="0"/>
                  </a:rPr>
                  <a:t> and </a:t>
                </a:r>
                <a14:m>
                  <m:oMath xmlns:m="http://schemas.openxmlformats.org/officeDocument/2006/math">
                    <m:sSup>
                      <m:sSupPr>
                        <m:ctrlPr>
                          <a:rPr lang="en-US" altLang="en-US" i="1" dirty="0" smtClean="0">
                            <a:latin typeface="Cambria Math"/>
                          </a:rPr>
                        </m:ctrlPr>
                      </m:sSupPr>
                      <m:e>
                        <m:r>
                          <a:rPr lang="en-US" altLang="en-US" i="1" dirty="0" smtClean="0">
                            <a:latin typeface="Cambria Math"/>
                          </a:rPr>
                          <m:t>𝑓</m:t>
                        </m:r>
                      </m:e>
                      <m:sup>
                        <m:r>
                          <a:rPr lang="en-US" altLang="en-US" i="1" dirty="0" smtClean="0">
                            <a:latin typeface="Cambria Math"/>
                          </a:rPr>
                          <m:t>′</m:t>
                        </m:r>
                      </m:sup>
                    </m:sSup>
                    <m:d>
                      <m:dPr>
                        <m:ctrlPr>
                          <a:rPr lang="en-US" altLang="en-US" i="1" dirty="0" smtClean="0">
                            <a:latin typeface="Cambria Math"/>
                          </a:rPr>
                        </m:ctrlPr>
                      </m:dPr>
                      <m:e>
                        <m:r>
                          <a:rPr lang="en-US" altLang="en-US" i="1" dirty="0">
                            <a:latin typeface="Cambria Math"/>
                          </a:rPr>
                          <m:t>𝑥</m:t>
                        </m:r>
                      </m:e>
                    </m:d>
                    <m:r>
                      <a:rPr lang="en-US" altLang="en-US" i="1" dirty="0" smtClean="0">
                        <a:latin typeface="Cambria Math"/>
                      </a:rPr>
                      <m:t>&lt;0</m:t>
                    </m:r>
                  </m:oMath>
                </a14:m>
                <a:r>
                  <a:rPr lang="en-US" altLang="en-US" dirty="0" smtClean="0">
                    <a:latin typeface="Cambria" panose="02040503050406030204" pitchFamily="18" charset="0"/>
                  </a:rPr>
                  <a:t> </a:t>
                </a:r>
                <a:r>
                  <a:rPr lang="en-US" altLang="en-US" dirty="0">
                    <a:latin typeface="Cambria" panose="02040503050406030204" pitchFamily="18" charset="0"/>
                  </a:rPr>
                  <a:t>for 	all  </a:t>
                </a:r>
                <a14:m>
                  <m:oMath xmlns:m="http://schemas.openxmlformats.org/officeDocument/2006/math">
                    <m:r>
                      <a:rPr lang="en-US" altLang="en-US" i="1" dirty="0" smtClean="0">
                        <a:latin typeface="Cambria Math"/>
                      </a:rPr>
                      <m:t>𝑥</m:t>
                    </m:r>
                    <m:r>
                      <a:rPr lang="en-US" altLang="en-US" i="1" dirty="0" smtClean="0">
                        <a:latin typeface="Cambria Math"/>
                      </a:rPr>
                      <m:t>&gt;</m:t>
                    </m:r>
                    <m:r>
                      <a:rPr lang="en-US" altLang="en-US" i="1" dirty="0" smtClean="0">
                        <a:latin typeface="Cambria Math"/>
                      </a:rPr>
                      <m:t>𝑐</m:t>
                    </m:r>
                  </m:oMath>
                </a14:m>
                <a:r>
                  <a:rPr lang="en-US" altLang="en-US" dirty="0">
                    <a:latin typeface="Cambria" panose="02040503050406030204" pitchFamily="18" charset="0"/>
                  </a:rPr>
                  <a:t>, then </a:t>
                </a:r>
                <a14:m>
                  <m:oMath xmlns:m="http://schemas.openxmlformats.org/officeDocument/2006/math">
                    <m:r>
                      <a:rPr lang="en-US" altLang="en-US" i="1" dirty="0" smtClean="0">
                        <a:latin typeface="Cambria Math"/>
                      </a:rPr>
                      <m:t>𝑓</m:t>
                    </m:r>
                    <m:d>
                      <m:dPr>
                        <m:ctrlPr>
                          <a:rPr lang="en-US" altLang="en-US" i="1" dirty="0" smtClean="0">
                            <a:latin typeface="Cambria Math"/>
                          </a:rPr>
                        </m:ctrlPr>
                      </m:dPr>
                      <m:e>
                        <m:r>
                          <a:rPr lang="en-US" altLang="en-US" i="1" dirty="0" smtClean="0">
                            <a:latin typeface="Cambria Math"/>
                          </a:rPr>
                          <m:t>𝑐</m:t>
                        </m:r>
                      </m:e>
                    </m:d>
                  </m:oMath>
                </a14:m>
                <a:r>
                  <a:rPr lang="en-US" altLang="en-US" dirty="0">
                    <a:latin typeface="Cambria" panose="02040503050406030204" pitchFamily="18" charset="0"/>
                  </a:rPr>
                  <a:t> is the absolute </a:t>
                </a:r>
                <a:r>
                  <a:rPr lang="en-US" altLang="en-US" dirty="0" smtClean="0">
                    <a:latin typeface="Cambria" panose="02040503050406030204" pitchFamily="18" charset="0"/>
                  </a:rPr>
                  <a:t>	maximum value </a:t>
                </a:r>
                <a:r>
                  <a:rPr lang="en-US" altLang="en-US" dirty="0">
                    <a:latin typeface="Cambria" panose="02040503050406030204" pitchFamily="18" charset="0"/>
                  </a:rPr>
                  <a:t>of </a:t>
                </a:r>
                <a14:m>
                  <m:oMath xmlns:m="http://schemas.openxmlformats.org/officeDocument/2006/math">
                    <m:r>
                      <a:rPr lang="en-US" altLang="en-US" i="1" dirty="0" smtClean="0">
                        <a:latin typeface="Cambria Math"/>
                      </a:rPr>
                      <m:t>𝑓</m:t>
                    </m:r>
                  </m:oMath>
                </a14:m>
                <a:r>
                  <a:rPr lang="en-US" altLang="en-US" dirty="0">
                    <a:latin typeface="Cambria" panose="02040503050406030204" pitchFamily="18" charset="0"/>
                  </a:rPr>
                  <a:t>.</a:t>
                </a:r>
              </a:p>
              <a:p>
                <a:pPr eaLnBrk="1" hangingPunct="1">
                  <a:spcBef>
                    <a:spcPct val="50000"/>
                  </a:spcBef>
                </a:pPr>
                <a:r>
                  <a:rPr lang="en-US" altLang="en-US" dirty="0">
                    <a:latin typeface="Cambria" panose="02040503050406030204" pitchFamily="18" charset="0"/>
                  </a:rPr>
                  <a:t>(b)	If </a:t>
                </a:r>
                <a14:m>
                  <m:oMath xmlns:m="http://schemas.openxmlformats.org/officeDocument/2006/math">
                    <m:sSup>
                      <m:sSupPr>
                        <m:ctrlPr>
                          <a:rPr lang="en-US" altLang="en-US" i="1" dirty="0" smtClean="0">
                            <a:latin typeface="Cambria Math"/>
                          </a:rPr>
                        </m:ctrlPr>
                      </m:sSupPr>
                      <m:e>
                        <m:r>
                          <a:rPr lang="en-US" altLang="en-US" i="1" dirty="0" smtClean="0">
                            <a:latin typeface="Cambria Math"/>
                          </a:rPr>
                          <m:t>𝑓</m:t>
                        </m:r>
                      </m:e>
                      <m:sup>
                        <m:r>
                          <a:rPr lang="en-US" altLang="en-US" i="1" dirty="0" smtClean="0">
                            <a:latin typeface="Cambria Math"/>
                          </a:rPr>
                          <m:t>′</m:t>
                        </m:r>
                      </m:sup>
                    </m:sSup>
                    <m:d>
                      <m:dPr>
                        <m:ctrlPr>
                          <a:rPr lang="en-US" altLang="en-US" i="1" dirty="0" smtClean="0">
                            <a:latin typeface="Cambria Math"/>
                          </a:rPr>
                        </m:ctrlPr>
                      </m:dPr>
                      <m:e>
                        <m:r>
                          <a:rPr lang="en-US" altLang="en-US" i="1" dirty="0">
                            <a:latin typeface="Cambria Math"/>
                          </a:rPr>
                          <m:t>𝑥</m:t>
                        </m:r>
                      </m:e>
                    </m:d>
                    <m:r>
                      <a:rPr lang="en-US" altLang="en-US" i="1" dirty="0" smtClean="0">
                        <a:latin typeface="Cambria Math"/>
                      </a:rPr>
                      <m:t>&lt;0</m:t>
                    </m:r>
                  </m:oMath>
                </a14:m>
                <a:r>
                  <a:rPr lang="en-US" altLang="en-US" dirty="0" smtClean="0">
                    <a:latin typeface="Cambria" panose="02040503050406030204" pitchFamily="18" charset="0"/>
                  </a:rPr>
                  <a:t> </a:t>
                </a:r>
                <a:r>
                  <a:rPr lang="en-US" altLang="en-US" dirty="0">
                    <a:latin typeface="Cambria" panose="02040503050406030204" pitchFamily="18" charset="0"/>
                  </a:rPr>
                  <a:t>for </a:t>
                </a:r>
                <a:r>
                  <a:rPr lang="en-US" altLang="en-US" dirty="0" smtClean="0">
                    <a:latin typeface="Cambria" panose="02040503050406030204" pitchFamily="18" charset="0"/>
                  </a:rPr>
                  <a:t>all </a:t>
                </a:r>
                <a14:m>
                  <m:oMath xmlns:m="http://schemas.openxmlformats.org/officeDocument/2006/math">
                    <m:r>
                      <a:rPr lang="en-US" altLang="en-US" i="1" dirty="0" smtClean="0">
                        <a:latin typeface="Cambria Math"/>
                      </a:rPr>
                      <m:t>𝑥</m:t>
                    </m:r>
                    <m:r>
                      <a:rPr lang="en-US" altLang="en-US" i="1" dirty="0" smtClean="0">
                        <a:latin typeface="Cambria Math"/>
                      </a:rPr>
                      <m:t>&lt;</m:t>
                    </m:r>
                    <m:r>
                      <a:rPr lang="en-US" altLang="en-US" i="1" dirty="0" smtClean="0">
                        <a:latin typeface="Cambria Math"/>
                      </a:rPr>
                      <m:t>𝑐</m:t>
                    </m:r>
                  </m:oMath>
                </a14:m>
                <a:r>
                  <a:rPr lang="en-US" altLang="en-US" dirty="0">
                    <a:latin typeface="Cambria" panose="02040503050406030204" pitchFamily="18" charset="0"/>
                  </a:rPr>
                  <a:t> and </a:t>
                </a:r>
                <a14:m>
                  <m:oMath xmlns:m="http://schemas.openxmlformats.org/officeDocument/2006/math">
                    <m:sSup>
                      <m:sSupPr>
                        <m:ctrlPr>
                          <a:rPr lang="en-US" altLang="en-US" i="1" dirty="0" smtClean="0">
                            <a:latin typeface="Cambria Math"/>
                          </a:rPr>
                        </m:ctrlPr>
                      </m:sSupPr>
                      <m:e>
                        <m:r>
                          <a:rPr lang="en-US" altLang="en-US" i="1" dirty="0" smtClean="0">
                            <a:latin typeface="Cambria Math"/>
                          </a:rPr>
                          <m:t>𝑓</m:t>
                        </m:r>
                      </m:e>
                      <m:sup>
                        <m:r>
                          <a:rPr lang="en-US" altLang="en-US" i="1" dirty="0" smtClean="0">
                            <a:latin typeface="Cambria Math"/>
                          </a:rPr>
                          <m:t>′</m:t>
                        </m:r>
                      </m:sup>
                    </m:sSup>
                    <m:d>
                      <m:dPr>
                        <m:ctrlPr>
                          <a:rPr lang="en-US" altLang="en-US" i="1" dirty="0" smtClean="0">
                            <a:latin typeface="Cambria Math"/>
                          </a:rPr>
                        </m:ctrlPr>
                      </m:dPr>
                      <m:e>
                        <m:r>
                          <a:rPr lang="en-US" altLang="en-US" i="1" dirty="0">
                            <a:latin typeface="Cambria Math"/>
                          </a:rPr>
                          <m:t>𝑥</m:t>
                        </m:r>
                      </m:e>
                    </m:d>
                    <m:r>
                      <a:rPr lang="en-US" altLang="en-US" i="1" dirty="0" smtClean="0">
                        <a:latin typeface="Cambria Math"/>
                      </a:rPr>
                      <m:t>&gt;0</m:t>
                    </m:r>
                  </m:oMath>
                </a14:m>
                <a:r>
                  <a:rPr lang="en-US" altLang="en-US" dirty="0" smtClean="0">
                    <a:latin typeface="Cambria" panose="02040503050406030204" pitchFamily="18" charset="0"/>
                  </a:rPr>
                  <a:t> </a:t>
                </a:r>
                <a:r>
                  <a:rPr lang="en-US" altLang="en-US" dirty="0">
                    <a:latin typeface="Cambria" panose="02040503050406030204" pitchFamily="18" charset="0"/>
                  </a:rPr>
                  <a:t>for 	all </a:t>
                </a:r>
                <a14:m>
                  <m:oMath xmlns:m="http://schemas.openxmlformats.org/officeDocument/2006/math">
                    <m:r>
                      <a:rPr lang="en-US" altLang="en-US" i="1" dirty="0" smtClean="0">
                        <a:latin typeface="Cambria Math"/>
                      </a:rPr>
                      <m:t>𝑥</m:t>
                    </m:r>
                    <m:r>
                      <a:rPr lang="en-US" altLang="en-US" i="1" dirty="0" smtClean="0">
                        <a:latin typeface="Cambria Math"/>
                      </a:rPr>
                      <m:t> &gt; </m:t>
                    </m:r>
                    <m:r>
                      <a:rPr lang="en-US" altLang="en-US" i="1" dirty="0">
                        <a:latin typeface="Cambria Math"/>
                      </a:rPr>
                      <m:t>𝑐</m:t>
                    </m:r>
                  </m:oMath>
                </a14:m>
                <a:r>
                  <a:rPr lang="en-US" altLang="en-US" dirty="0">
                    <a:latin typeface="Cambria" panose="02040503050406030204" pitchFamily="18" charset="0"/>
                  </a:rPr>
                  <a:t>, then </a:t>
                </a:r>
                <a14:m>
                  <m:oMath xmlns:m="http://schemas.openxmlformats.org/officeDocument/2006/math">
                    <m:r>
                      <a:rPr lang="en-US" altLang="en-US" i="1" dirty="0" smtClean="0">
                        <a:latin typeface="Cambria Math"/>
                      </a:rPr>
                      <m:t>𝑓</m:t>
                    </m:r>
                    <m:d>
                      <m:dPr>
                        <m:ctrlPr>
                          <a:rPr lang="en-US" altLang="en-US" i="1" dirty="0" smtClean="0">
                            <a:latin typeface="Cambria Math"/>
                          </a:rPr>
                        </m:ctrlPr>
                      </m:dPr>
                      <m:e>
                        <m:r>
                          <a:rPr lang="en-US" altLang="en-US" i="1" dirty="0" smtClean="0">
                            <a:latin typeface="Cambria Math"/>
                          </a:rPr>
                          <m:t>𝑐</m:t>
                        </m:r>
                      </m:e>
                    </m:d>
                  </m:oMath>
                </a14:m>
                <a:r>
                  <a:rPr lang="en-US" altLang="en-US" dirty="0">
                    <a:latin typeface="Cambria" panose="02040503050406030204" pitchFamily="18" charset="0"/>
                  </a:rPr>
                  <a:t>  is the absolute </a:t>
                </a:r>
                <a:r>
                  <a:rPr lang="en-US" altLang="en-US" dirty="0" smtClean="0">
                    <a:latin typeface="Cambria" panose="02040503050406030204" pitchFamily="18" charset="0"/>
                  </a:rPr>
                  <a:t>	minimum value </a:t>
                </a:r>
                <a:r>
                  <a:rPr lang="en-US" altLang="en-US" dirty="0">
                    <a:latin typeface="Cambria" panose="02040503050406030204" pitchFamily="18" charset="0"/>
                  </a:rPr>
                  <a:t>of </a:t>
                </a:r>
                <a14:m>
                  <m:oMath xmlns:m="http://schemas.openxmlformats.org/officeDocument/2006/math">
                    <m:r>
                      <a:rPr lang="en-US" altLang="en-US" i="1" dirty="0" smtClean="0">
                        <a:latin typeface="Cambria Math"/>
                      </a:rPr>
                      <m:t>𝑓</m:t>
                    </m:r>
                  </m:oMath>
                </a14:m>
                <a:r>
                  <a:rPr lang="en-US" altLang="en-US" dirty="0">
                    <a:latin typeface="Cambria" panose="02040503050406030204" pitchFamily="18" charset="0"/>
                  </a:rPr>
                  <a:t>.</a:t>
                </a:r>
              </a:p>
            </p:txBody>
          </p:sp>
        </mc:Choice>
        <mc:Fallback>
          <p:sp>
            <p:nvSpPr>
              <p:cNvPr id="5123" name="Text Box 3"/>
              <p:cNvSpPr txBox="1">
                <a:spLocks noRot="1" noChangeAspect="1" noMove="1" noResize="1" noEditPoints="1" noAdjustHandles="1" noChangeArrowheads="1" noChangeShapeType="1" noTextEdit="1"/>
              </p:cNvSpPr>
              <p:nvPr/>
            </p:nvSpPr>
            <p:spPr bwMode="auto">
              <a:xfrm>
                <a:off x="304800" y="1524000"/>
                <a:ext cx="8610600" cy="4524315"/>
              </a:xfrm>
              <a:prstGeom prst="rect">
                <a:avLst/>
              </a:prstGeom>
              <a:blipFill rotWithShape="1">
                <a:blip r:embed="rId2"/>
                <a:stretch>
                  <a:fillRect l="-1769" t="-1752" b="-350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b="1" smtClean="0"/>
              <a:t>PROCEDURE FOR SOLVING OPTIMIZATION PROBLEMS</a:t>
            </a:r>
          </a:p>
        </p:txBody>
      </p:sp>
      <p:sp>
        <p:nvSpPr>
          <p:cNvPr id="6147" name="Rectangle 3"/>
          <p:cNvSpPr>
            <a:spLocks noGrp="1" noChangeArrowheads="1"/>
          </p:cNvSpPr>
          <p:nvPr>
            <p:ph type="body" idx="1"/>
          </p:nvPr>
        </p:nvSpPr>
        <p:spPr>
          <a:xfrm>
            <a:off x="457200" y="1600200"/>
            <a:ext cx="8229600" cy="5029200"/>
          </a:xfrm>
        </p:spPr>
        <p:txBody>
          <a:bodyPr/>
          <a:lstStyle/>
          <a:p>
            <a:pPr marL="609600" indent="-609600" eaLnBrk="1" hangingPunct="1">
              <a:lnSpc>
                <a:spcPct val="90000"/>
              </a:lnSpc>
              <a:buFontTx/>
              <a:buAutoNum type="arabicPeriod"/>
            </a:pPr>
            <a:r>
              <a:rPr lang="en-US" altLang="en-US" dirty="0" smtClean="0">
                <a:latin typeface="Cambria" panose="02040503050406030204" pitchFamily="18" charset="0"/>
              </a:rPr>
              <a:t>Draw and label a picture.</a:t>
            </a:r>
          </a:p>
          <a:p>
            <a:pPr marL="609600" indent="-609600" eaLnBrk="1" hangingPunct="1">
              <a:lnSpc>
                <a:spcPct val="90000"/>
              </a:lnSpc>
              <a:buFontTx/>
              <a:buAutoNum type="arabicPeriod"/>
            </a:pPr>
            <a:r>
              <a:rPr lang="en-US" altLang="en-US" dirty="0" smtClean="0">
                <a:latin typeface="Cambria" panose="02040503050406030204" pitchFamily="18" charset="0"/>
              </a:rPr>
              <a:t>Write a formula for quantity to be optimized.</a:t>
            </a:r>
          </a:p>
          <a:p>
            <a:pPr marL="609600" indent="-609600" eaLnBrk="1" hangingPunct="1">
              <a:lnSpc>
                <a:spcPct val="90000"/>
              </a:lnSpc>
              <a:buFontTx/>
              <a:buAutoNum type="arabicPeriod"/>
            </a:pPr>
            <a:r>
              <a:rPr lang="en-US" altLang="en-US" dirty="0" smtClean="0">
                <a:latin typeface="Cambria" panose="02040503050406030204" pitchFamily="18" charset="0"/>
              </a:rPr>
              <a:t>Use conditions in the problem to eliminate all but one variable.</a:t>
            </a:r>
          </a:p>
          <a:p>
            <a:pPr marL="609600" indent="-609600" eaLnBrk="1" hangingPunct="1">
              <a:lnSpc>
                <a:spcPct val="90000"/>
              </a:lnSpc>
              <a:buFontTx/>
              <a:buAutoNum type="arabicPeriod"/>
            </a:pPr>
            <a:r>
              <a:rPr lang="en-US" altLang="en-US" dirty="0" smtClean="0">
                <a:latin typeface="Cambria" panose="02040503050406030204" pitchFamily="18" charset="0"/>
              </a:rPr>
              <a:t>Determine domain.</a:t>
            </a:r>
          </a:p>
          <a:p>
            <a:pPr marL="609600" indent="-609600" eaLnBrk="1" hangingPunct="1">
              <a:lnSpc>
                <a:spcPct val="90000"/>
              </a:lnSpc>
              <a:buFontTx/>
              <a:buAutoNum type="arabicPeriod"/>
            </a:pPr>
            <a:r>
              <a:rPr lang="en-US" altLang="en-US" dirty="0" smtClean="0">
                <a:latin typeface="Cambria" panose="02040503050406030204" pitchFamily="18" charset="0"/>
              </a:rPr>
              <a:t>Find critical numbers and endpoints if necessary.</a:t>
            </a:r>
          </a:p>
          <a:p>
            <a:pPr marL="609600" indent="-609600" eaLnBrk="1" hangingPunct="1">
              <a:lnSpc>
                <a:spcPct val="90000"/>
              </a:lnSpc>
              <a:buFontTx/>
              <a:buAutoNum type="arabicPeriod"/>
            </a:pPr>
            <a:r>
              <a:rPr lang="en-US" altLang="en-US" dirty="0" smtClean="0">
                <a:latin typeface="Cambria" panose="02040503050406030204" pitchFamily="18" charset="0"/>
              </a:rPr>
              <a:t>Use tests to determine which point yields the optimum 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t>EXAMPLES</a:t>
            </a:r>
          </a:p>
        </p:txBody>
      </p:sp>
      <p:sp>
        <p:nvSpPr>
          <p:cNvPr id="7171" name="Text Box 4"/>
          <p:cNvSpPr txBox="1">
            <a:spLocks noChangeArrowheads="1"/>
          </p:cNvSpPr>
          <p:nvPr/>
        </p:nvSpPr>
        <p:spPr bwMode="auto">
          <a:xfrm>
            <a:off x="304800" y="1447800"/>
            <a:ext cx="8458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en-US" altLang="en-US" dirty="0">
                <a:latin typeface="Cambria" panose="02040503050406030204" pitchFamily="18" charset="0"/>
              </a:rPr>
              <a:t>1.	A rectangular box is to be made from a sheet of tin 20 inches square by cutting a square from each corner and turning up the sides.  Find the maximum volume of such a box.</a:t>
            </a:r>
          </a:p>
          <a:p>
            <a:pPr eaLnBrk="1" hangingPunct="1">
              <a:spcBef>
                <a:spcPct val="50000"/>
              </a:spcBef>
            </a:pPr>
            <a:r>
              <a:rPr lang="en-US" altLang="en-US" dirty="0">
                <a:latin typeface="Cambria" panose="02040503050406030204" pitchFamily="18" charset="0"/>
              </a:rPr>
              <a:t>2.	A soup can is to hold 54</a:t>
            </a:r>
            <a:r>
              <a:rPr lang="en-US" altLang="en-US" i="1" dirty="0">
                <a:latin typeface="Cambria" panose="02040503050406030204" pitchFamily="18" charset="0"/>
              </a:rPr>
              <a:t>π</a:t>
            </a:r>
            <a:r>
              <a:rPr lang="en-US" altLang="en-US" dirty="0">
                <a:latin typeface="Cambria" panose="02040503050406030204" pitchFamily="18" charset="0"/>
              </a:rPr>
              <a:t> cubic centimeters.  If the cost of the can is proportional to the amount of material used (</a:t>
            </a:r>
            <a:r>
              <a:rPr lang="en-US" altLang="en-US" i="1" dirty="0">
                <a:latin typeface="Cambria" panose="02040503050406030204" pitchFamily="18" charset="0"/>
              </a:rPr>
              <a:t>i.e.</a:t>
            </a:r>
            <a:r>
              <a:rPr lang="en-US" altLang="en-US" dirty="0">
                <a:latin typeface="Cambria" panose="02040503050406030204" pitchFamily="18" charset="0"/>
              </a:rPr>
              <a:t>, the surface area of the can), find the dimensions which minimize the cost of the can.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smtClean="0"/>
              <a:t>EXAMPLES (CONTINUED)</a:t>
            </a:r>
          </a:p>
        </p:txBody>
      </p:sp>
      <p:sp>
        <p:nvSpPr>
          <p:cNvPr id="8195" name="Text Box 3"/>
          <p:cNvSpPr txBox="1">
            <a:spLocks noChangeArrowheads="1"/>
          </p:cNvSpPr>
          <p:nvPr/>
        </p:nvSpPr>
        <p:spPr bwMode="auto">
          <a:xfrm>
            <a:off x="381000" y="1219200"/>
            <a:ext cx="83820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r>
              <a:rPr lang="en-US" altLang="en-US" sz="2600" dirty="0">
                <a:latin typeface="Cambria" panose="02040503050406030204" pitchFamily="18" charset="0"/>
              </a:rPr>
              <a:t>3.	Agent 00</a:t>
            </a:r>
            <a:r>
              <a:rPr lang="el-GR" altLang="en-US" sz="2600" i="1" dirty="0">
                <a:latin typeface="Cambria" panose="02040503050406030204" pitchFamily="18" charset="0"/>
                <a:cs typeface="Times New Roman" pitchFamily="18" charset="0"/>
              </a:rPr>
              <a:t>π</a:t>
            </a:r>
            <a:r>
              <a:rPr lang="en-US" altLang="en-US" sz="2600" dirty="0">
                <a:latin typeface="Cambria" panose="02040503050406030204" pitchFamily="18" charset="0"/>
              </a:rPr>
              <a:t> is waiting at the edge of a straight canal 1 mile wide, in a motor boat capable of going 40 mph.  There is a straight road along the opposite edge of the canal; her partner will have a 50 mph motorcycle waiting for her wherever she lands.  At midnight she will receive a package to be delivered to a man in a Mercedes-Benz 5 miles down the road.  (See figure.)</a:t>
            </a:r>
          </a:p>
          <a:p>
            <a:pPr eaLnBrk="1" hangingPunct="1"/>
            <a:r>
              <a:rPr lang="en-US" altLang="en-US" sz="2600" dirty="0">
                <a:latin typeface="Cambria" panose="02040503050406030204" pitchFamily="18" charset="0"/>
              </a:rPr>
              <a:t>	</a:t>
            </a:r>
            <a:r>
              <a:rPr lang="en-US" altLang="en-US" sz="2600" b="1" dirty="0">
                <a:latin typeface="Cambria" panose="02040503050406030204" pitchFamily="18" charset="0"/>
              </a:rPr>
              <a:t>Mission:</a:t>
            </a:r>
            <a:r>
              <a:rPr lang="en-US" altLang="en-US" sz="2600" dirty="0">
                <a:latin typeface="Cambria" panose="02040503050406030204" pitchFamily="18" charset="0"/>
              </a:rPr>
              <a:t>  Deliver the package in the shortest possible time.</a:t>
            </a:r>
          </a:p>
          <a:p>
            <a:pPr eaLnBrk="1" hangingPunct="1"/>
            <a:r>
              <a:rPr lang="en-US" altLang="en-US" sz="2600" dirty="0">
                <a:latin typeface="Cambria" panose="02040503050406030204" pitchFamily="18" charset="0"/>
              </a:rPr>
              <a:t>	</a:t>
            </a:r>
            <a:r>
              <a:rPr lang="en-US" altLang="en-US" sz="2600" b="1" dirty="0">
                <a:latin typeface="Cambria" panose="02040503050406030204" pitchFamily="18" charset="0"/>
              </a:rPr>
              <a:t>Problem:</a:t>
            </a:r>
            <a:r>
              <a:rPr lang="en-US" altLang="en-US" sz="2600" dirty="0">
                <a:latin typeface="Cambria" panose="02040503050406030204" pitchFamily="18" charset="0"/>
              </a:rPr>
              <a:t>  Where should her partner park the motorcycle?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b="1" smtClean="0"/>
              <a:t>FIGURE FOR EXAMPLE 3</a:t>
            </a:r>
          </a:p>
        </p:txBody>
      </p:sp>
      <p:graphicFrame>
        <p:nvGraphicFramePr>
          <p:cNvPr id="1026" name="Object 3"/>
          <p:cNvGraphicFramePr>
            <a:graphicFrameLocks noChangeAspect="1"/>
          </p:cNvGraphicFramePr>
          <p:nvPr>
            <p:ph idx="1"/>
          </p:nvPr>
        </p:nvGraphicFramePr>
        <p:xfrm>
          <a:off x="0" y="1600200"/>
          <a:ext cx="16306800" cy="3794125"/>
        </p:xfrm>
        <a:graphic>
          <a:graphicData uri="http://schemas.openxmlformats.org/presentationml/2006/ole">
            <mc:AlternateContent xmlns:mc="http://schemas.openxmlformats.org/markup-compatibility/2006">
              <mc:Choice xmlns:v="urn:schemas-microsoft-com:vml" Requires="v">
                <p:oleObj spid="_x0000_s1029" name="Document" r:id="rId3" imgW="7000560" imgH="1628640" progId="WP10Doc">
                  <p:embed/>
                </p:oleObj>
              </mc:Choice>
              <mc:Fallback>
                <p:oleObj name="Document" r:id="rId3" imgW="7000560" imgH="1628640" progId="WP10Doc">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16306800" cy="379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t>EXAMPLES (CONTINUED)</a:t>
            </a:r>
          </a:p>
        </p:txBody>
      </p:sp>
      <p:sp>
        <p:nvSpPr>
          <p:cNvPr id="9219" name="Text Box 3"/>
          <p:cNvSpPr txBox="1">
            <a:spLocks noChangeArrowheads="1"/>
          </p:cNvSpPr>
          <p:nvPr/>
        </p:nvSpPr>
        <p:spPr bwMode="auto">
          <a:xfrm>
            <a:off x="304800" y="1295400"/>
            <a:ext cx="830580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en-US" altLang="en-US" sz="2600" dirty="0">
                <a:latin typeface="Cambria" panose="02040503050406030204" pitchFamily="18" charset="0"/>
              </a:rPr>
              <a:t>4.	Computer disk packs (see figure below) contain information in units called </a:t>
            </a:r>
            <a:r>
              <a:rPr lang="en-US" altLang="en-US" sz="2600" i="1" dirty="0">
                <a:latin typeface="Cambria" panose="02040503050406030204" pitchFamily="18" charset="0"/>
              </a:rPr>
              <a:t>bytes</a:t>
            </a:r>
            <a:r>
              <a:rPr lang="en-US" altLang="en-US" sz="2600" dirty="0">
                <a:latin typeface="Cambria" panose="02040503050406030204" pitchFamily="18" charset="0"/>
              </a:rPr>
              <a:t> that are arranged in concentric circular tracks on each disk in the pack.  (A typical disk is also shown below.)  Manufacturing constraints limit the density to 100 bytes per centimeter along a given track, and 50 tracks per centimeter measure radially across the disk.  Assume that each disk has an outside radius of 5 cm.  If the number of bytes on each track must be the same (to achieve uniformity in reading the information), where should the innermost track be located to get the maximum number of bytes on the disk?  What is the maximum number of bytes on a disk?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7"/>
          <p:cNvSpPr>
            <a:spLocks noGrp="1" noChangeArrowheads="1"/>
          </p:cNvSpPr>
          <p:nvPr>
            <p:ph type="title"/>
          </p:nvPr>
        </p:nvSpPr>
        <p:spPr/>
        <p:txBody>
          <a:bodyPr/>
          <a:lstStyle/>
          <a:p>
            <a:pPr eaLnBrk="1" hangingPunct="1"/>
            <a:r>
              <a:rPr lang="en-US" altLang="en-US" b="1" smtClean="0"/>
              <a:t>FIGURES FOR EXAMPLE 4</a:t>
            </a:r>
          </a:p>
        </p:txBody>
      </p:sp>
      <p:graphicFrame>
        <p:nvGraphicFramePr>
          <p:cNvPr id="2050" name="Object 3"/>
          <p:cNvGraphicFramePr>
            <a:graphicFrameLocks noChangeAspect="1"/>
          </p:cNvGraphicFramePr>
          <p:nvPr>
            <p:ph sz="half" idx="1"/>
          </p:nvPr>
        </p:nvGraphicFramePr>
        <p:xfrm>
          <a:off x="304800" y="1752600"/>
          <a:ext cx="8839200" cy="1887538"/>
        </p:xfrm>
        <a:graphic>
          <a:graphicData uri="http://schemas.openxmlformats.org/presentationml/2006/ole">
            <mc:AlternateContent xmlns:mc="http://schemas.openxmlformats.org/markup-compatibility/2006">
              <mc:Choice xmlns:v="urn:schemas-microsoft-com:vml" Requires="v">
                <p:oleObj spid="_x0000_s2056" name="Document" r:id="rId3" imgW="7000560" imgH="1495080" progId="WP10Doc">
                  <p:embed/>
                </p:oleObj>
              </mc:Choice>
              <mc:Fallback>
                <p:oleObj name="Document" r:id="rId3" imgW="7000560" imgH="1495080" progId="WP10Doc">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52600"/>
                        <a:ext cx="8839200" cy="188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6"/>
          <p:cNvGraphicFramePr>
            <a:graphicFrameLocks noChangeAspect="1"/>
          </p:cNvGraphicFramePr>
          <p:nvPr>
            <p:ph sz="half" idx="2"/>
          </p:nvPr>
        </p:nvGraphicFramePr>
        <p:xfrm>
          <a:off x="685800" y="3886200"/>
          <a:ext cx="12192000" cy="2655888"/>
        </p:xfrm>
        <a:graphic>
          <a:graphicData uri="http://schemas.openxmlformats.org/presentationml/2006/ole">
            <mc:AlternateContent xmlns:mc="http://schemas.openxmlformats.org/markup-compatibility/2006">
              <mc:Choice xmlns:v="urn:schemas-microsoft-com:vml" Requires="v">
                <p:oleObj spid="_x0000_s2057" name="Document" r:id="rId5" imgW="7000560" imgH="1523880" progId="WP10Doc">
                  <p:embed/>
                </p:oleObj>
              </mc:Choice>
              <mc:Fallback>
                <p:oleObj name="Document" r:id="rId5" imgW="7000560" imgH="1523880" progId="WP10Doc">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886200"/>
                        <a:ext cx="121920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Text Box 9"/>
          <p:cNvSpPr txBox="1">
            <a:spLocks noChangeArrowheads="1"/>
          </p:cNvSpPr>
          <p:nvPr/>
        </p:nvSpPr>
        <p:spPr bwMode="auto">
          <a:xfrm>
            <a:off x="4343400" y="1905000"/>
            <a:ext cx="4495800" cy="350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en-US" altLang="en-US"/>
              <a:t>Structure of a disk pack.</a:t>
            </a:r>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r>
              <a:rPr lang="en-US" altLang="en-US"/>
              <a:t>Bytes on a computer disk.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EXAMPLES (CONCLUDED)</a:t>
            </a:r>
          </a:p>
        </p:txBody>
      </p:sp>
      <p:sp>
        <p:nvSpPr>
          <p:cNvPr id="10243" name="Text Box 3"/>
          <p:cNvSpPr txBox="1">
            <a:spLocks noChangeArrowheads="1"/>
          </p:cNvSpPr>
          <p:nvPr/>
        </p:nvSpPr>
        <p:spPr bwMode="auto">
          <a:xfrm>
            <a:off x="381000" y="1447800"/>
            <a:ext cx="82296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1825" indent="-631825"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en-US" altLang="en-US" dirty="0">
                <a:latin typeface="Cambria" panose="02040503050406030204" pitchFamily="18" charset="0"/>
              </a:rPr>
              <a:t>5.	A cistern with a square base is to be constructed to hold 12,000 cubic feet of water.  If the metal top cost twice as much per square foot as the concrete sides and base, what are the most economical dimensions for the cistern?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119</TotalTime>
  <Words>125</Words>
  <Application>Microsoft Office PowerPoint</Application>
  <PresentationFormat>On-screen Show (4:3)</PresentationFormat>
  <Paragraphs>31</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Times New Roman</vt:lpstr>
      <vt:lpstr>Arial</vt:lpstr>
      <vt:lpstr>Calibri</vt:lpstr>
      <vt:lpstr>Default Design</vt:lpstr>
      <vt:lpstr>WordPerfect 10 Document</vt:lpstr>
      <vt:lpstr>Section 3.7</vt:lpstr>
      <vt:lpstr>FIRST DERIVATIVE TEST FOR ABSOLUTE EXTREME VALUES</vt:lpstr>
      <vt:lpstr>PROCEDURE FOR SOLVING OPTIMIZATION PROBLEMS</vt:lpstr>
      <vt:lpstr>EXAMPLES</vt:lpstr>
      <vt:lpstr>EXAMPLES (CONTINUED)</vt:lpstr>
      <vt:lpstr>FIGURE FOR EXAMPLE 3</vt:lpstr>
      <vt:lpstr>EXAMPLES (CONTINUED)</vt:lpstr>
      <vt:lpstr>FIGURES FOR EXAMPLE 4</vt:lpstr>
      <vt:lpstr>EXAMPLES (CONCLUDED)</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4.7</dc:title>
  <dc:creator>Allen Fuller</dc:creator>
  <cp:lastModifiedBy>Fuller, Allen</cp:lastModifiedBy>
  <cp:revision>8</cp:revision>
  <dcterms:created xsi:type="dcterms:W3CDTF">2005-06-01T02:45:39Z</dcterms:created>
  <dcterms:modified xsi:type="dcterms:W3CDTF">2014-04-09T17:22:39Z</dcterms:modified>
</cp:coreProperties>
</file>