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72407-3B83-4E9D-B7FF-0FEBEC362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48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FC390-54A0-47DE-896A-310494BDD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2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01989-0DC0-49EE-A893-02A1654BC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056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38790-EFC9-4E5E-93A3-440BEEB64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2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36FAF-DFD7-4DA8-AC21-DC09388D31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7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C4287-7C3A-4068-8719-5FA16FBE5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440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FD836-5D38-41EA-B703-391293C00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7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807FC-AB35-48CA-B119-DBE5E688F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2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D69B5-FF0F-4D29-93CC-DB2E83899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65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3192F-D206-45CE-A09B-AC801653C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85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A3247-6EAB-421A-98CB-3961602C7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38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D6A8CCAB-3F2B-4EE7-902D-4FD763899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Section 3.5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Summary of Curve Sketching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THINGS TO CONSIDER BEFORE SKETCHING A CURVE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Cambria" panose="02040503050406030204" pitchFamily="18" charset="0"/>
              </a:rPr>
              <a:t>Domain</a:t>
            </a:r>
          </a:p>
          <a:p>
            <a:pPr eaLnBrk="1" hangingPunct="1"/>
            <a:r>
              <a:rPr lang="en-US" altLang="en-US" dirty="0" smtClean="0">
                <a:latin typeface="Cambria" panose="02040503050406030204" pitchFamily="18" charset="0"/>
              </a:rPr>
              <a:t>Intercepts</a:t>
            </a:r>
          </a:p>
          <a:p>
            <a:pPr eaLnBrk="1" hangingPunct="1"/>
            <a:r>
              <a:rPr lang="en-US" altLang="en-US" dirty="0" smtClean="0">
                <a:latin typeface="Cambria" panose="02040503050406030204" pitchFamily="18" charset="0"/>
              </a:rPr>
              <a:t>Symmetry  -  even, odd, periodic.</a:t>
            </a:r>
          </a:p>
          <a:p>
            <a:pPr eaLnBrk="1" hangingPunct="1"/>
            <a:r>
              <a:rPr lang="en-US" altLang="en-US" dirty="0" smtClean="0">
                <a:latin typeface="Cambria" panose="02040503050406030204" pitchFamily="18" charset="0"/>
              </a:rPr>
              <a:t>Asymptotes  -  vertical, horizontal, slant.</a:t>
            </a:r>
          </a:p>
          <a:p>
            <a:pPr eaLnBrk="1" hangingPunct="1"/>
            <a:r>
              <a:rPr lang="en-US" altLang="en-US" dirty="0" smtClean="0">
                <a:latin typeface="Cambria" panose="02040503050406030204" pitchFamily="18" charset="0"/>
              </a:rPr>
              <a:t>Intervals of increase or decrease.</a:t>
            </a:r>
          </a:p>
          <a:p>
            <a:pPr eaLnBrk="1" hangingPunct="1"/>
            <a:r>
              <a:rPr lang="en-US" altLang="en-US" dirty="0" smtClean="0">
                <a:latin typeface="Cambria" panose="02040503050406030204" pitchFamily="18" charset="0"/>
              </a:rPr>
              <a:t>Local maximum or minimum values.</a:t>
            </a:r>
          </a:p>
          <a:p>
            <a:pPr eaLnBrk="1" hangingPunct="1"/>
            <a:r>
              <a:rPr lang="en-US" altLang="en-US" dirty="0" smtClean="0">
                <a:latin typeface="Cambria" panose="02040503050406030204" pitchFamily="18" charset="0"/>
              </a:rPr>
              <a:t>Concavity and Points of Inflections 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152400" y="5943600"/>
            <a:ext cx="91440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b="1" dirty="0">
                <a:solidFill>
                  <a:srgbClr val="FF0000"/>
                </a:solidFill>
                <a:latin typeface="Cambria" panose="02040503050406030204" pitchFamily="18" charset="0"/>
              </a:rPr>
              <a:t>Not every item above is relevant to every function.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PROCEDURE FOR CURVE SKETCHING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752600"/>
                <a:ext cx="8077200" cy="47705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1089025" indent="-1089025" eaLnBrk="0" hangingPunct="0">
                  <a:tabLst>
                    <a:tab pos="457200" algn="l"/>
                  </a:tabLs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tabLst>
                    <a:tab pos="457200" algn="l"/>
                  </a:tabLs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tabLst>
                    <a:tab pos="457200" algn="l"/>
                  </a:tabLs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tabLst>
                    <a:tab pos="457200" algn="l"/>
                  </a:tabLs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tabLst>
                    <a:tab pos="457200" algn="l"/>
                  </a:tabLs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b="1" u="sng" dirty="0">
                    <a:latin typeface="Cambria" panose="02040503050406030204" pitchFamily="18" charset="0"/>
                  </a:rPr>
                  <a:t>Step 1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</a:t>
                </a:r>
                <a:r>
                  <a:rPr lang="en-US" altLang="en-US" dirty="0" err="1">
                    <a:latin typeface="Cambria" panose="02040503050406030204" pitchFamily="18" charset="0"/>
                  </a:rPr>
                  <a:t>Precalculus</a:t>
                </a:r>
                <a:r>
                  <a:rPr lang="en-US" altLang="en-US" dirty="0">
                    <a:latin typeface="Cambria" panose="02040503050406030204" pitchFamily="18" charset="0"/>
                  </a:rPr>
                  <a:t> analysis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	(a)	Check the </a:t>
                </a:r>
                <a:r>
                  <a:rPr lang="en-US" altLang="en-US" i="1" u="sng" dirty="0">
                    <a:latin typeface="Cambria" panose="02040503050406030204" pitchFamily="18" charset="0"/>
                  </a:rPr>
                  <a:t>domain</a:t>
                </a:r>
                <a:r>
                  <a:rPr lang="en-US" altLang="en-US" dirty="0">
                    <a:latin typeface="Cambria" panose="02040503050406030204" pitchFamily="18" charset="0"/>
                  </a:rPr>
                  <a:t> of the function to see if any regions of the plane are excluded.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	(b)	Find the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- 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-</a:t>
                </a:r>
                <a:r>
                  <a:rPr lang="en-US" altLang="en-US" i="1" u="sng" dirty="0">
                    <a:latin typeface="Cambria" panose="02040503050406030204" pitchFamily="18" charset="0"/>
                  </a:rPr>
                  <a:t>intercepts</a:t>
                </a:r>
                <a:r>
                  <a:rPr lang="en-US" altLang="en-US" dirty="0">
                    <a:latin typeface="Cambria" panose="02040503050406030204" pitchFamily="18" charset="0"/>
                  </a:rPr>
                  <a:t>.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	(c)	Test for </a:t>
                </a:r>
                <a:r>
                  <a:rPr lang="en-US" altLang="en-US" i="1" u="sng" dirty="0">
                    <a:latin typeface="Cambria" panose="02040503050406030204" pitchFamily="18" charset="0"/>
                  </a:rPr>
                  <a:t>symmetry</a:t>
                </a:r>
                <a:r>
                  <a:rPr lang="en-US" altLang="en-US" dirty="0">
                    <a:latin typeface="Cambria" panose="02040503050406030204" pitchFamily="18" charset="0"/>
                  </a:rPr>
                  <a:t> with respect to the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-axis and the origin.  (Is the function even or odd?)</a:t>
                </a:r>
              </a:p>
            </p:txBody>
          </p:sp>
        </mc:Choice>
        <mc:Fallback xmlns="">
          <p:sp>
            <p:nvSpPr>
              <p:cNvPr id="512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752600"/>
                <a:ext cx="8077200" cy="4770537"/>
              </a:xfrm>
              <a:prstGeom prst="rect">
                <a:avLst/>
              </a:prstGeom>
              <a:blipFill rotWithShape="1">
                <a:blip r:embed="rId2"/>
                <a:stretch>
                  <a:fillRect l="-1962" t="-1662" r="-2717" b="-319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PROCEDURE (CONTINUED)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8458200" cy="525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54113" indent="-1154113" eaLnBrk="0" hangingPunct="0">
              <a:tabLst>
                <a:tab pos="457200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457200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457200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457200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457200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 u="sng" dirty="0">
                <a:latin typeface="Cambria" panose="02040503050406030204" pitchFamily="18" charset="0"/>
              </a:rPr>
              <a:t>Step 2</a:t>
            </a:r>
            <a:r>
              <a:rPr lang="en-US" altLang="en-US" sz="2600" b="1" dirty="0">
                <a:latin typeface="Cambria" panose="02040503050406030204" pitchFamily="18" charset="0"/>
              </a:rPr>
              <a:t>:</a:t>
            </a:r>
            <a:r>
              <a:rPr lang="en-US" altLang="en-US" sz="2600" dirty="0">
                <a:latin typeface="Cambria" panose="02040503050406030204" pitchFamily="18" charset="0"/>
              </a:rPr>
              <a:t>  Calculus Analysis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600" dirty="0">
                <a:latin typeface="Cambria" panose="02040503050406030204" pitchFamily="18" charset="0"/>
              </a:rPr>
              <a:t>	(a)	Find the </a:t>
            </a:r>
            <a:r>
              <a:rPr lang="en-US" altLang="en-US" sz="2600" i="1" u="sng" dirty="0">
                <a:latin typeface="Cambria" panose="02040503050406030204" pitchFamily="18" charset="0"/>
              </a:rPr>
              <a:t>asymptotes</a:t>
            </a:r>
            <a:r>
              <a:rPr lang="en-US" altLang="en-US" sz="2600" dirty="0">
                <a:latin typeface="Cambria" panose="02040503050406030204" pitchFamily="18" charset="0"/>
              </a:rPr>
              <a:t> (vertical, horizontal, and/or slant).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600" dirty="0">
                <a:latin typeface="Cambria" panose="02040503050406030204" pitchFamily="18" charset="0"/>
              </a:rPr>
              <a:t>	(b)	Use the first derivative to find the critical points and to find the intervals where the graph is </a:t>
            </a:r>
            <a:r>
              <a:rPr lang="en-US" altLang="en-US" sz="2600" i="1" u="sng" dirty="0">
                <a:latin typeface="Cambria" panose="02040503050406030204" pitchFamily="18" charset="0"/>
              </a:rPr>
              <a:t>increasing</a:t>
            </a:r>
            <a:r>
              <a:rPr lang="en-US" altLang="en-US" sz="2600" dirty="0">
                <a:latin typeface="Cambria" panose="02040503050406030204" pitchFamily="18" charset="0"/>
              </a:rPr>
              <a:t> and </a:t>
            </a:r>
            <a:r>
              <a:rPr lang="en-US" altLang="en-US" sz="2600" i="1" u="sng" dirty="0">
                <a:latin typeface="Cambria" panose="02040503050406030204" pitchFamily="18" charset="0"/>
              </a:rPr>
              <a:t>decreasing</a:t>
            </a:r>
            <a:r>
              <a:rPr lang="en-US" altLang="en-US" sz="2600" dirty="0">
                <a:latin typeface="Cambria" panose="020405030504060302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600" dirty="0">
                <a:latin typeface="Cambria" panose="02040503050406030204" pitchFamily="18" charset="0"/>
              </a:rPr>
              <a:t>	(c)	Test the critical points for </a:t>
            </a:r>
            <a:r>
              <a:rPr lang="en-US" altLang="en-US" sz="2600" i="1" u="sng" dirty="0">
                <a:latin typeface="Cambria" panose="02040503050406030204" pitchFamily="18" charset="0"/>
              </a:rPr>
              <a:t>local maxima</a:t>
            </a:r>
            <a:r>
              <a:rPr lang="en-US" altLang="en-US" sz="2600" dirty="0">
                <a:latin typeface="Cambria" panose="02040503050406030204" pitchFamily="18" charset="0"/>
              </a:rPr>
              <a:t> and </a:t>
            </a:r>
            <a:r>
              <a:rPr lang="en-US" altLang="en-US" sz="2600" i="1" u="sng" dirty="0">
                <a:latin typeface="Cambria" panose="02040503050406030204" pitchFamily="18" charset="0"/>
              </a:rPr>
              <a:t>local minima</a:t>
            </a:r>
            <a:r>
              <a:rPr lang="en-US" altLang="en-US" sz="2600" dirty="0">
                <a:latin typeface="Cambria" panose="020405030504060302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600" dirty="0">
                <a:latin typeface="Cambria" panose="02040503050406030204" pitchFamily="18" charset="0"/>
              </a:rPr>
              <a:t>	(d)	Use the second derivative to find the intervals where the graph is </a:t>
            </a:r>
            <a:r>
              <a:rPr lang="en-US" altLang="en-US" sz="2600" i="1" u="sng" dirty="0">
                <a:latin typeface="Cambria" panose="02040503050406030204" pitchFamily="18" charset="0"/>
              </a:rPr>
              <a:t>concave up</a:t>
            </a:r>
            <a:r>
              <a:rPr lang="en-US" altLang="en-US" sz="2600" dirty="0">
                <a:latin typeface="Cambria" panose="02040503050406030204" pitchFamily="18" charset="0"/>
              </a:rPr>
              <a:t> and </a:t>
            </a:r>
            <a:r>
              <a:rPr lang="en-US" altLang="en-US" sz="2600" i="1" u="sng" dirty="0">
                <a:latin typeface="Cambria" panose="02040503050406030204" pitchFamily="18" charset="0"/>
              </a:rPr>
              <a:t>concave down</a:t>
            </a:r>
            <a:r>
              <a:rPr lang="en-US" altLang="en-US" sz="2600" dirty="0">
                <a:latin typeface="Cambria" panose="02040503050406030204" pitchFamily="18" charset="0"/>
              </a:rPr>
              <a:t> and to locate </a:t>
            </a:r>
            <a:r>
              <a:rPr lang="en-US" altLang="en-US" sz="2600" i="1" u="sng" dirty="0">
                <a:latin typeface="Cambria" panose="02040503050406030204" pitchFamily="18" charset="0"/>
              </a:rPr>
              <a:t>inflection points</a:t>
            </a:r>
            <a:r>
              <a:rPr lang="en-US" altLang="en-US" sz="2600" dirty="0">
                <a:latin typeface="Cambria" panose="020405030504060302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PROCEDURE (CONCLUDED)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04800" y="1905000"/>
            <a:ext cx="82296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 dirty="0">
                <a:latin typeface="Cambria" panose="02040503050406030204" pitchFamily="18" charset="0"/>
              </a:rPr>
              <a:t>Step 3</a:t>
            </a:r>
            <a:r>
              <a:rPr lang="en-US" altLang="en-US" b="1" dirty="0">
                <a:latin typeface="Cambria" panose="02040503050406030204" pitchFamily="18" charset="0"/>
              </a:rPr>
              <a:t>:</a:t>
            </a:r>
            <a:r>
              <a:rPr lang="en-US" altLang="en-US" dirty="0">
                <a:latin typeface="Cambria" panose="02040503050406030204" pitchFamily="18" charset="0"/>
              </a:rPr>
              <a:t>  Plot a few points (including </a:t>
            </a:r>
            <a:r>
              <a:rPr lang="en-US" altLang="en-US" b="1" i="1" u="sng" dirty="0">
                <a:solidFill>
                  <a:srgbClr val="FF0000"/>
                </a:solidFill>
                <a:latin typeface="Cambria" panose="02040503050406030204" pitchFamily="18" charset="0"/>
              </a:rPr>
              <a:t>all</a:t>
            </a:r>
            <a:r>
              <a:rPr lang="en-US" altLang="en-US" dirty="0">
                <a:latin typeface="Cambria" panose="02040503050406030204" pitchFamily="18" charset="0"/>
              </a:rPr>
              <a:t> critical points, inflection points, and intercepts).</a:t>
            </a:r>
          </a:p>
          <a:p>
            <a:pPr eaLnBrk="1" hangingPunct="1">
              <a:spcBef>
                <a:spcPct val="50000"/>
              </a:spcBef>
            </a:pPr>
            <a:endParaRPr lang="en-US" altLang="en-US" dirty="0">
              <a:latin typeface="Cambria" panose="020405030504060302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b="1" u="sng" dirty="0">
                <a:latin typeface="Cambria" panose="02040503050406030204" pitchFamily="18" charset="0"/>
              </a:rPr>
              <a:t>Step 4</a:t>
            </a:r>
            <a:r>
              <a:rPr lang="en-US" altLang="en-US" b="1" dirty="0">
                <a:latin typeface="Cambria" panose="02040503050406030204" pitchFamily="18" charset="0"/>
              </a:rPr>
              <a:t>:</a:t>
            </a:r>
            <a:r>
              <a:rPr lang="en-US" altLang="en-US" dirty="0">
                <a:latin typeface="Cambria" panose="02040503050406030204" pitchFamily="18" charset="0"/>
              </a:rPr>
              <a:t>  Sketch the graph.  (NOTE:  On the graph, label </a:t>
            </a:r>
            <a:r>
              <a:rPr lang="en-US" altLang="en-US" b="1" i="1" u="sng" dirty="0">
                <a:solidFill>
                  <a:srgbClr val="FF0000"/>
                </a:solidFill>
                <a:latin typeface="Cambria" panose="02040503050406030204" pitchFamily="18" charset="0"/>
              </a:rPr>
              <a:t>all</a:t>
            </a:r>
            <a:r>
              <a:rPr lang="en-US" altLang="en-US" dirty="0">
                <a:latin typeface="Cambria" panose="02040503050406030204" pitchFamily="18" charset="0"/>
              </a:rPr>
              <a:t> critical points, inflection points, intercepts and asymptotes.)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SLANT ASYMPTOTES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28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752600"/>
                <a:ext cx="8382000" cy="38806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The line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𝑦</m:t>
                    </m:r>
                    <m:r>
                      <a:rPr lang="en-US" altLang="en-US" i="1" dirty="0" smtClean="0">
                        <a:latin typeface="Cambria Math"/>
                      </a:rPr>
                      <m:t>=</m:t>
                    </m:r>
                    <m:r>
                      <a:rPr lang="en-US" altLang="en-US" i="1" dirty="0" err="1" smtClean="0">
                        <a:latin typeface="Cambria Math"/>
                      </a:rPr>
                      <m:t>𝑚𝑥</m:t>
                    </m:r>
                    <m:r>
                      <a:rPr lang="en-US" altLang="en-US" i="1" dirty="0" err="1" smtClean="0">
                        <a:latin typeface="Cambria Math"/>
                      </a:rPr>
                      <m:t>+</m:t>
                    </m:r>
                    <m:r>
                      <a:rPr lang="en-US" altLang="en-US" i="1" dirty="0" err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is </a:t>
                </a:r>
                <a:r>
                  <a:rPr lang="en-US" altLang="en-US" dirty="0">
                    <a:latin typeface="Cambria" panose="02040503050406030204" pitchFamily="18" charset="0"/>
                  </a:rPr>
                  <a:t>a </a:t>
                </a:r>
                <a:r>
                  <a:rPr lang="en-US" altLang="en-US" b="1" u="sng" dirty="0">
                    <a:solidFill>
                      <a:srgbClr val="0000FF"/>
                    </a:solidFill>
                    <a:latin typeface="Cambria" panose="02040503050406030204" pitchFamily="18" charset="0"/>
                  </a:rPr>
                  <a:t>slant</a:t>
                </a:r>
                <a:r>
                  <a:rPr lang="en-US" altLang="en-US" dirty="0">
                    <a:latin typeface="Cambria" panose="02040503050406030204" pitchFamily="18" charset="0"/>
                  </a:rPr>
                  <a:t> (or </a:t>
                </a:r>
                <a:r>
                  <a:rPr lang="en-US" altLang="en-US" b="1" u="sng" dirty="0">
                    <a:solidFill>
                      <a:srgbClr val="0000FF"/>
                    </a:solidFill>
                    <a:latin typeface="Cambria" panose="02040503050406030204" pitchFamily="18" charset="0"/>
                  </a:rPr>
                  <a:t>oblique</a:t>
                </a:r>
                <a:r>
                  <a:rPr lang="en-US" altLang="en-US" b="1" dirty="0">
                    <a:solidFill>
                      <a:srgbClr val="0000FF"/>
                    </a:solidFill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)</a:t>
                </a:r>
                <a:r>
                  <a:rPr lang="en-US" altLang="en-US" b="1" u="sng" dirty="0">
                    <a:solidFill>
                      <a:srgbClr val="0000FF"/>
                    </a:solidFill>
                    <a:latin typeface="Cambria" panose="02040503050406030204" pitchFamily="18" charset="0"/>
                  </a:rPr>
                  <a:t> asymptote</a:t>
                </a:r>
                <a:r>
                  <a:rPr lang="en-US" altLang="en-US" dirty="0">
                    <a:latin typeface="Cambria" panose="02040503050406030204" pitchFamily="18" charset="0"/>
                  </a:rPr>
                  <a:t> of the graph of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𝑦</m:t>
                    </m:r>
                    <m:r>
                      <a:rPr lang="en-US" altLang="en-US" i="1" dirty="0" smtClean="0">
                        <a:latin typeface="Cambria Math"/>
                      </a:rPr>
                      <m:t>=</m:t>
                    </m:r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  <m:r>
                      <a:rPr lang="en-US" altLang="en-US" i="1" dirty="0" smtClean="0">
                        <a:latin typeface="Cambria Math"/>
                      </a:rPr>
                      <m:t>(</m:t>
                    </m:r>
                    <m:r>
                      <a:rPr lang="en-US" altLang="en-US" i="1" dirty="0" smtClean="0">
                        <a:latin typeface="Cambria Math"/>
                      </a:rPr>
                      <m:t>𝑥</m:t>
                    </m:r>
                    <m:r>
                      <a:rPr lang="en-US" alt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if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→±∞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altLang="en-US" b="0" i="1" smtClean="0">
                                  <a:latin typeface="Cambria Math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𝑚𝑥</m:t>
                                  </m:r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alt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altLang="en-US" dirty="0" smtClean="0">
                  <a:latin typeface="Cambria" panose="02040503050406030204" pitchFamily="18" charset="0"/>
                </a:endParaRPr>
              </a:p>
              <a:p>
                <a:pPr algn="ctr" eaLnBrk="1" hangingPunct="1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or</a:t>
                </a:r>
              </a:p>
              <a:p>
                <a:pPr algn="ctr" eaLnBrk="1" hangingPunct="1"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→±∞</m:t>
                              </m:r>
                            </m:lim>
                          </m:limLow>
                        </m:fName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r>
                        <a:rPr lang="en-US" altLang="en-US" b="0" i="1" smtClean="0">
                          <a:latin typeface="Cambria Math"/>
                        </a:rPr>
                        <m:t>𝑚𝑥</m:t>
                      </m:r>
                      <m:r>
                        <a:rPr lang="en-US" altLang="en-US" b="0" i="1" smtClean="0">
                          <a:latin typeface="Cambria Math"/>
                        </a:rPr>
                        <m:t>+</m:t>
                      </m:r>
                      <m:r>
                        <a:rPr lang="en-US" altLang="en-US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1028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752600"/>
                <a:ext cx="8382000" cy="3880678"/>
              </a:xfrm>
              <a:prstGeom prst="rect">
                <a:avLst/>
              </a:prstGeom>
              <a:blipFill rotWithShape="1">
                <a:blip r:embed="rId2"/>
                <a:stretch>
                  <a:fillRect l="-1891" t="-204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SLANT ASYMPTOTES AND RATIONAL FUNCTIONS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838200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For rational functions, slant asymptotes occur when the degree of the numerator is </a:t>
            </a:r>
            <a:r>
              <a:rPr lang="en-US" altLang="en-US" i="1" u="sng" dirty="0">
                <a:latin typeface="Cambria" panose="02040503050406030204" pitchFamily="18" charset="0"/>
              </a:rPr>
              <a:t>exactly</a:t>
            </a:r>
            <a:r>
              <a:rPr lang="en-US" altLang="en-US" dirty="0">
                <a:latin typeface="Cambria" panose="02040503050406030204" pitchFamily="18" charset="0"/>
              </a:rPr>
              <a:t> one higher than the degree of the denominator.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For rational functions, the slant asymptote can be found by using </a:t>
            </a:r>
            <a:r>
              <a:rPr lang="en-US" altLang="en-US" b="1" i="1" u="sng" dirty="0">
                <a:solidFill>
                  <a:srgbClr val="FF0000"/>
                </a:solidFill>
                <a:latin typeface="Cambria" panose="02040503050406030204" pitchFamily="18" charset="0"/>
              </a:rPr>
              <a:t>long division of polynomials</a:t>
            </a:r>
            <a:r>
              <a:rPr lang="en-US" altLang="en-US" dirty="0">
                <a:latin typeface="Cambria" panose="020405030504060302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234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Section 3.5</vt:lpstr>
      <vt:lpstr>THINGS TO CONSIDER BEFORE SKETCHING A CURVE</vt:lpstr>
      <vt:lpstr>PROCEDURE FOR CURVE SKETCHING</vt:lpstr>
      <vt:lpstr>PROCEDURE (CONTINUED)</vt:lpstr>
      <vt:lpstr>PROCEDURE (CONCLUDED)</vt:lpstr>
      <vt:lpstr>SLANT ASYMPTOTES</vt:lpstr>
      <vt:lpstr>SLANT ASYMPTOTES AND RATIONAL FUNCTIONS</vt:lpstr>
    </vt:vector>
  </TitlesOfParts>
  <Company>Gordon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4.5</dc:title>
  <dc:creator>Allen Fuller</dc:creator>
  <cp:lastModifiedBy>Fuller, Allen</cp:lastModifiedBy>
  <cp:revision>8</cp:revision>
  <dcterms:created xsi:type="dcterms:W3CDTF">2005-06-01T02:29:25Z</dcterms:created>
  <dcterms:modified xsi:type="dcterms:W3CDTF">2014-09-23T18:15:54Z</dcterms:modified>
</cp:coreProperties>
</file>