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42E11-EFB4-4954-8012-BBA8819422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950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689F3E-7CD9-45F4-82B6-47A3970A47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7634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8A0AE-D02D-462D-9BD1-757AAFBE31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2395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27C61-F0A8-4DEB-BEA7-36E50D87BE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3281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9030E-50A7-42BD-A964-B915293748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3118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27D4F-863A-4541-8C94-98EA7FCBD1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283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77F17-F711-4D12-A2EC-7A2F36CDD0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975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07F6B-D71F-4AC5-A27B-F193734581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86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C420E-BF6F-4DBC-8E10-716B30CE6C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299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D8D50-0601-400E-A220-7A2AAA26BC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0560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234A9-4A41-4977-A24C-AF6AD60386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705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79E3D52-4A7C-4E1C-B09B-C31E80CA02F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dirty="0"/>
              <a:t>Section </a:t>
            </a:r>
            <a:r>
              <a:rPr lang="en-US" altLang="en-US" b="1" dirty="0" smtClean="0"/>
              <a:t>3.4</a:t>
            </a:r>
            <a:endParaRPr lang="en-US" alt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/>
              <a:t>Limits at Infinity; Horizontal Asymptotes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076" name="Text Box 4"/>
              <p:cNvSpPr txBox="1">
                <a:spLocks noChangeArrowheads="1"/>
              </p:cNvSpPr>
              <p:nvPr/>
            </p:nvSpPr>
            <p:spPr bwMode="auto">
              <a:xfrm>
                <a:off x="110836" y="1191491"/>
                <a:ext cx="8915400" cy="55358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  <a:spcAft>
                    <a:spcPts val="1680"/>
                  </a:spcAft>
                </a:pPr>
                <a:r>
                  <a:rPr lang="en-US" altLang="en-US" sz="2800" dirty="0" smtClean="0">
                    <a:latin typeface="Cambria" panose="020405030504060302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</a:rPr>
                  <a:t> </a:t>
                </a:r>
                <a:r>
                  <a:rPr lang="en-US" altLang="en-US" sz="2800" dirty="0" smtClean="0">
                    <a:latin typeface="Cambria" panose="02040503050406030204" pitchFamily="18" charset="0"/>
                  </a:rPr>
                  <a:t>be 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a function defined on some interval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28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2800" i="1" dirty="0" smtClean="0">
                            <a:latin typeface="Cambria Math"/>
                          </a:rPr>
                          <m:t>𝑎</m:t>
                        </m:r>
                        <m:r>
                          <a:rPr lang="en-US" altLang="en-US" sz="2800" i="1" dirty="0" smtClean="0">
                            <a:latin typeface="Cambria Math"/>
                          </a:rPr>
                          <m:t>, ∞</m:t>
                        </m:r>
                      </m:e>
                    </m:d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  <a:cs typeface="Times New Roman" pitchFamily="18" charset="0"/>
                  </a:rPr>
                  <a:t>.  Then</a:t>
                </a:r>
              </a:p>
              <a:p>
                <a:pPr>
                  <a:spcBef>
                    <a:spcPct val="50000"/>
                  </a:spcBef>
                  <a:spcAft>
                    <a:spcPts val="168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en-US" sz="28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sz="28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sz="2800" b="0" i="0" smtClean="0">
                                  <a:latin typeface="Cambria Math"/>
                                  <a:cs typeface="Times New Roman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sz="2800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  <m:r>
                                <a:rPr lang="en-US" altLang="en-US" sz="2800" b="0" i="1" smtClean="0">
                                  <a:latin typeface="Cambria Math"/>
                                  <a:cs typeface="Times New Roman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r>
                            <a:rPr lang="en-US" altLang="en-US" sz="2800" b="0" i="1" smtClean="0">
                              <a:latin typeface="Cambria Math"/>
                              <a:cs typeface="Times New Roman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sz="28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2800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altLang="en-US" sz="28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altLang="en-US" sz="2800" b="0" i="1" smtClean="0">
                          <a:latin typeface="Cambria Math"/>
                          <a:cs typeface="Times New Roman" pitchFamily="18" charset="0"/>
                        </a:rPr>
                        <m:t>𝐿</m:t>
                      </m:r>
                    </m:oMath>
                  </m:oMathPara>
                </a14:m>
                <a:endParaRPr lang="en-US" altLang="en-US" sz="2800" dirty="0"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pPr>
                  <a:spcBef>
                    <a:spcPct val="50000"/>
                  </a:spcBef>
                  <a:spcAft>
                    <a:spcPts val="1680"/>
                  </a:spcAft>
                </a:pPr>
                <a:r>
                  <a:rPr lang="en-US" altLang="en-US" sz="2800" dirty="0">
                    <a:latin typeface="Cambria" panose="02040503050406030204" pitchFamily="18" charset="0"/>
                    <a:cs typeface="Times New Roman" pitchFamily="18" charset="0"/>
                  </a:rPr>
                  <a:t>means that the values of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r>
                      <a:rPr lang="en-US" altLang="en-US" sz="2800" i="1" dirty="0" smtClean="0"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en-US" altLang="en-US" sz="2800" i="1" dirty="0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altLang="en-US" sz="2800" i="1" dirty="0"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  <a:cs typeface="Times New Roman" pitchFamily="18" charset="0"/>
                  </a:rPr>
                  <a:t> can be made arbitrarily close to </a:t>
                </a:r>
                <a:r>
                  <a:rPr lang="en-US" altLang="en-US" sz="2800" i="1" dirty="0">
                    <a:latin typeface="Cambria" panose="02040503050406030204" pitchFamily="18" charset="0"/>
                    <a:cs typeface="Times New Roman" pitchFamily="18" charset="0"/>
                  </a:rPr>
                  <a:t>L</a:t>
                </a:r>
                <a:r>
                  <a:rPr lang="en-US" altLang="en-US" sz="2800" dirty="0">
                    <a:latin typeface="Cambria" panose="02040503050406030204" pitchFamily="18" charset="0"/>
                    <a:cs typeface="Times New Roman" pitchFamily="18" charset="0"/>
                  </a:rPr>
                  <a:t> by taking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  <a:cs typeface="Times New Roman" pitchFamily="18" charset="0"/>
                  </a:rPr>
                  <a:t> sufficiently large.</a:t>
                </a:r>
              </a:p>
              <a:p>
                <a:pPr>
                  <a:spcAft>
                    <a:spcPts val="1680"/>
                  </a:spcAft>
                </a:pPr>
                <a:r>
                  <a:rPr lang="en-US" altLang="en-US" sz="2800" dirty="0" smtClean="0">
                    <a:latin typeface="Cambria" panose="02040503050406030204" pitchFamily="18" charset="0"/>
                  </a:rPr>
                  <a:t>Let </a:t>
                </a:r>
                <a:r>
                  <a:rPr lang="en-US" altLang="en-US" sz="2800" i="1" dirty="0">
                    <a:latin typeface="Cambria" panose="02040503050406030204" pitchFamily="18" charset="0"/>
                  </a:rPr>
                  <a:t>f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  be a function defined on some interval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28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sz="2800" i="1" dirty="0">
                            <a:latin typeface="Cambria Math"/>
                            <a:cs typeface="Times New Roman" pitchFamily="18" charset="0"/>
                          </a:rPr>
                          <m:t>−∞, </m:t>
                        </m:r>
                        <m:r>
                          <a:rPr lang="en-US" altLang="en-US" sz="2800" i="1" dirty="0">
                            <a:latin typeface="Cambria Math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</a:rPr>
                  <a:t>. Then</a:t>
                </a:r>
              </a:p>
              <a:p>
                <a:pPr>
                  <a:spcAft>
                    <a:spcPts val="168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en-US" sz="28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sz="28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sz="2800" b="0" i="0" smtClean="0">
                                  <a:latin typeface="Cambria Math"/>
                                  <a:cs typeface="Times New Roman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sz="2800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  <m:r>
                                <a:rPr lang="en-US" altLang="en-US" sz="2800" b="0" i="1" smtClean="0">
                                  <a:latin typeface="Cambria Math"/>
                                  <a:cs typeface="Times New Roman" pitchFamily="18" charset="0"/>
                                </a:rPr>
                                <m:t>→−∞</m:t>
                              </m:r>
                            </m:lim>
                          </m:limLow>
                        </m:fName>
                        <m:e>
                          <m:r>
                            <a:rPr lang="en-US" altLang="en-US" sz="2800" b="0" i="1" smtClean="0">
                              <a:latin typeface="Cambria Math"/>
                              <a:cs typeface="Times New Roman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sz="28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2800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altLang="en-US" sz="28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altLang="en-US" sz="2800" b="0" i="1" smtClean="0">
                          <a:latin typeface="Cambria Math"/>
                          <a:cs typeface="Times New Roman" pitchFamily="18" charset="0"/>
                        </a:rPr>
                        <m:t>𝐿</m:t>
                      </m:r>
                    </m:oMath>
                  </m:oMathPara>
                </a14:m>
                <a:endParaRPr lang="en-US" altLang="en-US" sz="2800" dirty="0"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pPr>
                  <a:spcAft>
                    <a:spcPts val="1680"/>
                  </a:spcAft>
                </a:pPr>
                <a:r>
                  <a:rPr lang="en-US" altLang="en-US" sz="2800" dirty="0" smtClean="0">
                    <a:latin typeface="Cambria" panose="02040503050406030204" pitchFamily="18" charset="0"/>
                  </a:rPr>
                  <a:t>means 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that the values of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𝑓</m:t>
                    </m:r>
                    <m:r>
                      <a:rPr lang="en-US" altLang="en-US" sz="2800" i="1" dirty="0" smtClean="0">
                        <a:latin typeface="Cambria Math"/>
                      </a:rPr>
                      <m:t>(</m:t>
                    </m:r>
                    <m:r>
                      <a:rPr lang="en-US" altLang="en-US" sz="2800" i="1" dirty="0" smtClean="0">
                        <a:latin typeface="Cambria Math"/>
                      </a:rPr>
                      <m:t>𝑥</m:t>
                    </m:r>
                    <m:r>
                      <a:rPr lang="en-US" altLang="en-US" sz="2800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</a:rPr>
                  <a:t> can be made arbitrarily close to </a:t>
                </a:r>
                <a:r>
                  <a:rPr lang="en-US" altLang="en-US" sz="2800" i="1" dirty="0">
                    <a:latin typeface="Cambria" panose="02040503050406030204" pitchFamily="18" charset="0"/>
                  </a:rPr>
                  <a:t>L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 by taking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</a:rPr>
                  <a:t> sufficiently small.</a:t>
                </a:r>
              </a:p>
            </p:txBody>
          </p:sp>
        </mc:Choice>
        <mc:Fallback>
          <p:sp>
            <p:nvSpPr>
              <p:cNvPr id="3076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0836" y="1191491"/>
                <a:ext cx="8915400" cy="5535874"/>
              </a:xfrm>
              <a:prstGeom prst="rect">
                <a:avLst/>
              </a:prstGeom>
              <a:blipFill rotWithShape="1">
                <a:blip r:embed="rId2"/>
                <a:stretch>
                  <a:fillRect l="-1367" t="-1100" r="-547" b="-198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LIMIT AT INFINITY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HORIZONTAL ASYMPTOTES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147" name="Text Box 3"/>
              <p:cNvSpPr txBox="1">
                <a:spLocks noChangeArrowheads="1"/>
              </p:cNvSpPr>
              <p:nvPr/>
            </p:nvSpPr>
            <p:spPr bwMode="auto">
              <a:xfrm>
                <a:off x="304800" y="1676400"/>
                <a:ext cx="8458200" cy="22055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The line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𝑦</m:t>
                    </m:r>
                    <m:r>
                      <a:rPr lang="en-US" altLang="en-US" i="1" dirty="0" smtClean="0">
                        <a:latin typeface="Cambria Math"/>
                      </a:rPr>
                      <m:t>=</m:t>
                    </m:r>
                    <m:r>
                      <a:rPr lang="en-US" altLang="en-US" i="1" dirty="0" smtClean="0">
                        <a:latin typeface="Cambria Math"/>
                      </a:rPr>
                      <m:t>𝐿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 </a:t>
                </a:r>
                <a:r>
                  <a:rPr lang="en-US" altLang="en-US" dirty="0">
                    <a:latin typeface="Cambria" panose="02040503050406030204" pitchFamily="18" charset="0"/>
                  </a:rPr>
                  <a:t>is called a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horizontal asymptote</a:t>
                </a:r>
                <a:r>
                  <a:rPr lang="en-US" altLang="en-US" dirty="0">
                    <a:latin typeface="Cambria" panose="02040503050406030204" pitchFamily="18" charset="0"/>
                  </a:rPr>
                  <a:t> of the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curve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𝑦</m:t>
                    </m:r>
                    <m:r>
                      <a:rPr lang="en-US" altLang="en-US" i="1" dirty="0" smtClean="0">
                        <a:latin typeface="Cambria Math"/>
                      </a:rPr>
                      <m:t>=</m:t>
                    </m:r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if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either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r>
                        <a:rPr lang="en-US" altLang="en-US" b="0" i="1" smtClean="0">
                          <a:latin typeface="Cambria Math"/>
                        </a:rPr>
                        <m:t>𝐿</m:t>
                      </m:r>
                      <m:r>
                        <a:rPr lang="en-US" altLang="en-US" b="0" i="1" smtClean="0">
                          <a:latin typeface="Cambria Math"/>
                        </a:rPr>
                        <m:t>     </m:t>
                      </m:r>
                      <m:r>
                        <m:rPr>
                          <m:sty m:val="p"/>
                        </m:rPr>
                        <a:rPr lang="en-US" altLang="en-US" b="0" i="0" smtClean="0">
                          <a:latin typeface="Cambria Math"/>
                        </a:rPr>
                        <m:t>or</m:t>
                      </m:r>
                      <m:r>
                        <a:rPr lang="en-US" altLang="en-US" b="0" i="1" smtClean="0">
                          <a:latin typeface="Cambria Math"/>
                        </a:rPr>
                        <m:t>    </m:t>
                      </m:r>
                      <m:func>
                        <m:func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→−∞</m:t>
                              </m:r>
                            </m:lim>
                          </m:limLow>
                        </m:fName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r>
                        <a:rPr lang="en-US" altLang="en-US" b="0" i="1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614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676400"/>
                <a:ext cx="8458200" cy="2205540"/>
              </a:xfrm>
              <a:prstGeom prst="rect">
                <a:avLst/>
              </a:prstGeom>
              <a:blipFill rotWithShape="1">
                <a:blip r:embed="rId2"/>
                <a:stretch>
                  <a:fillRect l="-1801" t="-359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8195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828800"/>
                <a:ext cx="8382000" cy="4394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522288" indent="-522288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979488" indent="-34290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436688" indent="-3429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893888" indent="-3429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351088" indent="-3429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808288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3265488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722688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4179888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indent="0">
                  <a:spcBef>
                    <a:spcPts val="0"/>
                  </a:spcBef>
                  <a:spcAft>
                    <a:spcPts val="1920"/>
                  </a:spcAft>
                  <a:tabLst>
                    <a:tab pos="569913" algn="l"/>
                  </a:tabLs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1.	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𝑟</m:t>
                    </m:r>
                    <m:r>
                      <a:rPr lang="en-US" altLang="en-US" i="1" dirty="0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is a rational number,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then</a:t>
                </a:r>
              </a:p>
              <a:p>
                <a:pPr marL="0" indent="0">
                  <a:spcBef>
                    <a:spcPts val="0"/>
                  </a:spcBef>
                  <a:spcAft>
                    <a:spcPts val="1920"/>
                  </a:spcAft>
                  <a:tabLst>
                    <a:tab pos="569913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𝑟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  <m:r>
                        <a:rPr lang="en-US" alt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1920"/>
                  </a:spcAft>
                  <a:tabLst>
                    <a:tab pos="569913" algn="l"/>
                  </a:tabLs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2.	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𝑟</m:t>
                    </m:r>
                    <m:r>
                      <a:rPr lang="en-US" altLang="en-US" i="1" dirty="0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is a rational number such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en-US" b="0" i="1" smtClean="0">
                            <a:latin typeface="Cambria Math"/>
                          </a:rPr>
                          <m:t>𝑟</m:t>
                        </m:r>
                      </m:sup>
                    </m:sSup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is 	defined </a:t>
                </a:r>
                <a:r>
                  <a:rPr lang="en-US" altLang="en-US" dirty="0">
                    <a:latin typeface="Cambria" panose="02040503050406030204" pitchFamily="18" charset="0"/>
                  </a:rPr>
                  <a:t>for all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then</a:t>
                </a:r>
              </a:p>
              <a:p>
                <a:pPr marL="0" indent="0">
                  <a:spcBef>
                    <a:spcPts val="0"/>
                  </a:spcBef>
                  <a:spcAft>
                    <a:spcPts val="1920"/>
                  </a:spcAft>
                  <a:tabLst>
                    <a:tab pos="569913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→−∞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𝑟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  <m:r>
                        <a:rPr lang="en-US" alt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819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828800"/>
                <a:ext cx="8382000" cy="4394665"/>
              </a:xfrm>
              <a:prstGeom prst="rect">
                <a:avLst/>
              </a:prstGeom>
              <a:blipFill rotWithShape="1">
                <a:blip r:embed="rId2"/>
                <a:stretch>
                  <a:fillRect l="-1891" t="-1803" r="-72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THEOREM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156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Default Design</vt:lpstr>
      <vt:lpstr>Section 3.4</vt:lpstr>
      <vt:lpstr>LIMIT AT INFINITY</vt:lpstr>
      <vt:lpstr>HORIZONTAL ASYMPTOTES</vt:lpstr>
      <vt:lpstr>THEOREM</vt:lpstr>
    </vt:vector>
  </TitlesOfParts>
  <Company>Gordon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4.4</dc:title>
  <dc:creator>Allen Fuller</dc:creator>
  <cp:lastModifiedBy>Fuller, Allen</cp:lastModifiedBy>
  <cp:revision>7</cp:revision>
  <dcterms:created xsi:type="dcterms:W3CDTF">2005-06-01T02:20:39Z</dcterms:created>
  <dcterms:modified xsi:type="dcterms:W3CDTF">2014-04-09T13:29:01Z</dcterms:modified>
</cp:coreProperties>
</file>