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9F8DB-0C5A-4C1A-9439-9062120EF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7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5797B-4886-471C-9560-64B168D24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42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BC7CF-7AAD-4CD0-8EEE-3F6B10477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66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60E75-89AA-4C4A-983E-481A418BC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67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67857-7C6A-4A3C-ABA7-03D4445383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18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4FDA5-730A-4131-97C9-B44AE235D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85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8FF1-F56F-44ED-BCA8-3F5BA5AC5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7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6B914-8D78-4C12-BE47-3496CC1BA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22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55D06-9B39-44B5-A3A4-ECDBC1423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15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1177C-5D11-4AB0-A6D7-561633DA5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A2CE5-AC5D-46E6-9B69-56BF2E95A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07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2E2AFDF-D97B-429D-99A6-CB33DFDB7F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3.3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How Derivatives Affect the Shape of a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INCREASING/DECREASING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001000" cy="30178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631825" indent="-631825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6125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(a)	If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an interval,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increasing on that interval.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b="0" i="1" dirty="0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an interval,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decreasing on that interval.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001000" cy="3017838"/>
              </a:xfrm>
              <a:prstGeom prst="rect">
                <a:avLst/>
              </a:prstGeom>
              <a:blipFill rotWithShape="1">
                <a:blip r:embed="rId2"/>
                <a:stretch>
                  <a:fillRect l="-1904" t="-2626" b="-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FIRST DERIVATIVE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139194"/>
                <a:ext cx="8229600" cy="5755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11213"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25513"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Suppose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critical number of a continuous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(a)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changes from positive to negative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	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has a local maximum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changes from negative to positive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	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has a local minimum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(c)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does not change signs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( that is,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′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	is positive </a:t>
                </a:r>
                <a:r>
                  <a:rPr lang="en-US" altLang="en-US" dirty="0">
                    <a:latin typeface="Cambria" panose="02040503050406030204" pitchFamily="18" charset="0"/>
                  </a:rPr>
                  <a:t>or negative on both sides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	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has no local minimum or maximum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	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139194"/>
                <a:ext cx="8229600" cy="5755422"/>
              </a:xfrm>
              <a:prstGeom prst="rect">
                <a:avLst/>
              </a:prstGeom>
              <a:blipFill rotWithShape="1">
                <a:blip r:embed="rId2"/>
                <a:stretch>
                  <a:fillRect l="-1926" t="-1377" r="-2741" b="-25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CONCAVITY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228600" y="1219200"/>
                <a:ext cx="8382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000" b="1" u="sng" dirty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sz="30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 If the graph of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lies above all of its tangents on an interval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then it is called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concave upward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on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.  If the graph of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lies below all of its tangents on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it is called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concave downward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  <a:endParaRPr lang="en-US" altLang="en-US" sz="3000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219200"/>
                <a:ext cx="8382000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745" t="-4088" r="-582" b="-88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6" name="Picture 6" descr="img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8458200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CONCAVITY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05800" cy="30469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696913" indent="-696913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1121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25513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(a)	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″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</a:rPr>
                  <a:t>, then the graph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concave upward on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″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b="0" i="1" dirty="0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</a:rPr>
                  <a:t>, then the graph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concave downward on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05800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600" r="-1395" b="-56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INFLECTION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2554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point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dirty="0">
                    <a:latin typeface="Cambria" panose="02040503050406030204" pitchFamily="18" charset="0"/>
                  </a:rPr>
                  <a:t> on a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curve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called an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inflection point</a:t>
                </a:r>
                <a:r>
                  <a:rPr lang="en-US" altLang="en-US" dirty="0">
                    <a:latin typeface="Cambria" panose="02040503050406030204" pitchFamily="18" charset="0"/>
                  </a:rPr>
                  <a:t> 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at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dirty="0">
                    <a:latin typeface="Cambria" panose="02040503050406030204" pitchFamily="18" charset="0"/>
                  </a:rPr>
                  <a:t> and the curve changes from concave upward to concave downward or from concave downward to concave upward at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2554545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103" b="-66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SECOND DERIVATIVE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30178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566738" indent="-566738" defTabSz="696913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1262063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719263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2176463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633663" indent="-342900" defTabSz="696913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3090863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548063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4005263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462463" indent="-342900" defTabSz="69691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Suppose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″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continuous near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795338" indent="-795338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(a)	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″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i="1" dirty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</a:rPr>
                  <a:t>,</a:t>
                </a:r>
                <a:r>
                  <a:rPr lang="en-US" altLang="en-US" dirty="0">
                    <a:latin typeface="Cambria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has a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local minimum </a:t>
                </a:r>
                <a:r>
                  <a:rPr lang="en-US" altLang="en-US" dirty="0">
                    <a:latin typeface="Cambria" panose="020405030504060302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795338" indent="-795338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″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altLang="en-US" i="1" dirty="0">
                        <a:latin typeface="Cambria Math"/>
                      </a:rPr>
                      <m:t>&lt;0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has a local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maximum </a:t>
                </a:r>
                <a:r>
                  <a:rPr lang="en-US" altLang="en-US" dirty="0">
                    <a:latin typeface="Cambria" panose="020405030504060302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3017838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626" b="-64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COMMENTS ON THE SECOND DERIVATIVE TEST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4038600"/>
              </a:xfrm>
            </p:spPr>
            <p:txBody>
              <a:bodyPr/>
              <a:lstStyle/>
              <a:p>
                <a:r>
                  <a:rPr lang="en-US" altLang="en-US" sz="2800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sz="2800" i="1" dirty="0" smtClean="0">
                            <a:latin typeface="Cambria Math"/>
                          </a:rPr>
                          <m:t>″</m:t>
                        </m:r>
                      </m:sup>
                    </m:sSup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  <m:r>
                      <a:rPr lang="en-US" altLang="en-US" sz="2800" i="1" dirty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, then the Second Derivative Test is inclusive.  That is, the </a:t>
                </a:r>
                <a:r>
                  <a:rPr lang="en-US" altLang="en-US" sz="2800" b="1" i="1" u="sng" dirty="0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First Derivative Test must be used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to determine local minimum or maximum.  </a:t>
                </a:r>
                <a:r>
                  <a:rPr lang="en-US" altLang="en-US" sz="2800" u="sng" dirty="0">
                    <a:latin typeface="Cambria" panose="02040503050406030204" pitchFamily="18" charset="0"/>
                    <a:cs typeface="Times New Roman" pitchFamily="18" charset="0"/>
                  </a:rPr>
                  <a:t>EXAMPLE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altLang="en-US" sz="2800" i="1" baseline="30000" dirty="0">
                        <a:latin typeface="Cambria Math"/>
                        <a:cs typeface="Times New Roman" pitchFamily="18" charset="0"/>
                      </a:rPr>
                      <m:t>4</m:t>
                    </m:r>
                  </m:oMath>
                </a14:m>
                <a:endParaRPr lang="en-US" altLang="en-US" sz="28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sz="2800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sz="280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 is undefined (does not exist), then the Second Derivative Test is inclusive.  That is, the </a:t>
                </a:r>
                <a:r>
                  <a:rPr lang="en-US" altLang="en-US" sz="2800" b="1" i="1" u="sng" dirty="0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First Derivative Test must be used</a:t>
                </a:r>
                <a:r>
                  <a:rPr lang="en-US" altLang="en-US" sz="2800" dirty="0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to determine local minimum or </a:t>
                </a:r>
                <a:r>
                  <a:rPr lang="en-US" altLang="en-US" sz="2800" dirty="0" smtClean="0">
                    <a:latin typeface="Cambria" panose="02040503050406030204" pitchFamily="18" charset="0"/>
                    <a:cs typeface="Times New Roman" pitchFamily="18" charset="0"/>
                  </a:rPr>
                  <a:t>maximum.</a:t>
                </a:r>
              </a:p>
              <a:p>
                <a:pPr marL="344488" indent="-344488">
                  <a:spcBef>
                    <a:spcPts val="0"/>
                  </a:spcBef>
                  <a:buNone/>
                </a:pP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:r>
                  <a:rPr lang="en-US" altLang="en-US" sz="2800" u="sng" dirty="0" smtClean="0">
                    <a:latin typeface="Cambria" panose="02040503050406030204" pitchFamily="18" charset="0"/>
                    <a:cs typeface="Times New Roman" pitchFamily="18" charset="0"/>
                  </a:rPr>
                  <a:t>EXAMPLE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altLang="en-US" sz="28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m:rPr>
                            <m:lit/>
                          </m:rPr>
                          <a:rPr lang="en-US" alt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/</m:t>
                        </m:r>
                        <m:r>
                          <a:rPr lang="en-US" alt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en-US" sz="2800" baseline="300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4038600"/>
              </a:xfrm>
              <a:blipFill rotWithShape="1">
                <a:blip r:embed="rId2"/>
                <a:stretch>
                  <a:fillRect l="-1407" t="-1508" r="-3111"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Text Box 4"/>
              <p:cNvSpPr txBox="1">
                <a:spLocks noChangeArrowheads="1"/>
              </p:cNvSpPr>
              <p:nvPr/>
            </p:nvSpPr>
            <p:spPr bwMode="auto">
              <a:xfrm>
                <a:off x="380999" y="1447800"/>
                <a:ext cx="8229601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 smtClean="0">
                    <a:latin typeface="Cambria" panose="02040503050406030204" pitchFamily="18" charset="0"/>
                  </a:rPr>
                  <a:t>Suppose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a critical number of the function 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/>
                      </a:rPr>
                      <m:t>=</m:t>
                    </m:r>
                    <m:r>
                      <a:rPr lang="en-US" altLang="en-US" sz="28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24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999" y="1447800"/>
                <a:ext cx="8229601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80" t="-6410" b="-1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254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Section 3.3</vt:lpstr>
      <vt:lpstr>INCREASING/DECREASING TEST</vt:lpstr>
      <vt:lpstr>THE FIRST DERIVATIVE TEST</vt:lpstr>
      <vt:lpstr>CONCAVITY</vt:lpstr>
      <vt:lpstr>CONCAVITY TEST</vt:lpstr>
      <vt:lpstr>INFLECTION POINT</vt:lpstr>
      <vt:lpstr>THE SECOND DERIVATIVE TEST</vt:lpstr>
      <vt:lpstr>COMMENTS ON THE SECOND DERIVATIVE TEST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4.3</dc:title>
  <dc:creator>Allen Fuller</dc:creator>
  <cp:lastModifiedBy>Fuller, Allen</cp:lastModifiedBy>
  <cp:revision>19</cp:revision>
  <dcterms:created xsi:type="dcterms:W3CDTF">2005-06-01T01:07:55Z</dcterms:created>
  <dcterms:modified xsi:type="dcterms:W3CDTF">2014-09-23T18:13:45Z</dcterms:modified>
</cp:coreProperties>
</file>