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45BAC-9F2F-4525-B548-0C5C97DDB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29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5F74E-0AF7-4CDF-BC81-CED66B495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14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6E01-CD7B-42CE-9C9D-FD0D927EC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47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FC10F-27BB-446B-BF85-4A9A13EFB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0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E5F0C-963D-4B2C-82D4-DDF227F7A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91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91F4A-DC84-40E2-9FD7-EFA9CEA0B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86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DF09D-081B-4202-8997-7AC62DA25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26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5FF68-EF28-447A-8BAB-9267137AB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11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29ED-49CD-409F-9A41-834873CB5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7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27FEC-4E64-42EB-BE1D-86394405A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9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08F7A-7A73-4555-80CB-7FED5C370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09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8FC2127-AD43-441F-8352-99A48A6A8C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3.2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Mean Value Theorem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ROLLE’S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524000"/>
                <a:ext cx="8534400" cy="45243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Let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be </a:t>
                </a:r>
                <a:r>
                  <a:rPr lang="en-US" altLang="en-US" dirty="0">
                    <a:latin typeface="Cambria" panose="02040503050406030204" pitchFamily="18" charset="0"/>
                  </a:rPr>
                  <a:t>a function that satisfies the following three hypotheses: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1.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continuous on the closed interval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2.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differentiable on the open interval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3.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</a:rPr>
                      <m:t> 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Then there is a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such that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4000"/>
                <a:ext cx="8534400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786" t="-1752" r="-500" b="-35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MEAN VALUE THEOREM (MVT)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447800"/>
                <a:ext cx="8305800" cy="5093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3921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800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sz="28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 Let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be a function that satisfies the following two hypotheses:</a:t>
                </a:r>
              </a:p>
              <a:p>
                <a:r>
                  <a:rPr lang="en-US" altLang="en-US" sz="2800" dirty="0">
                    <a:latin typeface="Cambria" panose="02040503050406030204" pitchFamily="18" charset="0"/>
                  </a:rPr>
                  <a:t>	1.	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i="1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is continuous on the closed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2800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800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.</a:t>
                </a:r>
              </a:p>
              <a:p>
                <a:r>
                  <a:rPr lang="en-US" altLang="en-US" sz="2800" dirty="0">
                    <a:latin typeface="Cambria" panose="02040503050406030204" pitchFamily="18" charset="0"/>
                  </a:rPr>
                  <a:t>	2.	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is differentiable on the open interval</a:t>
                </a:r>
              </a:p>
              <a:p>
                <a:r>
                  <a:rPr lang="en-US" altLang="en-US" sz="2800" dirty="0">
                    <a:latin typeface="Cambria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2800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800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Aft>
                    <a:spcPts val="140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Then there is a number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2800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800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such that </a:t>
                </a:r>
                <a:endParaRPr lang="en-US" altLang="en-US" sz="28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altLang="en-US" sz="28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or, equivalently,</a:t>
                </a: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7800"/>
                <a:ext cx="8305800" cy="5093767"/>
              </a:xfrm>
              <a:prstGeom prst="rect">
                <a:avLst/>
              </a:prstGeom>
              <a:blipFill rotWithShape="1">
                <a:blip r:embed="rId2"/>
                <a:stretch>
                  <a:fillRect l="-1542" t="-11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TWO THEOREMS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40920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	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an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constant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endParaRPr lang="en-US" altLang="en-US" b="1" u="sng" dirty="0">
                  <a:latin typeface="Cambria" panose="02040503050406030204" pitchFamily="18" charset="0"/>
                </a:endParaRPr>
              </a:p>
              <a:p>
                <a:endParaRPr lang="en-US" altLang="en-US" b="1" u="sng" dirty="0">
                  <a:latin typeface="Cambria" panose="02040503050406030204" pitchFamily="18" charset="0"/>
                </a:endParaRPr>
              </a:p>
              <a:p>
                <a:r>
                  <a:rPr lang="en-US" altLang="en-US" b="1" u="sng" dirty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	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i="1" dirty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altLang="en-US" i="1" dirty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an interval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  <m:r>
                      <a:rPr lang="en-US" altLang="en-US" i="1" dirty="0" smtClean="0">
                        <a:latin typeface="Cambria Math"/>
                      </a:rPr>
                      <m:t>, </m:t>
                    </m:r>
                    <m:r>
                      <a:rPr lang="en-US" altLang="en-US" i="1" dirty="0" smtClean="0">
                        <a:latin typeface="Cambria Math"/>
                      </a:rPr>
                      <m:t>𝑏</m:t>
                    </m:r>
                    <m:r>
                      <a:rPr lang="en-US" alt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constant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;  that is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i="1" dirty="0">
                        <a:latin typeface="Cambria Math"/>
                      </a:rPr>
                      <m:t>=</m:t>
                    </m:r>
                    <m:r>
                      <a:rPr lang="en-US" altLang="en-US" i="1" dirty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i="1" dirty="0">
                        <a:latin typeface="Cambria Math"/>
                      </a:rPr>
                      <m:t>+</m:t>
                    </m:r>
                    <m:r>
                      <a:rPr lang="en-US" altLang="en-US" i="1" dirty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constant. </a:t>
                </a: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4092018"/>
              </a:xfrm>
              <a:prstGeom prst="rect">
                <a:avLst/>
              </a:prstGeom>
              <a:blipFill rotWithShape="1">
                <a:blip r:embed="rId2"/>
                <a:stretch>
                  <a:fillRect l="-1891" t="-1937" b="-25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Section 3.2</vt:lpstr>
      <vt:lpstr>ROLLE’S THEOREM</vt:lpstr>
      <vt:lpstr>THE MEAN VALUE THEOREM (MVT)</vt:lpstr>
      <vt:lpstr>TWO THEOREMS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4.2</dc:title>
  <dc:creator>Allen Fuller</dc:creator>
  <cp:lastModifiedBy>Fuller, Allen</cp:lastModifiedBy>
  <cp:revision>9</cp:revision>
  <dcterms:created xsi:type="dcterms:W3CDTF">2005-06-01T00:52:19Z</dcterms:created>
  <dcterms:modified xsi:type="dcterms:W3CDTF">2014-04-08T20:49:05Z</dcterms:modified>
</cp:coreProperties>
</file>