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B3F2B-DFBD-4F2B-9675-34FFD6A6E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143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693A5-F93E-4FF2-8642-9BA04CDD18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905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D314F-AA8C-417D-BF21-5AF062DDC4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69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E533D-A951-47A2-AA7C-73EDA81081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182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F2B26-5CDA-4FBE-806C-B76248516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10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3C8FD-ECC8-47E7-B7BE-E4EB2DEEE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6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0B655-4933-4868-B151-BBD0C2ACD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85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BEDE8-59DC-4763-BB57-46D6635E3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9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A8CB7-1270-4C38-9884-C1EE43E9A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86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29CEA-BB62-4127-9E7D-C2050A61A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596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71226-0CB8-46E8-9D59-F90828AF96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41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ADE3895D-1F83-4ED6-9CB0-9A918D1C1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Section </a:t>
            </a:r>
            <a:r>
              <a:rPr lang="en-US" altLang="en-US" b="1" dirty="0" smtClean="0"/>
              <a:t>3.1</a:t>
            </a:r>
            <a:endParaRPr lang="en-US" altLang="en-US" b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Maximum and Minimum Values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ABSOLUTE MINIMUM AND ABSOLUTE MAXIMUM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75" name="Rectangle 5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600200"/>
                <a:ext cx="8229600" cy="5029200"/>
              </a:xfrm>
            </p:spPr>
            <p:txBody>
              <a:bodyPr/>
              <a:lstStyle/>
              <a:p>
                <a:pPr marL="609600" indent="-609600" eaLnBrk="1" hangingPunct="1">
                  <a:buFontTx/>
                  <a:buAutoNum type="arabicPeriod"/>
                </a:pPr>
                <a:r>
                  <a:rPr lang="en-US" altLang="en-US" sz="2800" dirty="0" smtClean="0">
                    <a:latin typeface="Cambria" panose="02040503050406030204" pitchFamily="18" charset="0"/>
                  </a:rPr>
                  <a:t>A  function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</a:rPr>
                  <a:t> has an </a:t>
                </a:r>
                <a:r>
                  <a:rPr lang="en-US" altLang="en-US" sz="2800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absolute</a:t>
                </a:r>
                <a:r>
                  <a:rPr lang="en-US" altLang="en-US" sz="2800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 </a:t>
                </a:r>
                <a:r>
                  <a:rPr lang="en-US" altLang="en-US" sz="2800" dirty="0" smtClean="0">
                    <a:latin typeface="Cambria" panose="02040503050406030204" pitchFamily="18" charset="0"/>
                  </a:rPr>
                  <a:t>(or </a:t>
                </a:r>
                <a:r>
                  <a:rPr lang="en-US" altLang="en-US" sz="2800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global</a:t>
                </a:r>
                <a:r>
                  <a:rPr lang="en-US" altLang="en-US" sz="2800" dirty="0" smtClean="0">
                    <a:latin typeface="Cambria" panose="02040503050406030204" pitchFamily="18" charset="0"/>
                  </a:rPr>
                  <a:t>) </a:t>
                </a:r>
                <a:r>
                  <a:rPr lang="en-US" altLang="en-US" sz="2800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maximum</a:t>
                </a:r>
                <a:r>
                  <a:rPr lang="en-US" altLang="en-US" sz="2800" dirty="0" smtClean="0">
                    <a:latin typeface="Cambria" panose="02040503050406030204" pitchFamily="18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</a:rPr>
                  <a:t> if 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sz="28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2800" i="1" dirty="0" smtClean="0">
                            <a:latin typeface="Cambria Math"/>
                          </a:rPr>
                          <m:t>𝑐</m:t>
                        </m:r>
                      </m:e>
                    </m:d>
                    <m:r>
                      <a:rPr lang="en-US" altLang="en-US" sz="2800" i="1" dirty="0" smtClean="0">
                        <a:latin typeface="Cambria Math"/>
                      </a:rPr>
                      <m:t>≥</m:t>
                    </m:r>
                    <m:r>
                      <a:rPr lang="en-US" altLang="en-US" sz="2800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sz="28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2800" i="1" dirty="0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</a:rPr>
                  <a:t>  for all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</a:rPr>
                  <a:t> in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</a:rPr>
                      <m:t>𝐷</m:t>
                    </m:r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</a:rPr>
                  <a:t>, where </a:t>
                </a:r>
                <a:r>
                  <a:rPr lang="en-US" altLang="en-US" sz="2800" i="1" dirty="0" smtClean="0">
                    <a:latin typeface="Cambria" panose="02040503050406030204" pitchFamily="18" charset="0"/>
                  </a:rPr>
                  <a:t>D</a:t>
                </a:r>
                <a:r>
                  <a:rPr lang="en-US" altLang="en-US" sz="2800" dirty="0" smtClean="0">
                    <a:latin typeface="Cambria" panose="02040503050406030204" pitchFamily="18" charset="0"/>
                  </a:rPr>
                  <a:t> is the domain of 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</a:rPr>
                  <a:t>.  The number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sz="28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2800" i="1" dirty="0" smtClean="0">
                            <a:latin typeface="Cambria Math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</a:rPr>
                  <a:t> is called the maximum value of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</a:rPr>
                  <a:t> on </a:t>
                </a:r>
                <a:r>
                  <a:rPr lang="en-US" altLang="en-US" sz="2800" i="1" dirty="0" smtClean="0">
                    <a:latin typeface="Cambria" panose="02040503050406030204" pitchFamily="18" charset="0"/>
                  </a:rPr>
                  <a:t>D</a:t>
                </a:r>
                <a:r>
                  <a:rPr lang="en-US" altLang="en-US" sz="2800" dirty="0" smtClean="0">
                    <a:latin typeface="Cambria" panose="02040503050406030204" pitchFamily="18" charset="0"/>
                  </a:rPr>
                  <a:t>.</a:t>
                </a:r>
              </a:p>
              <a:p>
                <a:pPr marL="609600" indent="-609600" eaLnBrk="1" hangingPunct="1">
                  <a:buFontTx/>
                  <a:buAutoNum type="arabicPeriod"/>
                </a:pPr>
                <a:r>
                  <a:rPr lang="en-US" altLang="en-US" sz="2800" dirty="0" smtClean="0">
                    <a:latin typeface="Cambria" panose="02040503050406030204" pitchFamily="18" charset="0"/>
                  </a:rPr>
                  <a:t>A  function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</a:rPr>
                  <a:t> has an </a:t>
                </a:r>
                <a:r>
                  <a:rPr lang="en-US" altLang="en-US" sz="2800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absolute</a:t>
                </a:r>
                <a:r>
                  <a:rPr lang="en-US" altLang="en-US" sz="2800" dirty="0" smtClean="0">
                    <a:latin typeface="Cambria" panose="02040503050406030204" pitchFamily="18" charset="0"/>
                  </a:rPr>
                  <a:t> (or </a:t>
                </a:r>
                <a:r>
                  <a:rPr lang="en-US" altLang="en-US" sz="2800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global</a:t>
                </a:r>
                <a:r>
                  <a:rPr lang="en-US" altLang="en-US" sz="2800" dirty="0" smtClean="0">
                    <a:latin typeface="Cambria" panose="02040503050406030204" pitchFamily="18" charset="0"/>
                  </a:rPr>
                  <a:t>) </a:t>
                </a:r>
                <a:r>
                  <a:rPr lang="en-US" altLang="en-US" sz="2800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minimum</a:t>
                </a:r>
                <a:r>
                  <a:rPr lang="en-US" altLang="en-US" sz="2800" dirty="0" smtClean="0">
                    <a:latin typeface="Cambria" panose="02040503050406030204" pitchFamily="18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</a:rPr>
                  <a:t> if 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sz="28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en-US" sz="2800" i="1" dirty="0" smtClean="0">
                            <a:latin typeface="Cambria Math"/>
                          </a:rPr>
                          <m:t>𝑐</m:t>
                        </m:r>
                      </m:e>
                    </m:d>
                    <m:r>
                      <a:rPr lang="en-US" altLang="en-US" sz="2800" i="1" dirty="0" smtClean="0">
                        <a:latin typeface="Cambria Math"/>
                      </a:rPr>
                      <m:t>≤</m:t>
                    </m:r>
                    <m:r>
                      <a:rPr lang="en-US" altLang="en-US" sz="2800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sz="28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2800" i="1" dirty="0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</a:rPr>
                  <a:t>  for all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</a:rPr>
                  <a:t> in </a:t>
                </a:r>
                <a:r>
                  <a:rPr lang="en-US" altLang="en-US" sz="2800" i="1" dirty="0" smtClean="0">
                    <a:latin typeface="Cambria" panose="02040503050406030204" pitchFamily="18" charset="0"/>
                  </a:rPr>
                  <a:t>D</a:t>
                </a:r>
                <a:r>
                  <a:rPr lang="en-US" altLang="en-US" sz="2800" dirty="0" smtClean="0">
                    <a:latin typeface="Cambria" panose="02040503050406030204" pitchFamily="18" charset="0"/>
                  </a:rPr>
                  <a:t>, where </a:t>
                </a:r>
                <a:r>
                  <a:rPr lang="en-US" altLang="en-US" sz="2800" i="1" dirty="0" smtClean="0">
                    <a:latin typeface="Cambria" panose="02040503050406030204" pitchFamily="18" charset="0"/>
                  </a:rPr>
                  <a:t>D</a:t>
                </a:r>
                <a:r>
                  <a:rPr lang="en-US" altLang="en-US" sz="2800" dirty="0" smtClean="0">
                    <a:latin typeface="Cambria" panose="02040503050406030204" pitchFamily="18" charset="0"/>
                  </a:rPr>
                  <a:t> is the domain of 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</a:rPr>
                  <a:t>.  The number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sz="28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2800" i="1" dirty="0" smtClean="0">
                            <a:latin typeface="Cambria Math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</a:rPr>
                  <a:t> is called the minimum value of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</a:rPr>
                  <a:t> on </a:t>
                </a:r>
                <a:r>
                  <a:rPr lang="en-US" altLang="en-US" sz="2800" i="1" dirty="0" smtClean="0">
                    <a:latin typeface="Cambria" panose="02040503050406030204" pitchFamily="18" charset="0"/>
                  </a:rPr>
                  <a:t>D</a:t>
                </a:r>
                <a:r>
                  <a:rPr lang="en-US" altLang="en-US" sz="2800" dirty="0" smtClean="0">
                    <a:latin typeface="Cambria" panose="02040503050406030204" pitchFamily="18" charset="0"/>
                  </a:rPr>
                  <a:t>.</a:t>
                </a:r>
              </a:p>
              <a:p>
                <a:pPr marL="609600" indent="-609600" eaLnBrk="1" hangingPunct="1">
                  <a:buFontTx/>
                  <a:buAutoNum type="arabicPeriod"/>
                </a:pPr>
                <a:r>
                  <a:rPr lang="en-US" altLang="en-US" sz="2800" dirty="0" smtClean="0">
                    <a:latin typeface="Cambria" panose="02040503050406030204" pitchFamily="18" charset="0"/>
                  </a:rPr>
                  <a:t>The maximum and minimum values of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</a:rPr>
                  <a:t> are called the </a:t>
                </a:r>
                <a:r>
                  <a:rPr lang="en-US" altLang="en-US" sz="2800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extreme values</a:t>
                </a:r>
                <a:r>
                  <a:rPr lang="en-US" altLang="en-US" sz="2800" dirty="0" smtClean="0">
                    <a:latin typeface="Cambria" panose="02040503050406030204" pitchFamily="18" charset="0"/>
                  </a:rPr>
                  <a:t> (also called </a:t>
                </a:r>
                <a:r>
                  <a:rPr lang="en-US" altLang="en-US" sz="2800" b="1" u="sng" dirty="0" err="1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extrema</a:t>
                </a:r>
                <a:r>
                  <a:rPr lang="en-US" altLang="en-US" sz="2800" dirty="0" smtClean="0">
                    <a:latin typeface="Cambria" panose="02040503050406030204" pitchFamily="18" charset="0"/>
                  </a:rPr>
                  <a:t>)of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3075" name="Rectang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600200"/>
                <a:ext cx="8229600" cy="5029200"/>
              </a:xfrm>
              <a:blipFill rotWithShape="1">
                <a:blip r:embed="rId2"/>
                <a:stretch>
                  <a:fillRect l="-1407" t="-1212" r="-889" b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LOCAL MINIMUM AND</a:t>
            </a:r>
            <a:br>
              <a:rPr lang="en-US" altLang="en-US" sz="4000" b="1" smtClean="0"/>
            </a:br>
            <a:r>
              <a:rPr lang="en-US" altLang="en-US" sz="4000" b="1" smtClean="0"/>
              <a:t>LOCAL MAXIMUM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609600" indent="-609600" eaLnBrk="1" hangingPunct="1">
                  <a:buFontTx/>
                  <a:buAutoNum type="arabicPeriod"/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A  function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has a </a:t>
                </a:r>
                <a:r>
                  <a:rPr lang="en-US" altLang="en-US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local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 (or </a:t>
                </a:r>
                <a:r>
                  <a:rPr lang="en-US" altLang="en-US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relative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) </a:t>
                </a:r>
                <a:r>
                  <a:rPr lang="en-US" altLang="en-US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maximum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𝑐</m:t>
                        </m:r>
                      </m:e>
                    </m:d>
                    <m:r>
                      <a:rPr lang="en-US" altLang="en-US" i="1" dirty="0" smtClean="0">
                        <a:latin typeface="Cambria Math"/>
                      </a:rPr>
                      <m:t>≥</m:t>
                    </m:r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 for all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near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.</a:t>
                </a:r>
              </a:p>
              <a:p>
                <a:pPr marL="609600" indent="-609600" eaLnBrk="1" hangingPunct="1">
                  <a:buFontTx/>
                  <a:buAutoNum type="arabicPeriod"/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A 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function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has a </a:t>
                </a:r>
                <a:r>
                  <a:rPr lang="en-US" altLang="en-US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local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 (or </a:t>
                </a:r>
                <a:r>
                  <a:rPr lang="en-US" altLang="en-US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relative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) </a:t>
                </a:r>
                <a:r>
                  <a:rPr lang="en-US" altLang="en-US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minimum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 at </a:t>
                </a:r>
                <a:r>
                  <a:rPr lang="en-US" altLang="en-US" i="1" dirty="0" smtClean="0">
                    <a:latin typeface="Cambria" panose="02040503050406030204" pitchFamily="18" charset="0"/>
                  </a:rPr>
                  <a:t>c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 if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𝑐</m:t>
                        </m:r>
                      </m:e>
                    </m:d>
                    <m:r>
                      <a:rPr lang="en-US" altLang="en-US" i="1" dirty="0" smtClean="0">
                        <a:latin typeface="Cambria Math"/>
                      </a:rPr>
                      <m:t>≤</m:t>
                    </m:r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 for all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near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.</a:t>
                </a:r>
                <a:endParaRPr lang="en-US" altLang="en-US" dirty="0" smtClean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40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1778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THE EXTREME VALUE THEOREM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23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752600"/>
                <a:ext cx="8229600" cy="2554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Theorem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If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i="1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is continuous on a closed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𝑎</m:t>
                        </m:r>
                        <m:r>
                          <a:rPr lang="en-US" altLang="en-US" i="1" dirty="0" smtClean="0">
                            <a:latin typeface="Cambria Math"/>
                          </a:rPr>
                          <m:t>, </m:t>
                        </m:r>
                        <m:r>
                          <a:rPr lang="en-US" altLang="en-US" i="1" dirty="0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i="1" dirty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attains an absolute maximum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value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and an absolute minimum value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𝑑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at some numbers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𝑑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𝑎</m:t>
                        </m:r>
                        <m:r>
                          <a:rPr lang="en-US" altLang="en-US" i="1" dirty="0" smtClean="0">
                            <a:latin typeface="Cambria Math"/>
                          </a:rPr>
                          <m:t>, </m:t>
                        </m:r>
                        <m:r>
                          <a:rPr lang="en-US" altLang="en-US" i="1" dirty="0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.</a:t>
                </a:r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512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752600"/>
                <a:ext cx="8229600" cy="2554545"/>
              </a:xfrm>
              <a:prstGeom prst="rect">
                <a:avLst/>
              </a:prstGeom>
              <a:blipFill rotWithShape="1">
                <a:blip r:embed="rId2"/>
                <a:stretch>
                  <a:fillRect l="-1926" t="-3103" b="-668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FERMAT’S THEOREM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147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752600"/>
                <a:ext cx="8458200" cy="15696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n-US" b="1" u="sng" dirty="0" smtClean="0">
                    <a:latin typeface="Cambria" panose="02040503050406030204" pitchFamily="18" charset="0"/>
                  </a:rPr>
                  <a:t>Theorem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If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i="1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has a local maximum or minimum at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and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altLang="en-US" i="1" dirty="0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exists, 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altLang="en-US" i="1" dirty="0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𝑐</m:t>
                        </m:r>
                      </m:e>
                    </m:d>
                    <m:r>
                      <a:rPr lang="en-US" altLang="en-US" i="1" dirty="0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. </a:t>
                </a:r>
              </a:p>
            </p:txBody>
          </p:sp>
        </mc:Choice>
        <mc:Fallback>
          <p:sp>
            <p:nvSpPr>
              <p:cNvPr id="614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752600"/>
                <a:ext cx="8458200" cy="1569660"/>
              </a:xfrm>
              <a:prstGeom prst="rect">
                <a:avLst/>
              </a:prstGeom>
              <a:blipFill rotWithShape="1">
                <a:blip r:embed="rId2"/>
                <a:stretch>
                  <a:fillRect l="-1875" t="-5058" b="-1167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CRITICAL NUMBERS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171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828800"/>
                <a:ext cx="8229600" cy="16298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A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critical number</a:t>
                </a:r>
                <a:r>
                  <a:rPr lang="en-US" altLang="en-US" dirty="0">
                    <a:latin typeface="Cambria" panose="02040503050406030204" pitchFamily="18" charset="0"/>
                  </a:rPr>
                  <a:t> of a function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a number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in the domain of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such that either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altLang="en-US" i="1" dirty="0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𝑐</m:t>
                        </m:r>
                      </m:e>
                    </m:d>
                    <m:r>
                      <a:rPr lang="en-US" altLang="en-US" i="1" dirty="0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altLang="en-US" i="1" dirty="0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>
                            <a:latin typeface="Cambria Math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does not exist.</a:t>
                </a:r>
              </a:p>
            </p:txBody>
          </p:sp>
        </mc:Choice>
        <mc:Fallback>
          <p:sp>
            <p:nvSpPr>
              <p:cNvPr id="7171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828800"/>
                <a:ext cx="8229600" cy="1629805"/>
              </a:xfrm>
              <a:prstGeom prst="rect">
                <a:avLst/>
              </a:prstGeom>
              <a:blipFill rotWithShape="1">
                <a:blip r:embed="rId2"/>
                <a:stretch>
                  <a:fillRect l="-1926" t="-4869" r="-1778" b="-786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FERMAT’S THEOREM REVISITED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95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752600"/>
                <a:ext cx="8229600" cy="28007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Fermat’s Theorem can be stated using the idea of critical numbers as follows.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en-US" b="1" u="sng" dirty="0">
                    <a:latin typeface="Cambria" panose="02040503050406030204" pitchFamily="18" charset="0"/>
                  </a:rPr>
                  <a:t>Fermat’s Theorem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If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has a local minimum or local maximum at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a critical number of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.</a:t>
                </a:r>
                <a:endParaRPr lang="en-US" altLang="en-US" b="1" u="sng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819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752600"/>
                <a:ext cx="8229600" cy="2800767"/>
              </a:xfrm>
              <a:prstGeom prst="rect">
                <a:avLst/>
              </a:prstGeom>
              <a:blipFill rotWithShape="1">
                <a:blip r:embed="rId2"/>
                <a:stretch>
                  <a:fillRect l="-1926" t="-2832" r="-2815" b="-61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EXTREME VALUE THEOREM RESTATED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219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752600"/>
                <a:ext cx="8305800" cy="15696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</a:t>
                </a:r>
                <a:r>
                  <a:rPr lang="en-US" altLang="en-US" i="1" u="sng" dirty="0">
                    <a:latin typeface="Cambria" panose="02040503050406030204" pitchFamily="18" charset="0"/>
                  </a:rPr>
                  <a:t>continuous</a:t>
                </a:r>
                <a:r>
                  <a:rPr lang="en-US" altLang="en-US" dirty="0">
                    <a:latin typeface="Cambria" panose="02040503050406030204" pitchFamily="18" charset="0"/>
                  </a:rPr>
                  <a:t> on a </a:t>
                </a:r>
                <a:r>
                  <a:rPr lang="en-US" altLang="en-US" i="1" u="sng" dirty="0">
                    <a:latin typeface="Cambria" panose="02040503050406030204" pitchFamily="18" charset="0"/>
                  </a:rPr>
                  <a:t>closed interval</a:t>
                </a:r>
                <a:r>
                  <a:rPr lang="en-US" altLang="en-US" dirty="0">
                    <a:latin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𝑎</m:t>
                        </m:r>
                        <m:r>
                          <a:rPr lang="en-US" altLang="en-US" i="1" dirty="0" smtClean="0">
                            <a:latin typeface="Cambria Math"/>
                          </a:rPr>
                          <m:t>, </m:t>
                        </m:r>
                        <m:r>
                          <a:rPr lang="en-US" altLang="en-US" i="1" dirty="0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attains both an absolute minimum and absolute maximum value on that interval.</a:t>
                </a:r>
              </a:p>
            </p:txBody>
          </p:sp>
        </mc:Choice>
        <mc:Fallback>
          <p:sp>
            <p:nvSpPr>
              <p:cNvPr id="921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752600"/>
                <a:ext cx="8305800" cy="1569660"/>
              </a:xfrm>
              <a:prstGeom prst="rect">
                <a:avLst/>
              </a:prstGeom>
              <a:blipFill rotWithShape="1">
                <a:blip r:embed="rId2"/>
                <a:stretch>
                  <a:fillRect l="-1909" t="-5058" b="-1167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THE CLOSED INTERVAL METHOD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24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2819400"/>
                <a:ext cx="8229600" cy="3886200"/>
              </a:xfrm>
            </p:spPr>
            <p:txBody>
              <a:bodyPr/>
              <a:lstStyle/>
              <a:p>
                <a:pPr marL="609600" indent="-609600" eaLnBrk="1" hangingPunct="1">
                  <a:lnSpc>
                    <a:spcPct val="90000"/>
                  </a:lnSpc>
                  <a:buFontTx/>
                  <a:buAutoNum type="arabicPeriod"/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at the critical numbers of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𝑎</m:t>
                        </m:r>
                        <m:r>
                          <a:rPr lang="en-US" altLang="en-US" i="1" dirty="0" smtClean="0">
                            <a:latin typeface="Cambria Math"/>
                          </a:rPr>
                          <m:t>, </m:t>
                        </m:r>
                        <m:r>
                          <a:rPr lang="en-US" altLang="en-US" i="1" dirty="0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.</a:t>
                </a:r>
              </a:p>
              <a:p>
                <a:pPr marL="609600" indent="-609600" eaLnBrk="1" hangingPunct="1">
                  <a:lnSpc>
                    <a:spcPct val="90000"/>
                  </a:lnSpc>
                  <a:buFontTx/>
                  <a:buAutoNum type="arabicPeriod"/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at the endpoints of the interval.</a:t>
                </a:r>
              </a:p>
              <a:p>
                <a:pPr marL="609600" indent="-609600" eaLnBrk="1" hangingPunct="1">
                  <a:lnSpc>
                    <a:spcPct val="90000"/>
                  </a:lnSpc>
                  <a:buFontTx/>
                  <a:buAutoNum type="arabicPeriod"/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The largest of the values from Steps 1 and 2 is the absolute maximum value; the smallest of these values is the absolute minimum value.</a:t>
                </a:r>
              </a:p>
            </p:txBody>
          </p:sp>
        </mc:Choice>
        <mc:Fallback>
          <p:sp>
            <p:nvSpPr>
              <p:cNvPr id="1024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2819400"/>
                <a:ext cx="8229600" cy="3886200"/>
              </a:xfrm>
              <a:blipFill rotWithShape="1">
                <a:blip r:embed="rId2"/>
                <a:stretch>
                  <a:fillRect l="-1778" t="-3297" r="-2370" b="-28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244" name="Text Box 4"/>
              <p:cNvSpPr txBox="1">
                <a:spLocks noChangeArrowheads="1"/>
              </p:cNvSpPr>
              <p:nvPr/>
            </p:nvSpPr>
            <p:spPr bwMode="auto">
              <a:xfrm>
                <a:off x="304800" y="1219200"/>
                <a:ext cx="8458200" cy="15696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To find the </a:t>
                </a:r>
                <a:r>
                  <a:rPr lang="en-US" altLang="en-US" i="1" u="sng" dirty="0">
                    <a:latin typeface="Cambria" panose="02040503050406030204" pitchFamily="18" charset="0"/>
                  </a:rPr>
                  <a:t>absolute</a:t>
                </a:r>
                <a:r>
                  <a:rPr lang="en-US" altLang="en-US" dirty="0">
                    <a:latin typeface="Cambria" panose="02040503050406030204" pitchFamily="18" charset="0"/>
                  </a:rPr>
                  <a:t> maximum and minimum values of a continuous function on a closed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𝑎</m:t>
                        </m:r>
                        <m:r>
                          <a:rPr lang="en-US" altLang="en-US" i="1" dirty="0" smtClean="0">
                            <a:latin typeface="Cambria Math"/>
                          </a:rPr>
                          <m:t>, </m:t>
                        </m:r>
                        <m:r>
                          <a:rPr lang="en-US" altLang="en-US" i="1" dirty="0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:</a:t>
                </a:r>
              </a:p>
            </p:txBody>
          </p:sp>
        </mc:Choice>
        <mc:Fallback>
          <p:sp>
            <p:nvSpPr>
              <p:cNvPr id="10244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219200"/>
                <a:ext cx="8458200" cy="1569660"/>
              </a:xfrm>
              <a:prstGeom prst="rect">
                <a:avLst/>
              </a:prstGeom>
              <a:blipFill rotWithShape="1">
                <a:blip r:embed="rId3"/>
                <a:stretch>
                  <a:fillRect l="-1801" t="-5058" b="-1206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470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Times New Roman</vt:lpstr>
      <vt:lpstr>Arial</vt:lpstr>
      <vt:lpstr>Calibri</vt:lpstr>
      <vt:lpstr>Default Design</vt:lpstr>
      <vt:lpstr>Section 3.1</vt:lpstr>
      <vt:lpstr>ABSOLUTE MINIMUM AND ABSOLUTE MAXIMUM</vt:lpstr>
      <vt:lpstr>LOCAL MINIMUM AND LOCAL MAXIMUM</vt:lpstr>
      <vt:lpstr>THE EXTREME VALUE THEOREM</vt:lpstr>
      <vt:lpstr>FERMAT’S THEOREM</vt:lpstr>
      <vt:lpstr>CRITICAL NUMBERS</vt:lpstr>
      <vt:lpstr>FERMAT’S THEOREM REVISITED</vt:lpstr>
      <vt:lpstr>EXTREME VALUE THEOREM RESTATED</vt:lpstr>
      <vt:lpstr>THE CLOSED INTERVAL METHOD</vt:lpstr>
    </vt:vector>
  </TitlesOfParts>
  <Company>Gordon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4.1</dc:title>
  <dc:creator>Allen Fuller</dc:creator>
  <cp:lastModifiedBy>Fuller, Allen</cp:lastModifiedBy>
  <cp:revision>16</cp:revision>
  <dcterms:created xsi:type="dcterms:W3CDTF">2005-06-01T00:32:13Z</dcterms:created>
  <dcterms:modified xsi:type="dcterms:W3CDTF">2014-04-08T20:41:07Z</dcterms:modified>
</cp:coreProperties>
</file>