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95E9B-88F0-423E-BCA2-CF3E7E0AE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3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99DE9-01D6-42FD-A837-A1716F05A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B5E89-14C5-4FF9-B745-0F9860F97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5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CCBE7-6F80-4C85-9D01-0C045B04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8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1F8B5-1A43-447B-A577-8A277BCA8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5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0E6AF-DF41-4A4F-A1E3-012F7491C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0853F-60F4-4163-A998-B9519CAC4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A99D2-BF78-4FB2-B8F2-67432645D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5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F7C26-D92D-464D-ADB9-73D3BDC6F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2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0B79D-D4DA-48E1-9271-C840293B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9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65618-A4B1-4595-B9FD-3EB7F8523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7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B6B1E7E-14D9-4E12-8DDA-74D9F0477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Section </a:t>
            </a:r>
            <a:r>
              <a:rPr lang="en-US" altLang="en-US" b="1" dirty="0" smtClean="0"/>
              <a:t>2.9</a:t>
            </a:r>
            <a:endParaRPr lang="en-US" altLang="en-US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Linear Approximations and Differentials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EQUATION OF THE TANGENT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229600" cy="5133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Recall that the slope of the tangent line to the curve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given by the value of the derivative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; that is,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𝑚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Therefore, the point-slope form of the tangent line to the curve of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can be written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as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02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229600" cy="5133328"/>
              </a:xfrm>
              <a:prstGeom prst="rect">
                <a:avLst/>
              </a:prstGeom>
              <a:blipFill rotWithShape="1">
                <a:blip r:embed="rId2"/>
                <a:stretch>
                  <a:fillRect l="-1926" t="-1544" r="-1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LINEAR APPROXIMATION OF </a:t>
            </a:r>
            <a:r>
              <a:rPr lang="en-US" altLang="en-US" sz="4000" b="1" i="1" smtClean="0"/>
              <a:t>f</a:t>
            </a:r>
            <a:r>
              <a:rPr lang="en-US" altLang="en-US" sz="4000" b="1" smtClean="0"/>
              <a:t> AT A POINT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2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077200" cy="2554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linear approximation</a:t>
                </a:r>
                <a:r>
                  <a:rPr lang="en-US" altLang="en-US" dirty="0">
                    <a:latin typeface="Cambria" panose="02040503050406030204" pitchFamily="18" charset="0"/>
                  </a:rPr>
                  <a:t> (or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tangent line approximation</a:t>
                </a:r>
                <a:r>
                  <a:rPr lang="en-US" altLang="en-US" dirty="0">
                    <a:latin typeface="Cambria" panose="02040503050406030204" pitchFamily="18" charset="0"/>
                  </a:rPr>
                  <a:t>)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given by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≈</m:t>
                      </m:r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This is also called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linearization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05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077200" cy="2554545"/>
              </a:xfrm>
              <a:prstGeom prst="rect">
                <a:avLst/>
              </a:prstGeom>
              <a:blipFill rotWithShape="1">
                <a:blip r:embed="rId2"/>
                <a:stretch>
                  <a:fillRect l="-1962" t="-3103" r="-679" b="-66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DIFFERENTIALS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Rectangle 4"/>
              <p:cNvSpPr>
                <a:spLocks noChangeArrowheads="1"/>
              </p:cNvSpPr>
              <p:nvPr/>
            </p:nvSpPr>
            <p:spPr bwMode="auto">
              <a:xfrm>
                <a:off x="457200" y="1676400"/>
                <a:ext cx="8001000" cy="47089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522288" indent="-522288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𝑦</m:t>
                    </m:r>
                    <m:r>
                      <a:rPr lang="en-US" altLang="en-US" sz="3000" b="0" i="1" smtClean="0">
                        <a:latin typeface="Cambria Math"/>
                      </a:rPr>
                      <m:t>=</m:t>
                    </m:r>
                    <m:r>
                      <a:rPr lang="en-US" altLang="en-US" sz="3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be a differentiable function.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The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differential of </a:t>
                </a:r>
                <a:r>
                  <a:rPr lang="en-US" altLang="en-US" sz="3000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x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𝑑𝑥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is an independent variable and can be any real number.  Frequently,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𝑑𝑥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is set equal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3000" i="0" dirty="0" smtClean="0">
                        <a:latin typeface="Cambria Math"/>
                        <a:cs typeface="Times New Roman" pitchFamily="18" charset="0"/>
                      </a:rPr>
                      <m:t>Δ</m:t>
                    </m:r>
                    <m:r>
                      <a:rPr lang="en-US" altLang="en-US" sz="300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l-GR" altLang="en-US" sz="30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The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differential of </a:t>
                </a:r>
                <a:r>
                  <a:rPr lang="en-US" altLang="en-US" sz="3000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y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𝑑𝑦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is defined by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b="0" i="1" smtClean="0">
                          <a:latin typeface="Cambria Math"/>
                        </a:rPr>
                        <m:t>𝑑𝑦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𝑑𝑥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Recall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3000" b="0" i="0" smtClean="0">
                        <a:latin typeface="Cambria Math"/>
                        <a:cs typeface="Times New Roman" pitchFamily="18" charset="0"/>
                      </a:rPr>
                      <m:t>Δ</m:t>
                    </m:r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en-US" sz="3000" b="0" i="0" smtClean="0">
                            <a:latin typeface="Cambria Math"/>
                            <a:cs typeface="Times New Roman" pitchFamily="18" charset="0"/>
                          </a:rPr>
                          <m:t>Δ</m:t>
                        </m:r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NOTE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𝑑𝑦</m:t>
                    </m:r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altLang="en-US" sz="3000" b="0" i="0" smtClean="0">
                        <a:latin typeface="Cambria Math"/>
                        <a:cs typeface="Times New Roman" pitchFamily="18" charset="0"/>
                      </a:rPr>
                      <m:t>Δ</m:t>
                    </m:r>
                    <m:r>
                      <a:rPr lang="en-US" altLang="en-US" sz="3000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endParaRPr lang="en-US" altLang="en-US" sz="3000" i="1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7171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001000" cy="4708981"/>
              </a:xfrm>
              <a:prstGeom prst="rect">
                <a:avLst/>
              </a:prstGeom>
              <a:blipFill rotWithShape="1">
                <a:blip r:embed="rId2"/>
                <a:stretch>
                  <a:fillRect l="-1752" t="-1684" b="-31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Text Box 4"/>
              <p:cNvSpPr txBox="1">
                <a:spLocks noChangeArrowheads="1"/>
              </p:cNvSpPr>
              <p:nvPr/>
            </p:nvSpPr>
            <p:spPr bwMode="auto">
              <a:xfrm>
                <a:off x="457200" y="1828800"/>
                <a:ext cx="8153400" cy="3529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Using the notation of differentials, the linear approximation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≈</m:t>
                      </m:r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can be written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as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≈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𝑑𝑥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r>
                        <a:rPr lang="en-US" altLang="en-US" b="0" i="1" smtClean="0">
                          <a:latin typeface="Cambria Math"/>
                        </a:rPr>
                        <m:t>𝑑𝑦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07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828800"/>
                <a:ext cx="8153400" cy="3529171"/>
              </a:xfrm>
              <a:prstGeom prst="rect">
                <a:avLst/>
              </a:prstGeom>
              <a:blipFill rotWithShape="1">
                <a:blip r:embed="rId2"/>
                <a:stretch>
                  <a:fillRect l="-1868" t="-22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DIFFERENTIALS AND THE LINEAR APPROXIMATION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ERRORS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Text Box 5"/>
              <p:cNvSpPr txBox="1">
                <a:spLocks noChangeArrowheads="1"/>
              </p:cNvSpPr>
              <p:nvPr/>
            </p:nvSpPr>
            <p:spPr bwMode="auto">
              <a:xfrm>
                <a:off x="457200" y="1676400"/>
                <a:ext cx="8305800" cy="42780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If we are making physical measurements, there is always error involved.  The error is notated by using the delta, </a:t>
                </a:r>
                <a:r>
                  <a:rPr lang="el-GR" altLang="en-US" dirty="0">
                    <a:latin typeface="Cambria" panose="02040503050406030204" pitchFamily="18" charset="0"/>
                    <a:cs typeface="Times New Roman" pitchFamily="18" charset="0"/>
                  </a:rPr>
                  <a:t>Δ</a:t>
                </a:r>
                <a:r>
                  <a:rPr lang="en-US" altLang="en-US" dirty="0">
                    <a:latin typeface="Cambria" panose="02040503050406030204" pitchFamily="18" charset="0"/>
                  </a:rPr>
                  <a:t>, symbol followed by the variable representing the quantity measured.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For example, if we are measuring volume, the error in measuring the volume would be symbolized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i="0" dirty="0" smtClean="0">
                        <a:latin typeface="Cambria Math"/>
                      </a:rPr>
                      <m:t>Δ</m:t>
                    </m:r>
                    <m:r>
                      <a:rPr lang="en-US" altLang="en-US" i="1" dirty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819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305800" cy="4278094"/>
              </a:xfrm>
              <a:prstGeom prst="rect">
                <a:avLst/>
              </a:prstGeom>
              <a:blipFill rotWithShape="1">
                <a:blip r:embed="rId2"/>
                <a:stretch>
                  <a:fillRect l="-1834" t="-1852" r="-807" b="-3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ABSOLUTE, RELATIVE, AND PERCENT ERROR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00" name="Text Box 5"/>
              <p:cNvSpPr txBox="1">
                <a:spLocks noChangeArrowheads="1"/>
              </p:cNvSpPr>
              <p:nvPr/>
            </p:nvSpPr>
            <p:spPr bwMode="auto">
              <a:xfrm>
                <a:off x="381000" y="1600200"/>
                <a:ext cx="8305800" cy="51019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457200" indent="-457200" eaLnBrk="1" hangingPunct="1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actual error from the true value is called the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absolute error</a:t>
                </a:r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 marL="457200" indent="-457200" eaLnBrk="1" hangingPunct="1">
                  <a:lnSpc>
                    <a:spcPct val="150000"/>
                  </a:lnSpc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</a:rPr>
                  <a:t>The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relative error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the absolute error divided by total quantity.  In the case of volume,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Δ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pPr marL="457200" indent="-457200" eaLnBrk="1" hangingPunct="1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</a:rPr>
                  <a:t>The </a:t>
                </a:r>
                <a:r>
                  <a:rPr lang="en-US" altLang="en-US" b="1" u="sng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percentage error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the relative error multiplied by 100.</a:t>
                </a:r>
              </a:p>
            </p:txBody>
          </p:sp>
        </mc:Choice>
        <mc:Fallback>
          <p:sp>
            <p:nvSpPr>
              <p:cNvPr id="4100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00200"/>
                <a:ext cx="8305800" cy="5101974"/>
              </a:xfrm>
              <a:prstGeom prst="rect">
                <a:avLst/>
              </a:prstGeom>
              <a:blipFill rotWithShape="1">
                <a:blip r:embed="rId2"/>
                <a:stretch>
                  <a:fillRect l="-1689" t="-1555" b="-29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416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Calibri</vt:lpstr>
      <vt:lpstr>Default Design</vt:lpstr>
      <vt:lpstr>Section 2.9</vt:lpstr>
      <vt:lpstr>EQUATION OF THE TANGENT LINE</vt:lpstr>
      <vt:lpstr>LINEAR APPROXIMATION OF f AT A POINT</vt:lpstr>
      <vt:lpstr>DIFFERENTIALS</vt:lpstr>
      <vt:lpstr>DIFFERENTIALS AND THE LINEAR APPROXIMATION</vt:lpstr>
      <vt:lpstr>ERRORS</vt:lpstr>
      <vt:lpstr>ABSOLUTE, RELATIVE, AND PERCENT ERROR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3.10</dc:title>
  <dc:creator>Allen Fuller</dc:creator>
  <cp:lastModifiedBy>Fuller, Allen</cp:lastModifiedBy>
  <cp:revision>12</cp:revision>
  <dcterms:created xsi:type="dcterms:W3CDTF">2005-05-31T05:07:22Z</dcterms:created>
  <dcterms:modified xsi:type="dcterms:W3CDTF">2014-04-08T17:54:30Z</dcterms:modified>
</cp:coreProperties>
</file>