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algn="l" rtl="0" fontAlgn="base">
      <a:spcBef>
        <a:spcPct val="0"/>
      </a:spcBef>
      <a:spcAft>
        <a:spcPct val="0"/>
      </a:spcAft>
      <a:defRPr sz="3200" kern="1200">
        <a:solidFill>
          <a:schemeClr val="tx1"/>
        </a:solidFill>
        <a:latin typeface="Times New Roman" pitchFamily="18" charset="0"/>
        <a:ea typeface="+mn-ea"/>
        <a:cs typeface="+mn-cs"/>
      </a:defRPr>
    </a:lvl1pPr>
    <a:lvl2pPr marL="457200" algn="l" rtl="0" fontAlgn="base">
      <a:spcBef>
        <a:spcPct val="0"/>
      </a:spcBef>
      <a:spcAft>
        <a:spcPct val="0"/>
      </a:spcAft>
      <a:defRPr sz="3200" kern="1200">
        <a:solidFill>
          <a:schemeClr val="tx1"/>
        </a:solidFill>
        <a:latin typeface="Times New Roman" pitchFamily="18" charset="0"/>
        <a:ea typeface="+mn-ea"/>
        <a:cs typeface="+mn-cs"/>
      </a:defRPr>
    </a:lvl2pPr>
    <a:lvl3pPr marL="914400" algn="l" rtl="0" fontAlgn="base">
      <a:spcBef>
        <a:spcPct val="0"/>
      </a:spcBef>
      <a:spcAft>
        <a:spcPct val="0"/>
      </a:spcAft>
      <a:defRPr sz="3200" kern="1200">
        <a:solidFill>
          <a:schemeClr val="tx1"/>
        </a:solidFill>
        <a:latin typeface="Times New Roman" pitchFamily="18" charset="0"/>
        <a:ea typeface="+mn-ea"/>
        <a:cs typeface="+mn-cs"/>
      </a:defRPr>
    </a:lvl3pPr>
    <a:lvl4pPr marL="1371600" algn="l" rtl="0" fontAlgn="base">
      <a:spcBef>
        <a:spcPct val="0"/>
      </a:spcBef>
      <a:spcAft>
        <a:spcPct val="0"/>
      </a:spcAft>
      <a:defRPr sz="3200" kern="1200">
        <a:solidFill>
          <a:schemeClr val="tx1"/>
        </a:solidFill>
        <a:latin typeface="Times New Roman" pitchFamily="18" charset="0"/>
        <a:ea typeface="+mn-ea"/>
        <a:cs typeface="+mn-cs"/>
      </a:defRPr>
    </a:lvl4pPr>
    <a:lvl5pPr marL="1828800" algn="l" rtl="0" fontAlgn="base">
      <a:spcBef>
        <a:spcPct val="0"/>
      </a:spcBef>
      <a:spcAft>
        <a:spcPct val="0"/>
      </a:spcAft>
      <a:defRPr sz="3200" kern="1200">
        <a:solidFill>
          <a:schemeClr val="tx1"/>
        </a:solidFill>
        <a:latin typeface="Times New Roman" pitchFamily="18" charset="0"/>
        <a:ea typeface="+mn-ea"/>
        <a:cs typeface="+mn-cs"/>
      </a:defRPr>
    </a:lvl5pPr>
    <a:lvl6pPr marL="2286000" algn="l" defTabSz="914400" rtl="0" eaLnBrk="1" latinLnBrk="0" hangingPunct="1">
      <a:defRPr sz="3200" kern="1200">
        <a:solidFill>
          <a:schemeClr val="tx1"/>
        </a:solidFill>
        <a:latin typeface="Times New Roman" pitchFamily="18" charset="0"/>
        <a:ea typeface="+mn-ea"/>
        <a:cs typeface="+mn-cs"/>
      </a:defRPr>
    </a:lvl6pPr>
    <a:lvl7pPr marL="2743200" algn="l" defTabSz="914400" rtl="0" eaLnBrk="1" latinLnBrk="0" hangingPunct="1">
      <a:defRPr sz="3200" kern="1200">
        <a:solidFill>
          <a:schemeClr val="tx1"/>
        </a:solidFill>
        <a:latin typeface="Times New Roman" pitchFamily="18" charset="0"/>
        <a:ea typeface="+mn-ea"/>
        <a:cs typeface="+mn-cs"/>
      </a:defRPr>
    </a:lvl7pPr>
    <a:lvl8pPr marL="3200400" algn="l" defTabSz="914400" rtl="0" eaLnBrk="1" latinLnBrk="0" hangingPunct="1">
      <a:defRPr sz="3200" kern="1200">
        <a:solidFill>
          <a:schemeClr val="tx1"/>
        </a:solidFill>
        <a:latin typeface="Times New Roman" pitchFamily="18" charset="0"/>
        <a:ea typeface="+mn-ea"/>
        <a:cs typeface="+mn-cs"/>
      </a:defRPr>
    </a:lvl8pPr>
    <a:lvl9pPr marL="3657600" algn="l" defTabSz="914400" rtl="0" eaLnBrk="1" latinLnBrk="0" hangingPunct="1">
      <a:defRPr sz="3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18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C94B5C8-9F02-4A0B-836B-11701E757CB1}" type="slidenum">
              <a:rPr lang="en-US"/>
              <a:pPr>
                <a:defRPr/>
              </a:pPr>
              <a:t>‹#›</a:t>
            </a:fld>
            <a:endParaRPr lang="en-US"/>
          </a:p>
        </p:txBody>
      </p:sp>
    </p:spTree>
    <p:extLst>
      <p:ext uri="{BB962C8B-B14F-4D97-AF65-F5344CB8AC3E}">
        <p14:creationId xmlns:p14="http://schemas.microsoft.com/office/powerpoint/2010/main" val="1773903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BE048B-81E2-4760-9D7B-797562CB5E3B}" type="slidenum">
              <a:rPr lang="en-US"/>
              <a:pPr>
                <a:defRPr/>
              </a:pPr>
              <a:t>‹#›</a:t>
            </a:fld>
            <a:endParaRPr lang="en-US"/>
          </a:p>
        </p:txBody>
      </p:sp>
    </p:spTree>
    <p:extLst>
      <p:ext uri="{BB962C8B-B14F-4D97-AF65-F5344CB8AC3E}">
        <p14:creationId xmlns:p14="http://schemas.microsoft.com/office/powerpoint/2010/main" val="1492634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30EB1BB-5B57-4348-8436-F855BE07ABAB}" type="slidenum">
              <a:rPr lang="en-US"/>
              <a:pPr>
                <a:defRPr/>
              </a:pPr>
              <a:t>‹#›</a:t>
            </a:fld>
            <a:endParaRPr lang="en-US"/>
          </a:p>
        </p:txBody>
      </p:sp>
    </p:spTree>
    <p:extLst>
      <p:ext uri="{BB962C8B-B14F-4D97-AF65-F5344CB8AC3E}">
        <p14:creationId xmlns:p14="http://schemas.microsoft.com/office/powerpoint/2010/main" val="224154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EC47F48-4188-4DE9-BCA0-065D57B5565F}" type="slidenum">
              <a:rPr lang="en-US"/>
              <a:pPr>
                <a:defRPr/>
              </a:pPr>
              <a:t>‹#›</a:t>
            </a:fld>
            <a:endParaRPr lang="en-US"/>
          </a:p>
        </p:txBody>
      </p:sp>
    </p:spTree>
    <p:extLst>
      <p:ext uri="{BB962C8B-B14F-4D97-AF65-F5344CB8AC3E}">
        <p14:creationId xmlns:p14="http://schemas.microsoft.com/office/powerpoint/2010/main" val="1468276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6F1667-0B0E-4BFB-A895-2A9065A7A6ED}" type="slidenum">
              <a:rPr lang="en-US"/>
              <a:pPr>
                <a:defRPr/>
              </a:pPr>
              <a:t>‹#›</a:t>
            </a:fld>
            <a:endParaRPr lang="en-US"/>
          </a:p>
        </p:txBody>
      </p:sp>
    </p:spTree>
    <p:extLst>
      <p:ext uri="{BB962C8B-B14F-4D97-AF65-F5344CB8AC3E}">
        <p14:creationId xmlns:p14="http://schemas.microsoft.com/office/powerpoint/2010/main" val="2794052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F88076C-3386-4315-8B46-EAB485AE0B91}" type="slidenum">
              <a:rPr lang="en-US"/>
              <a:pPr>
                <a:defRPr/>
              </a:pPr>
              <a:t>‹#›</a:t>
            </a:fld>
            <a:endParaRPr lang="en-US"/>
          </a:p>
        </p:txBody>
      </p:sp>
    </p:spTree>
    <p:extLst>
      <p:ext uri="{BB962C8B-B14F-4D97-AF65-F5344CB8AC3E}">
        <p14:creationId xmlns:p14="http://schemas.microsoft.com/office/powerpoint/2010/main" val="1039454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758F897-943A-48BF-A6EC-3F20AC2AD648}" type="slidenum">
              <a:rPr lang="en-US"/>
              <a:pPr>
                <a:defRPr/>
              </a:pPr>
              <a:t>‹#›</a:t>
            </a:fld>
            <a:endParaRPr lang="en-US"/>
          </a:p>
        </p:txBody>
      </p:sp>
    </p:spTree>
    <p:extLst>
      <p:ext uri="{BB962C8B-B14F-4D97-AF65-F5344CB8AC3E}">
        <p14:creationId xmlns:p14="http://schemas.microsoft.com/office/powerpoint/2010/main" val="1573952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A0B0516-140B-492C-891C-B7A4C9D96087}" type="slidenum">
              <a:rPr lang="en-US"/>
              <a:pPr>
                <a:defRPr/>
              </a:pPr>
              <a:t>‹#›</a:t>
            </a:fld>
            <a:endParaRPr lang="en-US"/>
          </a:p>
        </p:txBody>
      </p:sp>
    </p:spTree>
    <p:extLst>
      <p:ext uri="{BB962C8B-B14F-4D97-AF65-F5344CB8AC3E}">
        <p14:creationId xmlns:p14="http://schemas.microsoft.com/office/powerpoint/2010/main" val="4063386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157C1C6-4337-47C8-87E1-CB269B7F68FC}" type="slidenum">
              <a:rPr lang="en-US"/>
              <a:pPr>
                <a:defRPr/>
              </a:pPr>
              <a:t>‹#›</a:t>
            </a:fld>
            <a:endParaRPr lang="en-US"/>
          </a:p>
        </p:txBody>
      </p:sp>
    </p:spTree>
    <p:extLst>
      <p:ext uri="{BB962C8B-B14F-4D97-AF65-F5344CB8AC3E}">
        <p14:creationId xmlns:p14="http://schemas.microsoft.com/office/powerpoint/2010/main" val="3948845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8A95FA3-F616-483C-909A-C02E0C0307EA}" type="slidenum">
              <a:rPr lang="en-US"/>
              <a:pPr>
                <a:defRPr/>
              </a:pPr>
              <a:t>‹#›</a:t>
            </a:fld>
            <a:endParaRPr lang="en-US"/>
          </a:p>
        </p:txBody>
      </p:sp>
    </p:spTree>
    <p:extLst>
      <p:ext uri="{BB962C8B-B14F-4D97-AF65-F5344CB8AC3E}">
        <p14:creationId xmlns:p14="http://schemas.microsoft.com/office/powerpoint/2010/main" val="4293156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FB876BA-F0D0-4687-870A-C39C7BFFA15C}" type="slidenum">
              <a:rPr lang="en-US"/>
              <a:pPr>
                <a:defRPr/>
              </a:pPr>
              <a:t>‹#›</a:t>
            </a:fld>
            <a:endParaRPr lang="en-US"/>
          </a:p>
        </p:txBody>
      </p:sp>
    </p:spTree>
    <p:extLst>
      <p:ext uri="{BB962C8B-B14F-4D97-AF65-F5344CB8AC3E}">
        <p14:creationId xmlns:p14="http://schemas.microsoft.com/office/powerpoint/2010/main" val="3157827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mn-lt"/>
              </a:defRPr>
            </a:lvl1pPr>
          </a:lstStyle>
          <a:p>
            <a:pPr>
              <a:defRPr/>
            </a:pPr>
            <a:fld id="{62E87BF3-B57C-4741-85D7-CF098243152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altLang="en-US" b="1" dirty="0" smtClean="0"/>
              <a:t>Section </a:t>
            </a:r>
            <a:r>
              <a:rPr lang="en-US" altLang="en-US" b="1" dirty="0" smtClean="0"/>
              <a:t>2.8</a:t>
            </a:r>
            <a:endParaRPr lang="en-US" altLang="en-US" b="1" dirty="0" smtClean="0"/>
          </a:p>
        </p:txBody>
      </p:sp>
      <p:sp>
        <p:nvSpPr>
          <p:cNvPr id="2051" name="Rectangle 3"/>
          <p:cNvSpPr>
            <a:spLocks noGrp="1" noChangeArrowheads="1"/>
          </p:cNvSpPr>
          <p:nvPr>
            <p:ph type="subTitle" idx="1"/>
          </p:nvPr>
        </p:nvSpPr>
        <p:spPr/>
        <p:txBody>
          <a:bodyPr/>
          <a:lstStyle/>
          <a:p>
            <a:pPr eaLnBrk="1" hangingPunct="1"/>
            <a:r>
              <a:rPr lang="en-US" altLang="en-US" b="1" smtClean="0"/>
              <a:t>Related Rates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en-US" b="1" smtClean="0"/>
              <a:t>RELATED RATE PROBLEMS</a:t>
            </a:r>
          </a:p>
        </p:txBody>
      </p:sp>
      <p:sp>
        <p:nvSpPr>
          <p:cNvPr id="3075" name="Rectangle 5"/>
          <p:cNvSpPr>
            <a:spLocks noChangeArrowheads="1"/>
          </p:cNvSpPr>
          <p:nvPr/>
        </p:nvSpPr>
        <p:spPr bwMode="auto">
          <a:xfrm>
            <a:off x="457200" y="1676400"/>
            <a:ext cx="79248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Times New Roman" pitchFamily="18" charset="0"/>
              </a:defRPr>
            </a:lvl1pPr>
            <a:lvl2pPr marL="742950" indent="-285750" eaLnBrk="0" hangingPunct="0">
              <a:defRPr sz="3200">
                <a:solidFill>
                  <a:schemeClr val="tx1"/>
                </a:solidFill>
                <a:latin typeface="Times New Roman" pitchFamily="18" charset="0"/>
              </a:defRPr>
            </a:lvl2pPr>
            <a:lvl3pPr marL="1143000" indent="-228600" eaLnBrk="0" hangingPunct="0">
              <a:defRPr sz="3200">
                <a:solidFill>
                  <a:schemeClr val="tx1"/>
                </a:solidFill>
                <a:latin typeface="Times New Roman" pitchFamily="18" charset="0"/>
              </a:defRPr>
            </a:lvl3pPr>
            <a:lvl4pPr marL="1600200" indent="-228600" eaLnBrk="0" hangingPunct="0">
              <a:defRPr sz="3200">
                <a:solidFill>
                  <a:schemeClr val="tx1"/>
                </a:solidFill>
                <a:latin typeface="Times New Roman" pitchFamily="18" charset="0"/>
              </a:defRPr>
            </a:lvl4pPr>
            <a:lvl5pPr marL="2057400" indent="-228600" eaLnBrk="0" hangingPunct="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pPr eaLnBrk="1" hangingPunct="1">
              <a:spcBef>
                <a:spcPct val="50000"/>
              </a:spcBef>
            </a:pPr>
            <a:r>
              <a:rPr lang="en-US" altLang="en-US" dirty="0">
                <a:latin typeface="Cambria" panose="02040503050406030204" pitchFamily="18" charset="0"/>
              </a:rPr>
              <a:t>Related rate problems deal with quantities that are changing over time and that are related to each other.</a:t>
            </a:r>
          </a:p>
          <a:p>
            <a:pPr eaLnBrk="1" hangingPunct="1">
              <a:spcBef>
                <a:spcPct val="50000"/>
              </a:spcBef>
            </a:pPr>
            <a:r>
              <a:rPr lang="en-US" altLang="en-US" dirty="0">
                <a:latin typeface="Cambria" panose="02040503050406030204" pitchFamily="18" charset="0"/>
              </a:rPr>
              <a:t>For example, the radius of an oil slick and the volume of oil leaking from a tanker.</a:t>
            </a:r>
          </a:p>
          <a:p>
            <a:pPr eaLnBrk="1" hangingPunct="1">
              <a:spcBef>
                <a:spcPct val="50000"/>
              </a:spcBef>
            </a:pPr>
            <a:r>
              <a:rPr lang="en-US" altLang="en-US" dirty="0">
                <a:latin typeface="Cambria" panose="02040503050406030204" pitchFamily="18" charset="0"/>
              </a:rPr>
              <a:t>We assume all quantities are </a:t>
            </a:r>
            <a:r>
              <a:rPr lang="en-US" altLang="en-US" i="1" u="sng" dirty="0">
                <a:latin typeface="Cambria" panose="02040503050406030204" pitchFamily="18" charset="0"/>
              </a:rPr>
              <a:t>implicit functions</a:t>
            </a:r>
            <a:r>
              <a:rPr lang="en-US" altLang="en-US" dirty="0">
                <a:latin typeface="Cambria" panose="02040503050406030204" pitchFamily="18" charset="0"/>
              </a:rPr>
              <a:t> of time.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b="1" smtClean="0"/>
              <a:t>PROCEDURE</a:t>
            </a:r>
          </a:p>
        </p:txBody>
      </p:sp>
      <p:sp>
        <p:nvSpPr>
          <p:cNvPr id="4099" name="Rectangle 3"/>
          <p:cNvSpPr>
            <a:spLocks noGrp="1" noChangeArrowheads="1"/>
          </p:cNvSpPr>
          <p:nvPr>
            <p:ph type="body" idx="1"/>
          </p:nvPr>
        </p:nvSpPr>
        <p:spPr>
          <a:xfrm>
            <a:off x="381000" y="1219200"/>
            <a:ext cx="8229600" cy="5410200"/>
          </a:xfrm>
        </p:spPr>
        <p:txBody>
          <a:bodyPr/>
          <a:lstStyle/>
          <a:p>
            <a:pPr marL="804863" indent="-804863" eaLnBrk="1" hangingPunct="1">
              <a:lnSpc>
                <a:spcPct val="90000"/>
              </a:lnSpc>
              <a:buFontTx/>
              <a:buNone/>
            </a:pPr>
            <a:r>
              <a:rPr lang="en-US" altLang="en-US" dirty="0" smtClean="0">
                <a:latin typeface="Cambria" panose="02040503050406030204" pitchFamily="18" charset="0"/>
              </a:rPr>
              <a:t>1.	Draw a diagram.</a:t>
            </a:r>
          </a:p>
          <a:p>
            <a:pPr marL="804863" indent="-804863" eaLnBrk="1" hangingPunct="1">
              <a:lnSpc>
                <a:spcPct val="90000"/>
              </a:lnSpc>
              <a:buFontTx/>
              <a:buNone/>
            </a:pPr>
            <a:r>
              <a:rPr lang="en-US" altLang="en-US" dirty="0" smtClean="0">
                <a:latin typeface="Cambria" panose="02040503050406030204" pitchFamily="18" charset="0"/>
              </a:rPr>
              <a:t>2.	State information given about the variables and their rates of change.</a:t>
            </a:r>
          </a:p>
          <a:p>
            <a:pPr marL="804863" indent="-804863" eaLnBrk="1" hangingPunct="1">
              <a:lnSpc>
                <a:spcPct val="90000"/>
              </a:lnSpc>
              <a:buFontTx/>
              <a:buNone/>
            </a:pPr>
            <a:r>
              <a:rPr lang="en-US" altLang="en-US" dirty="0" smtClean="0">
                <a:latin typeface="Cambria" panose="02040503050406030204" pitchFamily="18" charset="0"/>
              </a:rPr>
              <a:t>3.	Find and write an equation relating the variables.</a:t>
            </a:r>
          </a:p>
          <a:p>
            <a:pPr marL="804863" indent="-804863" eaLnBrk="1" hangingPunct="1">
              <a:lnSpc>
                <a:spcPct val="90000"/>
              </a:lnSpc>
              <a:buFontTx/>
              <a:buNone/>
            </a:pPr>
            <a:r>
              <a:rPr lang="en-US" altLang="en-US" dirty="0" smtClean="0">
                <a:latin typeface="Cambria" panose="02040503050406030204" pitchFamily="18" charset="0"/>
              </a:rPr>
              <a:t>3</a:t>
            </a:r>
            <a:r>
              <a:rPr lang="en-US" altLang="en-US" dirty="0" smtClean="0">
                <a:latin typeface="Cambria" panose="02040503050406030204" pitchFamily="18" charset="0"/>
                <a:cs typeface="Times New Roman" pitchFamily="18" charset="0"/>
              </a:rPr>
              <a:t>½</a:t>
            </a:r>
            <a:r>
              <a:rPr lang="en-US" altLang="en-US" dirty="0" smtClean="0">
                <a:latin typeface="Cambria" panose="02040503050406030204" pitchFamily="18" charset="0"/>
              </a:rPr>
              <a:t>.	If necessary, eliminate one of the variables.</a:t>
            </a:r>
          </a:p>
          <a:p>
            <a:pPr marL="804863" indent="-804863" eaLnBrk="1" hangingPunct="1">
              <a:lnSpc>
                <a:spcPct val="90000"/>
              </a:lnSpc>
              <a:buFontTx/>
              <a:buNone/>
            </a:pPr>
            <a:r>
              <a:rPr lang="en-US" altLang="en-US" dirty="0" smtClean="0">
                <a:latin typeface="Cambria" panose="02040503050406030204" pitchFamily="18" charset="0"/>
              </a:rPr>
              <a:t>4.	Differentiate the equation </a:t>
            </a:r>
            <a:r>
              <a:rPr lang="en-US" altLang="en-US" i="1" u="sng" dirty="0" smtClean="0">
                <a:latin typeface="Cambria" panose="02040503050406030204" pitchFamily="18" charset="0"/>
              </a:rPr>
              <a:t>implicitly</a:t>
            </a:r>
            <a:r>
              <a:rPr lang="en-US" altLang="en-US" dirty="0" smtClean="0">
                <a:latin typeface="Cambria" panose="02040503050406030204" pitchFamily="18" charset="0"/>
              </a:rPr>
              <a:t> with respect to time.</a:t>
            </a:r>
          </a:p>
          <a:p>
            <a:pPr marL="804863" indent="-804863" eaLnBrk="1" hangingPunct="1">
              <a:lnSpc>
                <a:spcPct val="90000"/>
              </a:lnSpc>
              <a:buFontTx/>
              <a:buNone/>
            </a:pPr>
            <a:r>
              <a:rPr lang="en-US" altLang="en-US" dirty="0" smtClean="0">
                <a:latin typeface="Cambria" panose="02040503050406030204" pitchFamily="18" charset="0"/>
              </a:rPr>
              <a:t>5.	Substitute in data given about the variables.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b="1" smtClean="0"/>
              <a:t>EXAMPLES</a:t>
            </a:r>
          </a:p>
        </p:txBody>
      </p:sp>
      <mc:AlternateContent xmlns:mc="http://schemas.openxmlformats.org/markup-compatibility/2006">
        <mc:Choice xmlns:a14="http://schemas.microsoft.com/office/drawing/2010/main" Requires="a14">
          <p:sp>
            <p:nvSpPr>
              <p:cNvPr id="5123" name="Rectangle 3"/>
              <p:cNvSpPr>
                <a:spLocks noGrp="1" noChangeArrowheads="1"/>
              </p:cNvSpPr>
              <p:nvPr>
                <p:ph type="body" idx="1"/>
              </p:nvPr>
            </p:nvSpPr>
            <p:spPr>
              <a:xfrm>
                <a:off x="457200" y="1295400"/>
                <a:ext cx="8229600" cy="5257800"/>
              </a:xfrm>
            </p:spPr>
            <p:txBody>
              <a:bodyPr/>
              <a:lstStyle/>
              <a:p>
                <a:pPr marL="609600" indent="-609600" eaLnBrk="1" hangingPunct="1">
                  <a:buFontTx/>
                  <a:buAutoNum type="arabicPeriod"/>
                </a:pPr>
                <a:r>
                  <a:rPr lang="en-US" altLang="en-US" sz="2800" dirty="0" smtClean="0">
                    <a:latin typeface="Cambria" panose="02040503050406030204" pitchFamily="18" charset="0"/>
                  </a:rPr>
                  <a:t>Oil from a ruptured tanker spreads in a circular pattern.  If the radius of the circle increases at the constant rate of </a:t>
                </a:r>
                <a14:m>
                  <m:oMath xmlns:m="http://schemas.openxmlformats.org/officeDocument/2006/math">
                    <m:f>
                      <m:fPr>
                        <m:ctrlPr>
                          <a:rPr lang="en-US" altLang="en-US" sz="2800" i="1" dirty="0" smtClean="0">
                            <a:latin typeface="Cambria Math"/>
                          </a:rPr>
                        </m:ctrlPr>
                      </m:fPr>
                      <m:num>
                        <m:r>
                          <a:rPr lang="en-US" altLang="en-US" sz="2800" i="1" dirty="0" smtClean="0">
                            <a:latin typeface="Cambria Math"/>
                          </a:rPr>
                          <m:t>3</m:t>
                        </m:r>
                      </m:num>
                      <m:den>
                        <m:r>
                          <a:rPr lang="en-US" altLang="en-US" sz="2800" i="1" dirty="0" smtClean="0">
                            <a:latin typeface="Cambria Math"/>
                          </a:rPr>
                          <m:t>2</m:t>
                        </m:r>
                      </m:den>
                    </m:f>
                  </m:oMath>
                </a14:m>
                <a:r>
                  <a:rPr lang="en-US" altLang="en-US" sz="2800" dirty="0" smtClean="0">
                    <a:latin typeface="Cambria" panose="02040503050406030204" pitchFamily="18" charset="0"/>
                  </a:rPr>
                  <a:t> feet per second, how fast is the enclosed area increasing at the end of 2 hours?</a:t>
                </a:r>
              </a:p>
              <a:p>
                <a:pPr marL="609600" indent="-609600" eaLnBrk="1" hangingPunct="1">
                  <a:buFontTx/>
                  <a:buAutoNum type="arabicPeriod"/>
                </a:pPr>
                <a:r>
                  <a:rPr lang="en-US" altLang="en-US" sz="2800" dirty="0" smtClean="0">
                    <a:latin typeface="Cambria" panose="02040503050406030204" pitchFamily="18" charset="0"/>
                  </a:rPr>
                  <a:t>A man on a dock is pulling in a rope fastened to the bow of a small boat.  If the man’s hands are 12 feet higher than the point where the rope is attached to the boat and if he is retrieving rope at the rate of 3 feet per second, how fast is the boat approaching the dock when 20 feet of rope are out?</a:t>
                </a:r>
              </a:p>
            </p:txBody>
          </p:sp>
        </mc:Choice>
        <mc:Fallback>
          <p:sp>
            <p:nvSpPr>
              <p:cNvPr id="5123" name="Rectangle 3"/>
              <p:cNvSpPr>
                <a:spLocks noGrp="1" noRot="1" noChangeAspect="1" noMove="1" noResize="1" noEditPoints="1" noAdjustHandles="1" noChangeArrowheads="1" noChangeShapeType="1" noTextEdit="1"/>
              </p:cNvSpPr>
              <p:nvPr>
                <p:ph type="body" idx="1"/>
              </p:nvPr>
            </p:nvSpPr>
            <p:spPr>
              <a:xfrm>
                <a:off x="457200" y="1295400"/>
                <a:ext cx="8229600" cy="5257800"/>
              </a:xfrm>
              <a:blipFill rotWithShape="1">
                <a:blip r:embed="rId2"/>
                <a:stretch>
                  <a:fillRect l="-1407" t="-1160" r="-1259" b="-7309"/>
                </a:stretch>
              </a:blipFill>
            </p:spPr>
            <p:txBody>
              <a:bodyPr/>
              <a:lstStyle/>
              <a:p>
                <a:r>
                  <a:rPr lang="en-US">
                    <a:noFill/>
                  </a:rPr>
                  <a:t> </a:t>
                </a:r>
              </a:p>
            </p:txBody>
          </p:sp>
        </mc:Fallback>
      </mc:AlternateContent>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b="1" smtClean="0"/>
              <a:t>EXAMPLES (CONTINUED)</a:t>
            </a:r>
          </a:p>
        </p:txBody>
      </p:sp>
      <p:sp>
        <p:nvSpPr>
          <p:cNvPr id="6147" name="Rectangle 3"/>
          <p:cNvSpPr>
            <a:spLocks noGrp="1" noChangeArrowheads="1"/>
          </p:cNvSpPr>
          <p:nvPr>
            <p:ph type="body" idx="1"/>
          </p:nvPr>
        </p:nvSpPr>
        <p:spPr>
          <a:xfrm>
            <a:off x="457200" y="1600200"/>
            <a:ext cx="8229600" cy="4953000"/>
          </a:xfrm>
        </p:spPr>
        <p:txBody>
          <a:bodyPr/>
          <a:lstStyle/>
          <a:p>
            <a:pPr marL="609600" indent="-609600" eaLnBrk="1" hangingPunct="1">
              <a:lnSpc>
                <a:spcPct val="80000"/>
              </a:lnSpc>
              <a:buFontTx/>
              <a:buAutoNum type="arabicPeriod" startAt="3"/>
            </a:pPr>
            <a:r>
              <a:rPr lang="en-US" altLang="en-US" sz="2800" dirty="0" smtClean="0">
                <a:latin typeface="Cambria" panose="02040503050406030204" pitchFamily="18" charset="0"/>
              </a:rPr>
              <a:t>If gas is pumped into a spherical balloon at the rate of 5 ft</a:t>
            </a:r>
            <a:r>
              <a:rPr lang="en-US" altLang="en-US" sz="2800" baseline="30000" dirty="0" smtClean="0">
                <a:latin typeface="Cambria" panose="02040503050406030204" pitchFamily="18" charset="0"/>
              </a:rPr>
              <a:t>3</a:t>
            </a:r>
            <a:r>
              <a:rPr lang="en-US" altLang="en-US" sz="2800" dirty="0" smtClean="0">
                <a:latin typeface="Cambria" panose="02040503050406030204" pitchFamily="18" charset="0"/>
              </a:rPr>
              <a:t>/min, at what rate is the radius increasing when </a:t>
            </a:r>
            <a:r>
              <a:rPr lang="en-US" altLang="en-US" sz="2800" i="1" dirty="0" smtClean="0">
                <a:latin typeface="Cambria" panose="02040503050406030204" pitchFamily="18" charset="0"/>
              </a:rPr>
              <a:t>r</a:t>
            </a:r>
            <a:r>
              <a:rPr lang="en-US" altLang="en-US" sz="2800" dirty="0" smtClean="0">
                <a:latin typeface="Cambria" panose="02040503050406030204" pitchFamily="18" charset="0"/>
              </a:rPr>
              <a:t> = 3 </a:t>
            </a:r>
            <a:r>
              <a:rPr lang="en-US" altLang="en-US" sz="2800" dirty="0" err="1" smtClean="0">
                <a:latin typeface="Cambria" panose="02040503050406030204" pitchFamily="18" charset="0"/>
              </a:rPr>
              <a:t>ft</a:t>
            </a:r>
            <a:r>
              <a:rPr lang="en-US" altLang="en-US" sz="2800" dirty="0" smtClean="0">
                <a:latin typeface="Cambria" panose="02040503050406030204" pitchFamily="18" charset="0"/>
              </a:rPr>
              <a:t>?</a:t>
            </a:r>
          </a:p>
          <a:p>
            <a:pPr marL="609600" indent="-609600" eaLnBrk="1" hangingPunct="1">
              <a:lnSpc>
                <a:spcPct val="80000"/>
              </a:lnSpc>
              <a:buFontTx/>
              <a:buAutoNum type="arabicPeriod" startAt="3"/>
            </a:pPr>
            <a:r>
              <a:rPr lang="en-US" altLang="en-US" sz="2800" dirty="0" smtClean="0">
                <a:latin typeface="Cambria" panose="02040503050406030204" pitchFamily="18" charset="0"/>
              </a:rPr>
              <a:t>Suppose that you are the supervisor of a water reservoir for DeKalb County.  Further suppose that this reservoir is in the shape of a cone that is 50 feet deep and 200 feet across.  There is a drought in Georgia, and the water level is falling at the rate of 0.002 feet per hour.  The water level has dropped to 30 feet; it is your job to know at any particular time how fast, by volume, the reservoir is losing water.  So, how fast, by volume, is the reservoir losing water when the water level is 30 feet?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b="1" smtClean="0"/>
              <a:t>EXAMPLES (CONCLUDED)</a:t>
            </a:r>
          </a:p>
        </p:txBody>
      </p:sp>
      <p:sp>
        <p:nvSpPr>
          <p:cNvPr id="7171" name="Rectangle 3"/>
          <p:cNvSpPr>
            <a:spLocks noGrp="1" noChangeArrowheads="1"/>
          </p:cNvSpPr>
          <p:nvPr>
            <p:ph type="body" idx="1"/>
          </p:nvPr>
        </p:nvSpPr>
        <p:spPr>
          <a:xfrm>
            <a:off x="457200" y="1600200"/>
            <a:ext cx="8229600" cy="5029200"/>
          </a:xfrm>
        </p:spPr>
        <p:txBody>
          <a:bodyPr/>
          <a:lstStyle/>
          <a:p>
            <a:pPr marL="609600" indent="-609600" defTabSz="1262063" eaLnBrk="1" hangingPunct="1">
              <a:buFontTx/>
              <a:buAutoNum type="arabicPeriod" startAt="5"/>
            </a:pPr>
            <a:r>
              <a:rPr lang="en-US" altLang="en-US" sz="2800" dirty="0" smtClean="0">
                <a:latin typeface="Cambria" panose="02040503050406030204" pitchFamily="18" charset="0"/>
              </a:rPr>
              <a:t>A man 6 feet tall is walking away from a street light 20 feet high at a rate of 7/2 feet per second.  What is the rate of change in the length of the man’s shadow when he is</a:t>
            </a:r>
          </a:p>
          <a:p>
            <a:pPr marL="609600" indent="-609600" defTabSz="1262063" eaLnBrk="1" hangingPunct="1">
              <a:buFontTx/>
              <a:buNone/>
            </a:pPr>
            <a:r>
              <a:rPr lang="en-US" altLang="en-US" sz="2800" dirty="0" smtClean="0">
                <a:latin typeface="Cambria" panose="02040503050406030204" pitchFamily="18" charset="0"/>
              </a:rPr>
              <a:t>	(a)	10 feet from the street light and</a:t>
            </a:r>
          </a:p>
          <a:p>
            <a:pPr marL="609600" indent="-609600" defTabSz="1262063" eaLnBrk="1" hangingPunct="1">
              <a:buFontTx/>
              <a:buNone/>
            </a:pPr>
            <a:r>
              <a:rPr lang="en-US" altLang="en-US" sz="2800" dirty="0" smtClean="0">
                <a:latin typeface="Cambria" panose="02040503050406030204" pitchFamily="18" charset="0"/>
              </a:rPr>
              <a:t>	(b)	50 feet from the street light?</a:t>
            </a:r>
          </a:p>
          <a:p>
            <a:pPr marL="609600" indent="-609600" defTabSz="1262063" eaLnBrk="1" hangingPunct="1">
              <a:buFontTx/>
              <a:buNone/>
            </a:pPr>
            <a:r>
              <a:rPr lang="en-US" altLang="en-US" sz="2800" dirty="0" smtClean="0">
                <a:latin typeface="Cambria" panose="02040503050406030204" pitchFamily="18" charset="0"/>
              </a:rPr>
              <a:t>6.	The radius of a right circular cylinder is increasing at a rate of 3 cm/sec.  If the volume of the cylinder remains constant, find the rate at which the height of the cylinder is changing when the radius is 5 cm an the height is 4 </a:t>
            </a:r>
            <a:r>
              <a:rPr lang="en-US" altLang="en-US" sz="2800" dirty="0" smtClean="0">
                <a:latin typeface="Cambria" panose="02040503050406030204" pitchFamily="18" charset="0"/>
              </a:rPr>
              <a:t>cm.</a:t>
            </a:r>
            <a:endParaRPr lang="en-US" altLang="en-US" sz="2800" dirty="0" smtClean="0">
              <a:latin typeface="Cambria" panose="020405030504060302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121</TotalTime>
  <Words>360</Words>
  <Application>Microsoft Office PowerPoint</Application>
  <PresentationFormat>On-screen Show (4:3)</PresentationFormat>
  <Paragraphs>24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Times New Roman</vt:lpstr>
      <vt:lpstr>Arial</vt:lpstr>
      <vt:lpstr>Calibri</vt:lpstr>
      <vt:lpstr>Default Design</vt:lpstr>
      <vt:lpstr>Section 2.8</vt:lpstr>
      <vt:lpstr>RELATED RATE PROBLEMS</vt:lpstr>
      <vt:lpstr>PROCEDURE</vt:lpstr>
      <vt:lpstr>EXAMPLES</vt:lpstr>
      <vt:lpstr>EXAMPLES (CONTINUED)</vt:lpstr>
      <vt:lpstr>EXAMPLES (CONCLUDED)</vt:lpstr>
    </vt:vector>
  </TitlesOfParts>
  <Company>Gordon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3.9</dc:title>
  <dc:creator>Allen Fuller</dc:creator>
  <cp:lastModifiedBy>Fuller, Allen</cp:lastModifiedBy>
  <cp:revision>8</cp:revision>
  <dcterms:created xsi:type="dcterms:W3CDTF">2005-05-31T04:53:57Z</dcterms:created>
  <dcterms:modified xsi:type="dcterms:W3CDTF">2014-04-08T16:08:57Z</dcterms:modified>
</cp:coreProperties>
</file>