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E00BF1-1135-479F-BE89-6B00B6223E0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37442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E17981-6D83-404F-BE11-E52FC73B101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093710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96063C-3FB7-403B-A54A-63FA7050CDC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80619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0B3C84-D588-4A9F-BFFA-DF67303E4CC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9790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702D8F-F3E2-403D-A566-7BFD08FD1CB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749929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A781AC-EF3E-4B18-B111-A015403F18F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165003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1CED30-AA65-42F4-B891-3ACDD68804B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622394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81970E-58DF-4F83-A26F-66F705D86B8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7967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C5B2AA-02BA-4922-8031-FB9ED8034C7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448443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8BF741-5BF2-4A6F-894D-5D7A44E128A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503703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0E8C5A-6C98-4190-855C-01D0BD8FCF0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87043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73E48EC7-3DB7-4DC3-ADAD-BBF98C5B123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b="1" dirty="0"/>
              <a:t>Section </a:t>
            </a:r>
            <a:r>
              <a:rPr lang="en-US" altLang="en-US" b="1" dirty="0" smtClean="0"/>
              <a:t>2.6</a:t>
            </a:r>
            <a:endParaRPr lang="en-US" altLang="en-US" b="1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 b="1"/>
              <a:t>Implicit Differentiation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b="1"/>
              <a:t>EXPLICIT AND IMPLICIT FUNCTIONS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76" name="Text Box 4"/>
              <p:cNvSpPr txBox="1">
                <a:spLocks noChangeArrowheads="1"/>
              </p:cNvSpPr>
              <p:nvPr/>
            </p:nvSpPr>
            <p:spPr bwMode="auto">
              <a:xfrm>
                <a:off x="457200" y="1676400"/>
                <a:ext cx="8077200" cy="35052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en-US" b="1" u="sng" dirty="0">
                    <a:latin typeface="Cambria" panose="02040503050406030204" pitchFamily="18" charset="0"/>
                  </a:rPr>
                  <a:t>Definition</a:t>
                </a:r>
                <a:r>
                  <a:rPr lang="en-US" altLang="en-US" b="1" dirty="0">
                    <a:latin typeface="Cambria" panose="02040503050406030204" pitchFamily="18" charset="0"/>
                  </a:rPr>
                  <a:t>:</a:t>
                </a:r>
                <a:r>
                  <a:rPr lang="en-US" altLang="en-US" dirty="0">
                    <a:latin typeface="Cambria" panose="02040503050406030204" pitchFamily="18" charset="0"/>
                  </a:rPr>
                  <a:t>  The function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latin typeface="Cambria Math"/>
                      </a:rPr>
                      <m:t>𝑦</m:t>
                    </m:r>
                  </m:oMath>
                </a14:m>
                <a:r>
                  <a:rPr lang="en-US" altLang="en-US" dirty="0">
                    <a:latin typeface="Cambria" panose="02040503050406030204" pitchFamily="18" charset="0"/>
                  </a:rPr>
                  <a:t> is a </a:t>
                </a:r>
                <a:r>
                  <a:rPr lang="en-US" altLang="en-US" b="1" u="sng" dirty="0">
                    <a:solidFill>
                      <a:srgbClr val="3333FF"/>
                    </a:solidFill>
                    <a:latin typeface="Cambria" panose="02040503050406030204" pitchFamily="18" charset="0"/>
                  </a:rPr>
                  <a:t>explicit function</a:t>
                </a:r>
                <a:r>
                  <a:rPr lang="en-US" altLang="en-US" dirty="0">
                    <a:latin typeface="Cambria" panose="02040503050406030204" pitchFamily="18" charset="0"/>
                  </a:rPr>
                  <a:t> of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latin typeface="Cambria Math"/>
                      </a:rPr>
                      <m:t>𝑥</m:t>
                    </m:r>
                  </m:oMath>
                </a14:m>
                <a:r>
                  <a:rPr lang="en-US" altLang="en-US" dirty="0">
                    <a:latin typeface="Cambria" panose="02040503050406030204" pitchFamily="18" charset="0"/>
                  </a:rPr>
                  <a:t> if the formula is written in the form</a:t>
                </a:r>
              </a:p>
              <a:p>
                <a:pPr algn="ctr">
                  <a:spcBef>
                    <a:spcPct val="50000"/>
                  </a:spcBef>
                </a:pPr>
                <a14:m>
                  <m:oMath xmlns:m="http://schemas.openxmlformats.org/officeDocument/2006/math">
                    <m:r>
                      <a:rPr lang="en-US" altLang="en-US" i="1" dirty="0" smtClean="0">
                        <a:latin typeface="Cambria Math"/>
                      </a:rPr>
                      <m:t>𝑦</m:t>
                    </m:r>
                    <m:r>
                      <a:rPr lang="en-US" altLang="en-US" i="1" dirty="0" smtClean="0">
                        <a:latin typeface="Cambria Math"/>
                      </a:rPr>
                      <m:t>=</m:t>
                    </m:r>
                  </m:oMath>
                </a14:m>
                <a:r>
                  <a:rPr lang="en-US" altLang="en-US" dirty="0">
                    <a:latin typeface="Cambria" panose="02040503050406030204" pitchFamily="18" charset="0"/>
                  </a:rPr>
                  <a:t> expression with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latin typeface="Cambria Math"/>
                      </a:rPr>
                      <m:t>𝑥</m:t>
                    </m:r>
                  </m:oMath>
                </a14:m>
                <a:r>
                  <a:rPr lang="en-US" altLang="en-US" dirty="0">
                    <a:latin typeface="Cambria" panose="02040503050406030204" pitchFamily="18" charset="0"/>
                  </a:rPr>
                  <a:t>’s.</a:t>
                </a:r>
              </a:p>
              <a:p>
                <a:pPr>
                  <a:spcBef>
                    <a:spcPct val="50000"/>
                  </a:spcBef>
                </a:pPr>
                <a:r>
                  <a:rPr lang="en-US" altLang="en-US" dirty="0">
                    <a:latin typeface="Cambria" panose="02040503050406030204" pitchFamily="18" charset="0"/>
                  </a:rPr>
                  <a:t>If the formula is NOT written this way, we say that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latin typeface="Cambria Math"/>
                      </a:rPr>
                      <m:t>𝑦</m:t>
                    </m:r>
                  </m:oMath>
                </a14:m>
                <a:r>
                  <a:rPr lang="en-US" altLang="en-US" dirty="0">
                    <a:latin typeface="Cambria" panose="02040503050406030204" pitchFamily="18" charset="0"/>
                  </a:rPr>
                  <a:t> is an </a:t>
                </a:r>
                <a:r>
                  <a:rPr lang="en-US" altLang="en-US" b="1" u="sng" dirty="0">
                    <a:solidFill>
                      <a:srgbClr val="3333FF"/>
                    </a:solidFill>
                    <a:latin typeface="Cambria" panose="02040503050406030204" pitchFamily="18" charset="0"/>
                  </a:rPr>
                  <a:t>implicit function</a:t>
                </a:r>
                <a:r>
                  <a:rPr lang="en-US" altLang="en-US" dirty="0">
                    <a:latin typeface="Cambria" panose="02040503050406030204" pitchFamily="18" charset="0"/>
                  </a:rPr>
                  <a:t> of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latin typeface="Cambria Math"/>
                      </a:rPr>
                      <m:t>𝑥</m:t>
                    </m:r>
                  </m:oMath>
                </a14:m>
                <a:r>
                  <a:rPr lang="en-US" altLang="en-US" dirty="0">
                    <a:latin typeface="Cambria" panose="02040503050406030204" pitchFamily="18" charset="0"/>
                  </a:rPr>
                  <a:t>.</a:t>
                </a:r>
              </a:p>
            </p:txBody>
          </p:sp>
        </mc:Choice>
        <mc:Fallback xmlns="">
          <p:sp>
            <p:nvSpPr>
              <p:cNvPr id="3076" name="Text 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57200" y="1676400"/>
                <a:ext cx="8077200" cy="3505200"/>
              </a:xfrm>
              <a:prstGeom prst="rect">
                <a:avLst/>
              </a:prstGeom>
              <a:blipFill rotWithShape="1">
                <a:blip r:embed="rId2"/>
                <a:stretch>
                  <a:fillRect l="-1887" t="-2261" r="-2189" b="-5739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/>
              <a:t>EXAMPLE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099" name="Text Box 3"/>
              <p:cNvSpPr txBox="1">
                <a:spLocks noChangeArrowheads="1"/>
              </p:cNvSpPr>
              <p:nvPr/>
            </p:nvSpPr>
            <p:spPr bwMode="auto">
              <a:xfrm>
                <a:off x="381000" y="1752600"/>
                <a:ext cx="8305800" cy="26455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en-US" dirty="0" smtClean="0">
                    <a:latin typeface="Cambria" panose="02040503050406030204" pitchFamily="18" charset="0"/>
                  </a:rPr>
                  <a:t>Below is the same function defined explicitly and implicitly.</a:t>
                </a:r>
              </a:p>
              <a:p>
                <a:pPr>
                  <a:spcBef>
                    <a:spcPct val="50000"/>
                  </a:spcBef>
                </a:pPr>
                <a:r>
                  <a:rPr lang="en-US" altLang="en-US" u="sng" dirty="0">
                    <a:latin typeface="Cambria" panose="02040503050406030204" pitchFamily="18" charset="0"/>
                  </a:rPr>
                  <a:t>EXPLICIT</a:t>
                </a:r>
                <a:r>
                  <a:rPr lang="en-US" altLang="en-US" dirty="0" smtClean="0">
                    <a:latin typeface="Cambria" panose="02040503050406030204" pitchFamily="18" charset="0"/>
                  </a:rPr>
                  <a:t>:  </a:t>
                </a:r>
                <a14:m>
                  <m:oMath xmlns:m="http://schemas.openxmlformats.org/officeDocument/2006/math">
                    <m:r>
                      <a:rPr lang="en-US" altLang="en-US" b="0" i="1" smtClean="0">
                        <a:latin typeface="Cambria Math"/>
                      </a:rPr>
                      <m:t>𝑦</m:t>
                    </m:r>
                    <m:r>
                      <a:rPr lang="en-US" altLang="en-US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alt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alt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altLang="en-US" b="0" i="1" smtClean="0">
                            <a:latin typeface="Cambria Math"/>
                          </a:rPr>
                          <m:t>2</m:t>
                        </m:r>
                        <m:r>
                          <m:rPr>
                            <m:lit/>
                          </m:rPr>
                          <a:rPr lang="en-US" altLang="en-US" b="0" i="1" smtClean="0">
                            <a:latin typeface="Cambria Math"/>
                          </a:rPr>
                          <m:t>/</m:t>
                        </m:r>
                        <m:r>
                          <a:rPr lang="en-US" altLang="en-US" b="0" i="1" smtClean="0">
                            <a:latin typeface="Cambria Math"/>
                          </a:rPr>
                          <m:t>3</m:t>
                        </m:r>
                      </m:sup>
                    </m:sSup>
                  </m:oMath>
                </a14:m>
                <a:endParaRPr lang="en-US" altLang="en-US" dirty="0">
                  <a:latin typeface="Cambria" panose="02040503050406030204" pitchFamily="18" charset="0"/>
                </a:endParaRPr>
              </a:p>
              <a:p>
                <a:pPr>
                  <a:spcBef>
                    <a:spcPct val="50000"/>
                  </a:spcBef>
                </a:pPr>
                <a:r>
                  <a:rPr lang="en-US" altLang="en-US" u="sng" dirty="0">
                    <a:latin typeface="Cambria" panose="02040503050406030204" pitchFamily="18" charset="0"/>
                  </a:rPr>
                  <a:t>IMPLICIT</a:t>
                </a:r>
                <a:r>
                  <a:rPr lang="en-US" altLang="en-US" dirty="0" smtClean="0">
                    <a:latin typeface="Cambria" panose="02040503050406030204" pitchFamily="18" charset="0"/>
                  </a:rPr>
                  <a:t>: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altLang="en-US" b="0" i="1" smtClean="0">
                            <a:latin typeface="Cambria Math"/>
                          </a:rPr>
                          <m:t>𝑦</m:t>
                        </m:r>
                      </m:e>
                      <m:sup>
                        <m:r>
                          <a:rPr lang="en-US" altLang="en-US" b="0" i="1" smtClean="0">
                            <a:latin typeface="Cambria Math"/>
                          </a:rPr>
                          <m:t>3</m:t>
                        </m:r>
                      </m:sup>
                    </m:sSup>
                    <m:r>
                      <a:rPr lang="en-US" altLang="en-US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alt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alt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alt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en-US" altLang="en-US" u="sng" dirty="0">
                  <a:latin typeface="Cambria" panose="02040503050406030204" pitchFamily="18" charset="0"/>
                </a:endParaRPr>
              </a:p>
            </p:txBody>
          </p:sp>
        </mc:Choice>
        <mc:Fallback>
          <p:sp>
            <p:nvSpPr>
              <p:cNvPr id="4099" name="Text 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81000" y="1752600"/>
                <a:ext cx="8305800" cy="2645532"/>
              </a:xfrm>
              <a:prstGeom prst="rect">
                <a:avLst/>
              </a:prstGeom>
              <a:blipFill rotWithShape="1">
                <a:blip r:embed="rId2"/>
                <a:stretch>
                  <a:fillRect l="-1909" t="-3002" b="-4157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/>
              <a:t>IMPLICIT DIFFERENTIATION</a:t>
            </a: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381000" y="1752600"/>
            <a:ext cx="8382000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dirty="0">
                <a:latin typeface="Cambria" panose="02040503050406030204" pitchFamily="18" charset="0"/>
              </a:rPr>
              <a:t>Many times if a function is defined implicitly, it is difficult (or impossible) to write it explicitly.  To take the derivative of an implicitly defined function, we use </a:t>
            </a:r>
            <a:r>
              <a:rPr lang="en-US" altLang="en-US" b="1" u="sng" dirty="0">
                <a:solidFill>
                  <a:srgbClr val="3333FF"/>
                </a:solidFill>
                <a:latin typeface="Cambria" panose="02040503050406030204" pitchFamily="18" charset="0"/>
              </a:rPr>
              <a:t>implicit differentiation</a:t>
            </a:r>
            <a:r>
              <a:rPr lang="en-US" altLang="en-US" dirty="0">
                <a:latin typeface="Cambria" panose="02040503050406030204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b="1"/>
              <a:t>PROCEDURE FOR IMPLICIT DIFFERENTIATION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147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457200" y="1600200"/>
                <a:ext cx="8229600" cy="5105400"/>
              </a:xfrm>
            </p:spPr>
            <p:txBody>
              <a:bodyPr/>
              <a:lstStyle/>
              <a:p>
                <a:pPr marL="609600" indent="-609600">
                  <a:buFontTx/>
                  <a:buAutoNum type="arabicPeriod"/>
                </a:pPr>
                <a:r>
                  <a:rPr lang="en-US" altLang="en-US" dirty="0" smtClean="0">
                    <a:latin typeface="Cambria" panose="02040503050406030204" pitchFamily="18" charset="0"/>
                  </a:rPr>
                  <a:t>Assuming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latin typeface="Cambria Math"/>
                      </a:rPr>
                      <m:t>𝑦</m:t>
                    </m:r>
                  </m:oMath>
                </a14:m>
                <a:r>
                  <a:rPr lang="en-US" altLang="en-US" dirty="0">
                    <a:latin typeface="Cambria" panose="02040503050406030204" pitchFamily="18" charset="0"/>
                  </a:rPr>
                  <a:t> is a function of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latin typeface="Cambria Math"/>
                      </a:rPr>
                      <m:t>𝑥</m:t>
                    </m:r>
                  </m:oMath>
                </a14:m>
                <a:r>
                  <a:rPr lang="en-US" altLang="en-US" dirty="0">
                    <a:latin typeface="Cambria" panose="02040503050406030204" pitchFamily="18" charset="0"/>
                  </a:rPr>
                  <a:t>, differentiate both sides with respect to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latin typeface="Cambria Math"/>
                      </a:rPr>
                      <m:t>𝑥</m:t>
                    </m:r>
                  </m:oMath>
                </a14:m>
                <a:r>
                  <a:rPr lang="en-US" altLang="en-US" dirty="0">
                    <a:latin typeface="Cambria" panose="02040503050406030204" pitchFamily="18" charset="0"/>
                  </a:rPr>
                  <a:t> using the chain rule for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latin typeface="Cambria Math"/>
                      </a:rPr>
                      <m:t>𝑦</m:t>
                    </m:r>
                  </m:oMath>
                </a14:m>
                <a:r>
                  <a:rPr lang="en-US" altLang="en-US" dirty="0">
                    <a:latin typeface="Cambria" panose="02040503050406030204" pitchFamily="18" charset="0"/>
                  </a:rPr>
                  <a:t> terms.</a:t>
                </a:r>
              </a:p>
              <a:p>
                <a:pPr marL="609600" indent="-609600">
                  <a:buFontTx/>
                  <a:buAutoNum type="arabicPeriod"/>
                </a:pPr>
                <a:r>
                  <a:rPr lang="en-US" altLang="en-US" dirty="0">
                    <a:latin typeface="Cambria" panose="02040503050406030204" pitchFamily="18" charset="0"/>
                  </a:rPr>
                  <a:t>Collect the terms with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en-US" i="1" dirty="0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altLang="en-US" i="1" dirty="0" smtClean="0">
                            <a:latin typeface="Cambria Math"/>
                          </a:rPr>
                          <m:t>𝑑𝑦</m:t>
                        </m:r>
                      </m:num>
                      <m:den>
                        <m:r>
                          <a:rPr lang="en-US" altLang="en-US" i="1" dirty="0">
                            <a:latin typeface="Cambria Math"/>
                          </a:rPr>
                          <m:t>𝑑𝑥</m:t>
                        </m:r>
                      </m:den>
                    </m:f>
                  </m:oMath>
                </a14:m>
                <a:r>
                  <a:rPr lang="en-US" altLang="en-US" dirty="0">
                    <a:latin typeface="Cambria" panose="02040503050406030204" pitchFamily="18" charset="0"/>
                  </a:rPr>
                  <a:t> on one side and  the other terms on the other side.</a:t>
                </a:r>
              </a:p>
              <a:p>
                <a:pPr marL="609600" indent="-609600">
                  <a:buFontTx/>
                  <a:buAutoNum type="arabicPeriod"/>
                </a:pPr>
                <a:r>
                  <a:rPr lang="en-US" altLang="en-US" dirty="0">
                    <a:latin typeface="Cambria" panose="02040503050406030204" pitchFamily="18" charset="0"/>
                  </a:rPr>
                  <a:t>Factor out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en-US" i="1" dirty="0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altLang="en-US" i="1" dirty="0" smtClean="0">
                            <a:latin typeface="Cambria Math"/>
                          </a:rPr>
                          <m:t>𝑑𝑦</m:t>
                        </m:r>
                      </m:num>
                      <m:den>
                        <m:r>
                          <a:rPr lang="en-US" altLang="en-US" i="1" dirty="0">
                            <a:latin typeface="Cambria Math"/>
                          </a:rPr>
                          <m:t>𝑑𝑥</m:t>
                        </m:r>
                      </m:den>
                    </m:f>
                  </m:oMath>
                </a14:m>
                <a:r>
                  <a:rPr lang="en-US" altLang="en-US" dirty="0">
                    <a:latin typeface="Cambria" panose="02040503050406030204" pitchFamily="18" charset="0"/>
                  </a:rPr>
                  <a:t>.</a:t>
                </a:r>
              </a:p>
              <a:p>
                <a:pPr marL="609600" indent="-609600">
                  <a:buFontTx/>
                  <a:buAutoNum type="arabicPeriod"/>
                </a:pPr>
                <a:r>
                  <a:rPr lang="en-US" altLang="en-US" dirty="0">
                    <a:latin typeface="Cambria" panose="02040503050406030204" pitchFamily="18" charset="0"/>
                  </a:rPr>
                  <a:t>Divide both sides by the factor to leave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en-US" i="1" dirty="0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altLang="en-US" i="1" dirty="0" smtClean="0">
                            <a:latin typeface="Cambria Math"/>
                          </a:rPr>
                          <m:t>𝑑𝑦</m:t>
                        </m:r>
                      </m:num>
                      <m:den>
                        <m:r>
                          <a:rPr lang="en-US" altLang="en-US" i="1" dirty="0">
                            <a:latin typeface="Cambria Math"/>
                          </a:rPr>
                          <m:t>𝑑𝑥</m:t>
                        </m:r>
                      </m:den>
                    </m:f>
                  </m:oMath>
                </a14:m>
                <a:r>
                  <a:rPr lang="en-US" altLang="en-US" dirty="0">
                    <a:latin typeface="Cambria" panose="02040503050406030204" pitchFamily="18" charset="0"/>
                  </a:rPr>
                  <a:t> by itself.</a:t>
                </a:r>
              </a:p>
            </p:txBody>
          </p:sp>
        </mc:Choice>
        <mc:Fallback xmlns="">
          <p:sp>
            <p:nvSpPr>
              <p:cNvPr id="6147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457200" y="1600200"/>
                <a:ext cx="8229600" cy="5105400"/>
              </a:xfrm>
              <a:blipFill rotWithShape="1">
                <a:blip r:embed="rId2"/>
                <a:stretch>
                  <a:fillRect l="-1778" t="-1553" r="-1333" b="-298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</TotalTime>
  <Words>193</Words>
  <Application>Microsoft Office PowerPoint</Application>
  <PresentationFormat>On-screen Show (4:3)</PresentationFormat>
  <Paragraphs>17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Default Design</vt:lpstr>
      <vt:lpstr>Section 2.6</vt:lpstr>
      <vt:lpstr>EXPLICIT AND IMPLICIT FUNCTIONS</vt:lpstr>
      <vt:lpstr>EXAMPLE</vt:lpstr>
      <vt:lpstr>IMPLICIT DIFFERENTIATION</vt:lpstr>
      <vt:lpstr>PROCEDURE FOR IMPLICIT DIFFERENTIATION</vt:lpstr>
    </vt:vector>
  </TitlesOfParts>
  <Company>Gordon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3.7</dc:title>
  <dc:creator>Allen Fuller</dc:creator>
  <cp:lastModifiedBy>Fuller, Allen</cp:lastModifiedBy>
  <cp:revision>12</cp:revision>
  <dcterms:created xsi:type="dcterms:W3CDTF">2005-05-31T04:34:58Z</dcterms:created>
  <dcterms:modified xsi:type="dcterms:W3CDTF">2014-09-19T14:48:59Z</dcterms:modified>
</cp:coreProperties>
</file>