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C57FF-76BE-4264-8B73-1E95B6048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64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5C8DB-26C1-449E-A134-B5E2D6FC4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38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6D5C5-5110-4C34-92FA-F3AE2F808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09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5A4F4-5BBE-492E-ACC6-5F1072D5F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05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541A6-93D4-416B-A1C0-9D30082BF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57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C430F-B54E-4619-A273-1752F40BFA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49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0BF08-3B79-4BB3-925A-3C19EE0F9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33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3CA68-F02D-4F3F-875D-56DD3C2A78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09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0CEAC-CA72-4B83-B82C-0FFABD746B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27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0AD45-E754-4D19-9C32-F7CF4C9C7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38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3C289-FC28-4731-AEB2-7B525704A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23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2D55B0C-0D0B-4BE5-8A8E-EB183FA156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2.3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Differentiation Formulas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275112" y="1707616"/>
                <a:ext cx="8610600" cy="5150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1.	The derivative of a constant function, 	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</a:rPr>
                      <m:t>(</m:t>
                    </m:r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</a:rPr>
                      <m:t>)=</m:t>
                    </m:r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endParaRPr lang="en-US" altLang="en-US" i="1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2.	The derivative of the identity function,</a:t>
                </a:r>
              </a:p>
              <a:p>
                <a:pPr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</a:rPr>
                      <m:t>(</m:t>
                    </m:r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</a:rPr>
                      <m:t>)=</m:t>
                    </m:r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112" y="1707616"/>
                <a:ext cx="8610600" cy="5150384"/>
              </a:xfrm>
              <a:prstGeom prst="rect">
                <a:avLst/>
              </a:prstGeom>
              <a:blipFill rotWithShape="1">
                <a:blip r:embed="rId2"/>
                <a:stretch>
                  <a:fillRect l="-1769" t="-15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DIFFERENTIATION FORMULAS FOR BASIC FUNCTIONS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POWER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05000"/>
                <a:ext cx="8458200" cy="24995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be any integer other than zero.  Then the derivative of the function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𝑛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05000"/>
                <a:ext cx="8458200" cy="2499530"/>
              </a:xfrm>
              <a:prstGeom prst="rect">
                <a:avLst/>
              </a:prstGeom>
              <a:blipFill rotWithShape="1">
                <a:blip r:embed="rId2"/>
                <a:stretch>
                  <a:fillRect l="-1875" t="-31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CONSTANT MULTIPLE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24995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constant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differentiable function,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𝑐</m:t>
                      </m:r>
                      <m:r>
                        <a:rPr lang="en-US" altLang="en-US" b="0" i="1" smtClean="0">
                          <a:latin typeface="Cambria Math"/>
                        </a:rPr>
                        <m:t>⋅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2499530"/>
              </a:xfrm>
              <a:prstGeom prst="rect">
                <a:avLst/>
              </a:prstGeom>
              <a:blipFill rotWithShape="1">
                <a:blip r:embed="rId2"/>
                <a:stretch>
                  <a:fillRect l="-1891" t="-31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ADDITION AND SUBTRACTION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4414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are both differentiable functions,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24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4414285"/>
              </a:xfrm>
              <a:prstGeom prst="rect">
                <a:avLst/>
              </a:prstGeom>
              <a:blipFill rotWithShape="1">
                <a:blip r:embed="rId2"/>
                <a:stretch>
                  <a:fillRect l="-1891" t="-17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MULTIPLICATION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Text Box 3"/>
              <p:cNvSpPr txBox="1">
                <a:spLocks noChangeArrowheads="1"/>
              </p:cNvSpPr>
              <p:nvPr/>
            </p:nvSpPr>
            <p:spPr bwMode="auto">
              <a:xfrm>
                <a:off x="533400" y="1828800"/>
                <a:ext cx="8153400" cy="4239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are both differentiable functions,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28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⋅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altLang="en-US" sz="28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⋅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alt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sz="280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endParaRPr lang="en-US" altLang="en-US" sz="2800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Another way to write this is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28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⋅</m:t>
                      </m:r>
                      <m:sSup>
                        <m:sSup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⋅</m:t>
                      </m:r>
                      <m:sSup>
                        <m:sSup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29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828800"/>
                <a:ext cx="8153400" cy="4239366"/>
              </a:xfrm>
              <a:prstGeom prst="rect">
                <a:avLst/>
              </a:prstGeom>
              <a:blipFill rotWithShape="1">
                <a:blip r:embed="rId2"/>
                <a:stretch>
                  <a:fillRect l="-1571" t="-14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QUOTIENT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229600" cy="4828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If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and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g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are differentiable,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3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30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000" b="0" i="1" smtClean="0">
                              <a:latin typeface="Cambria Math"/>
                            </a:rPr>
                            <m:t>⋅</m:t>
                          </m:r>
                          <m:box>
                            <m:box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box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alt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000" b="0" i="1" smtClean="0">
                              <a:latin typeface="Cambria Math"/>
                            </a:rPr>
                            <m:t>⋅</m:t>
                          </m:r>
                          <m:box>
                            <m:box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box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altLang="en-US" sz="3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en-US" sz="30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sz="300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endParaRPr lang="en-US" altLang="en-US" sz="3000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Another way to write this is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3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30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000" b="0" i="1" smtClean="0">
                              <a:latin typeface="Cambria Math"/>
                            </a:rPr>
                            <m:t>⋅</m:t>
                          </m:r>
                          <m:sSup>
                            <m:sSup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000" b="0" i="1" smtClean="0">
                              <a:latin typeface="Cambria Math"/>
                            </a:rPr>
                            <m:t>⋅</m:t>
                          </m:r>
                          <m:sSup>
                            <m:sSup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altLang="en-US" sz="3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en-US" sz="30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33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229600" cy="4828886"/>
              </a:xfrm>
              <a:prstGeom prst="rect">
                <a:avLst/>
              </a:prstGeom>
              <a:blipFill rotWithShape="1">
                <a:blip r:embed="rId2"/>
                <a:stretch>
                  <a:fillRect l="-1778" t="-16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 MNEMONIC DEVICE FOR THE QUOTIENT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447800"/>
                <a:ext cx="8382000" cy="47990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If the function in the numerator is called “hi” and the function in the denominator is called “ho,” the quotient rule can be remembered with the following mnemonic phrase.</a:t>
                </a:r>
              </a:p>
              <a:p>
                <a:pPr algn="ctr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ho </a:t>
                </a:r>
                <a:r>
                  <a:rPr lang="en-US" altLang="en-US" sz="2800" b="1" i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D</a:t>
                </a:r>
                <a:r>
                  <a:rPr lang="en-US" altLang="en-US" sz="2800" b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 hi    minus    hi </a:t>
                </a:r>
                <a:r>
                  <a:rPr lang="en-US" altLang="en-US" sz="2800" b="1" i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D</a:t>
                </a:r>
                <a:r>
                  <a:rPr lang="en-US" altLang="en-US" sz="2800" b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 ho    over    ho </a:t>
                </a:r>
                <a:r>
                  <a:rPr lang="en-US" altLang="en-US" sz="2800" b="1" dirty="0" err="1">
                    <a:solidFill>
                      <a:srgbClr val="FF0000"/>
                    </a:solidFill>
                    <a:latin typeface="Cambria" panose="02040503050406030204" pitchFamily="18" charset="0"/>
                  </a:rPr>
                  <a:t>ho</a:t>
                </a:r>
                <a:endParaRPr lang="en-US" altLang="en-US" sz="2800" b="1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In mathematical notation, this would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be</a:t>
                </a: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𝐡𝐨</m:t>
                          </m:r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alt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𝑫</m:t>
                          </m:r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𝐡𝐢</m:t>
                          </m:r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−</m:t>
                          </m:r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𝐡𝐢</m:t>
                          </m:r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alt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𝑫</m:t>
                          </m:r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𝐡𝐨</m:t>
                          </m:r>
                        </m:num>
                        <m:den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𝐡𝐨</m:t>
                          </m:r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alt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𝐡𝐨</m:t>
                          </m:r>
                        </m:den>
                      </m:f>
                    </m:oMath>
                  </m:oMathPara>
                </a14:m>
                <a:endParaRPr lang="en-US" altLang="en-US" sz="2800" b="1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Recall that “</a:t>
                </a:r>
                <a:r>
                  <a:rPr lang="en-US" altLang="en-US" sz="2800" i="1" dirty="0" smtClean="0">
                    <a:latin typeface="Cambria" panose="02040503050406030204" pitchFamily="18" charset="0"/>
                  </a:rPr>
                  <a:t>D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” means “derivative of.”</a:t>
                </a:r>
              </a:p>
            </p:txBody>
          </p:sp>
        </mc:Choice>
        <mc:Fallback xmlns="">
          <p:sp>
            <p:nvSpPr>
              <p:cNvPr id="1638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47800"/>
                <a:ext cx="8382000" cy="4799006"/>
              </a:xfrm>
              <a:prstGeom prst="rect">
                <a:avLst/>
              </a:prstGeom>
              <a:blipFill rotWithShape="1">
                <a:blip r:embed="rId2"/>
                <a:stretch>
                  <a:fillRect l="-1527" t="-1271" b="-24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All the derivative rules are summarized in the box on </a:t>
            </a:r>
            <a:r>
              <a:rPr lang="en-US" altLang="en-US">
                <a:latin typeface="Cambria" panose="02040503050406030204" pitchFamily="18" charset="0"/>
              </a:rPr>
              <a:t>page </a:t>
            </a:r>
            <a:r>
              <a:rPr lang="en-US" altLang="en-US" smtClean="0">
                <a:latin typeface="Cambria" panose="02040503050406030204" pitchFamily="18" charset="0"/>
              </a:rPr>
              <a:t>136 </a:t>
            </a:r>
            <a:r>
              <a:rPr lang="en-US" altLang="en-US" dirty="0">
                <a:latin typeface="Cambria" panose="02040503050406030204" pitchFamily="18" charset="0"/>
              </a:rPr>
              <a:t>of the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466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Section 2.3</vt:lpstr>
      <vt:lpstr>DIFFERENTIATION FORMULAS FOR BASIC FUNCTIONS</vt:lpstr>
      <vt:lpstr>THE POWER RULE</vt:lpstr>
      <vt:lpstr>THE CONSTANT MULTIPLE RULE</vt:lpstr>
      <vt:lpstr>THE ADDITION AND SUBTRACTION RULES</vt:lpstr>
      <vt:lpstr>THE MULTIPLICATION RULE</vt:lpstr>
      <vt:lpstr>THE QUOTIENT RULE</vt:lpstr>
      <vt:lpstr>A MNEMONIC DEVICE FOR THE QUOTIENT RULE</vt:lpstr>
      <vt:lpstr>PowerPoint Presentation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</dc:title>
  <dc:creator>Allen Fuller</dc:creator>
  <cp:lastModifiedBy>Fuller, Allen</cp:lastModifiedBy>
  <cp:revision>11</cp:revision>
  <dcterms:created xsi:type="dcterms:W3CDTF">2005-05-31T01:32:38Z</dcterms:created>
  <dcterms:modified xsi:type="dcterms:W3CDTF">2014-05-14T13:47:58Z</dcterms:modified>
</cp:coreProperties>
</file>