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CF1E8-3180-4CA9-BA38-B561211E7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3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63C6E-1973-4002-9450-B64F2A988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86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F16E5-4968-4726-8BB3-2B73F397A5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420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DF1594-908F-4C4A-8466-CBE5691DF3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30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9543C-6FCB-4C67-9CC9-54F50EC3FF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31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41543-4F64-472F-BC9F-AD3207E781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88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D7807-592F-4AAA-B64A-79396D088B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81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94956-7852-43B3-A9CC-5735580CD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32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EB75C-E47C-4C72-BAE4-26FD38D045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99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04E08-B88A-44B5-B52D-AEEC7A7687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95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2E242-3AFF-4C6A-BFF7-369462E86D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610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9F67A-D817-4C64-AB93-24EBEE9606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8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8FC986D-97C5-4E31-B57F-FCFE05B311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Section </a:t>
            </a:r>
            <a:r>
              <a:rPr lang="en-US" altLang="en-US" b="1" dirty="0" smtClean="0"/>
              <a:t>2.2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The Derivative as a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DERIVATIVE AS A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Rectangle 4"/>
              <p:cNvSpPr>
                <a:spLocks noChangeArrowheads="1"/>
              </p:cNvSpPr>
              <p:nvPr/>
            </p:nvSpPr>
            <p:spPr bwMode="auto">
              <a:xfrm>
                <a:off x="591787" y="1600200"/>
                <a:ext cx="7696200" cy="30126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Given any number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for which the limit exists, we define a new 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i="1" dirty="0">
                    <a:latin typeface="Cambria" panose="02040503050406030204" pitchFamily="18" charset="0"/>
                  </a:rPr>
                  <a:t>,</a:t>
                </a:r>
                <a:r>
                  <a:rPr lang="en-US" altLang="en-US" dirty="0">
                    <a:latin typeface="Cambria" panose="02040503050406030204" pitchFamily="18" charset="0"/>
                  </a:rPr>
                  <a:t> called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derivative of </a:t>
                </a:r>
                <a:r>
                  <a:rPr lang="en-US" altLang="en-US" b="1" i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by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altLang="en-US" b="0" i="1" smtClean="0"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7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1787" y="1600200"/>
                <a:ext cx="7696200" cy="3012684"/>
              </a:xfrm>
              <a:prstGeom prst="rect">
                <a:avLst/>
              </a:prstGeom>
              <a:blipFill rotWithShape="1">
                <a:blip r:embed="rId2"/>
                <a:stretch>
                  <a:fillRect l="-1979" t="-26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 Box 7"/>
              <p:cNvSpPr txBox="1">
                <a:spLocks noChangeArrowheads="1"/>
              </p:cNvSpPr>
              <p:nvPr/>
            </p:nvSpPr>
            <p:spPr bwMode="auto">
              <a:xfrm>
                <a:off x="533400" y="5105400"/>
                <a:ext cx="7924800" cy="1077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u="sng" dirty="0" smtClean="0">
                    <a:latin typeface="Cambria" panose="02040503050406030204" pitchFamily="18" charset="0"/>
                  </a:rPr>
                  <a:t>NOTE</a:t>
                </a:r>
                <a:r>
                  <a:rPr lang="en-US" altLang="en-US" dirty="0">
                    <a:latin typeface="Cambria" panose="02040503050406030204" pitchFamily="18" charset="0"/>
                  </a:rPr>
                  <a:t>:  The function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r>
                      <a:rPr lang="en-US" altLang="en-US" b="0" i="1" dirty="0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can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be graphed and studied just like any other function.</a:t>
                </a:r>
                <a:endParaRPr lang="en-US" altLang="en-US" u="sng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7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5105400"/>
                <a:ext cx="7924800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2000" t="-7386" b="-176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OTHER NOTATIONS FOR THE DERIVATIVE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152400" y="1524000"/>
                <a:ext cx="8839200" cy="53026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Below are other notations for the derivative function,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3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sz="3000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sz="3000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sz="30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000" i="1" dirty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.  All of the these notation are used interchangeably.</a:t>
                </a:r>
              </a:p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𝑑𝑓</m:t>
                          </m:r>
                        </m:num>
                        <m:den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𝐷</m:t>
                      </m:r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altLang="en-US" sz="3000" dirty="0" smtClean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The 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symbols </a:t>
                </a:r>
                <a:r>
                  <a:rPr lang="en-US" altLang="en-US" sz="3000" i="1" dirty="0">
                    <a:latin typeface="Cambria" panose="02040503050406030204" pitchFamily="18" charset="0"/>
                    <a:cs typeface="Times New Roman" pitchFamily="18" charset="0"/>
                  </a:rPr>
                  <a:t>D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 are 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called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differential operators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 because they indicate the operation of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differentiation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, which is the process of calculating a </a:t>
                </a:r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derivative.</a:t>
                </a:r>
                <a:endParaRPr lang="en-US" altLang="en-US" sz="3000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524000"/>
                <a:ext cx="8839200" cy="5302670"/>
              </a:xfrm>
              <a:prstGeom prst="rect">
                <a:avLst/>
              </a:prstGeom>
              <a:blipFill rotWithShape="1">
                <a:blip r:embed="rId2"/>
                <a:stretch>
                  <a:fillRect l="-1586" t="-1494" r="-1931" b="-25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LEIBNIZ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219200"/>
                <a:ext cx="8382000" cy="6060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100" dirty="0" smtClean="0">
                    <a:latin typeface="Cambria" panose="02040503050406030204" pitchFamily="18" charset="0"/>
                  </a:rPr>
                  <a:t>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1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31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altLang="en-US" sz="31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altLang="en-US" sz="3100" dirty="0">
                    <a:latin typeface="Cambria" panose="02040503050406030204" pitchFamily="18" charset="0"/>
                  </a:rPr>
                  <a:t> notation is called </a:t>
                </a:r>
                <a:r>
                  <a:rPr lang="en-US" altLang="en-US" sz="31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Leibniz notation</a:t>
                </a:r>
                <a:r>
                  <a:rPr lang="en-US" altLang="en-US" sz="3100" dirty="0">
                    <a:latin typeface="Cambria" panose="02040503050406030204" pitchFamily="18" charset="0"/>
                  </a:rPr>
                  <a:t>.  This notation comes from the increment notation; that is</a:t>
                </a:r>
                <a:r>
                  <a:rPr lang="en-US" altLang="en-US" sz="3100" dirty="0" smtClean="0">
                    <a:latin typeface="Cambria" panose="02040503050406030204" pitchFamily="18" charset="0"/>
                  </a:rPr>
                  <a:t>,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31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31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altLang="en-US" sz="31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altLang="en-US" sz="31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en-US" sz="31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31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31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US" altLang="en-US" sz="3100" b="0" i="0" smtClean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altLang="en-US" sz="31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sz="3100" b="0" i="1" smtClean="0"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en-US" sz="31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en-US" sz="3100" b="0" i="0" smtClean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altLang="en-US" sz="3100" b="0" i="1" smtClean="0">
                                  <a:latin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en-US" sz="3100" b="0" i="0" smtClean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altLang="en-US" sz="3100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altLang="en-US" sz="3100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100" dirty="0" smtClean="0">
                    <a:latin typeface="Cambria" panose="02040503050406030204" pitchFamily="18" charset="0"/>
                  </a:rPr>
                  <a:t>If we want to indicate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1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31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altLang="en-US" sz="31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altLang="en-US" sz="3100" dirty="0" smtClean="0">
                    <a:latin typeface="Cambria" panose="02040503050406030204" pitchFamily="18" charset="0"/>
                  </a:rPr>
                  <a:t> at the value </a:t>
                </a:r>
                <a14:m>
                  <m:oMath xmlns:m="http://schemas.openxmlformats.org/officeDocument/2006/math">
                    <m:r>
                      <a:rPr lang="en-US" altLang="en-US" sz="3100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3100" dirty="0" smtClean="0">
                    <a:latin typeface="Cambria" panose="02040503050406030204" pitchFamily="18" charset="0"/>
                  </a:rPr>
                  <a:t> using Leibniz notation, we write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3100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altLang="en-US" sz="31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en-US" sz="31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3100" b="0" i="1" smtClean="0">
                                      <a:latin typeface="Cambria Math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altLang="en-US" sz="3100" b="0" i="1" smtClean="0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altLang="en-US" sz="31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en-US" sz="31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altLang="en-US" sz="3100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US" altLang="en-US" sz="31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2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219200"/>
                <a:ext cx="8382000" cy="6060313"/>
              </a:xfrm>
              <a:prstGeom prst="rect">
                <a:avLst/>
              </a:prstGeom>
              <a:blipFill rotWithShape="1">
                <a:blip r:embed="rId2"/>
                <a:stretch>
                  <a:fillRect l="-1818" r="-19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DIFFERENTIABILITY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1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828800"/>
                <a:ext cx="8458200" cy="2614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A function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differentiable at </a:t>
                </a:r>
                <a:r>
                  <a:rPr lang="en-US" altLang="en-US" b="1" i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</a:t>
                </a:r>
                <a:r>
                  <a:rPr lang="en-US" altLang="en-US" dirty="0">
                    <a:latin typeface="Cambria" panose="02040503050406030204" pitchFamily="18" charset="0"/>
                  </a:rPr>
                  <a:t> if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 </a:t>
                </a:r>
                <a:r>
                  <a:rPr lang="en-US" altLang="en-US" dirty="0">
                    <a:latin typeface="Cambria" panose="02040503050406030204" pitchFamily="18" charset="0"/>
                  </a:rPr>
                  <a:t>exists.  The function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differentiable on an open interval</a:t>
                </a:r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[or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, ∞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−∞, </m:t>
                        </m:r>
                        <m:r>
                          <a:rPr lang="en-US" altLang="en-US" b="0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−∞, ∞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]  if it is differentiable at every number in the interval.</a:t>
                </a:r>
              </a:p>
            </p:txBody>
          </p:sp>
        </mc:Choice>
        <mc:Fallback>
          <p:sp>
            <p:nvSpPr>
              <p:cNvPr id="717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828800"/>
                <a:ext cx="8458200" cy="2614690"/>
              </a:xfrm>
              <a:prstGeom prst="rect">
                <a:avLst/>
              </a:prstGeom>
              <a:blipFill rotWithShape="1">
                <a:blip r:embed="rId2"/>
                <a:stretch>
                  <a:fillRect l="-1801" t="-3030" b="-44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DIFFERENTIABILITY AND CONTINUITY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82000" cy="1066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b="1" u="sng" dirty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differentiable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continuous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  <a:endParaRPr lang="en-US" altLang="en-US" b="1" u="sng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19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82000" cy="1066800"/>
              </a:xfrm>
              <a:prstGeom prst="rect">
                <a:avLst/>
              </a:prstGeom>
              <a:blipFill rotWithShape="1">
                <a:blip r:embed="rId2"/>
                <a:stretch>
                  <a:fillRect l="-1891" t="-7429" b="-18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0" y="4419600"/>
            <a:ext cx="8458200" cy="1611313"/>
          </a:xfrm>
          <a:prstGeom prst="rect">
            <a:avLst/>
          </a:prstGeom>
          <a:solidFill>
            <a:srgbClr val="FFFF99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u="sng" dirty="0">
                <a:latin typeface="Cambria" panose="02040503050406030204" pitchFamily="18" charset="0"/>
              </a:rPr>
              <a:t>NOTE</a:t>
            </a:r>
            <a:r>
              <a:rPr lang="en-US" altLang="en-US" dirty="0">
                <a:latin typeface="Cambria" panose="02040503050406030204" pitchFamily="18" charset="0"/>
              </a:rPr>
              <a:t>:  The converse of this theorem is false; that is, there are functions that are continuous at a point but not differentiable at that point.</a:t>
            </a:r>
            <a:endParaRPr lang="en-US" altLang="en-US" u="sng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HOW CAN A FUNCTION FAIL TO BE DIFFERENTIABLE?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82000" cy="37856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defTabSz="696913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800100" indent="-342900" defTabSz="696913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257300" indent="-342900" defTabSz="696913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14500" indent="-342900" defTabSz="696913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171700" indent="-342900" defTabSz="696913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628900" indent="-342900" defTabSz="69691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086100" indent="-342900" defTabSz="69691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543300" indent="-342900" defTabSz="69691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000500" indent="-342900" defTabSz="69691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A function,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can fail to be differentiable in three ways.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(a)	The graph can have a corner (or sharp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	point</a:t>
                </a:r>
                <a:r>
                  <a:rPr lang="en-US" altLang="en-US" dirty="0">
                    <a:latin typeface="Cambria" panose="02040503050406030204" pitchFamily="18" charset="0"/>
                  </a:rPr>
                  <a:t>).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(b)	The graph can have a discontinuity.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(c)	The graph can have a vertical tangent.</a:t>
                </a:r>
              </a:p>
            </p:txBody>
          </p:sp>
        </mc:Choice>
        <mc:Fallback xmlns="">
          <p:sp>
            <p:nvSpPr>
              <p:cNvPr id="921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82000" cy="3785652"/>
              </a:xfrm>
              <a:prstGeom prst="rect">
                <a:avLst/>
              </a:prstGeom>
              <a:blipFill rotWithShape="1">
                <a:blip r:embed="rId2"/>
                <a:stretch>
                  <a:fillRect l="-1891" t="-2093" b="-43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0243" name="Picture 3" descr="img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8077200" cy="275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HIGHER ORDER DERIVATIVES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39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57200" y="1447800"/>
                <a:ext cx="8153400" cy="5105400"/>
              </a:xfrm>
            </p:spPr>
            <p:txBody>
              <a:bodyPr/>
              <a:lstStyle/>
              <a:p>
                <a:pPr>
                  <a:spcBef>
                    <a:spcPts val="0"/>
                  </a:spcBef>
                  <a:spcAft>
                    <a:spcPts val="1400"/>
                  </a:spcAft>
                </a:pPr>
                <a:r>
                  <a:rPr lang="en-US" altLang="en-US" sz="2600" dirty="0" smtClean="0">
                    <a:latin typeface="Cambria" panose="02040503050406030204" pitchFamily="18" charset="0"/>
                  </a:rPr>
                  <a:t>The </a:t>
                </a:r>
                <a:r>
                  <a:rPr lang="en-US" altLang="en-US" sz="26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second derivative</a:t>
                </a:r>
                <a:r>
                  <a:rPr lang="en-US" altLang="en-US" sz="2600" dirty="0">
                    <a:latin typeface="Cambria" panose="02040503050406030204" pitchFamily="18" charset="0"/>
                  </a:rPr>
                  <a:t> of 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latin typeface="Cambria Math"/>
                      </a:rPr>
                      <m:t>𝑦</m:t>
                    </m:r>
                    <m:r>
                      <a:rPr lang="en-US" altLang="en-US" sz="2600" i="1" dirty="0" smtClean="0">
                        <a:latin typeface="Cambria Math"/>
                      </a:rPr>
                      <m:t>=</m:t>
                    </m:r>
                    <m:r>
                      <a:rPr lang="en-US" altLang="en-US" sz="26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6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600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600" dirty="0">
                    <a:latin typeface="Cambria" panose="02040503050406030204" pitchFamily="18" charset="0"/>
                  </a:rPr>
                  <a:t>   is</a:t>
                </a:r>
              </a:p>
              <a:p>
                <a:pPr marL="0" indent="0">
                  <a:spcBef>
                    <a:spcPts val="0"/>
                  </a:spcBef>
                  <a:spcAft>
                    <a:spcPts val="14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sz="2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altLang="en-US" sz="2600" b="0" i="1" smtClean="0">
                              <a:latin typeface="Cambria Math"/>
                            </a:rPr>
                            <m:t>″</m:t>
                          </m:r>
                        </m:sup>
                      </m:sSup>
                      <m:r>
                        <a:rPr lang="en-US" altLang="en-US" sz="2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sz="26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altLang="en-US" sz="2600" b="0" i="1" smtClean="0">
                              <a:latin typeface="Cambria Math"/>
                            </a:rPr>
                            <m:t>″</m:t>
                          </m:r>
                        </m:sup>
                      </m:sSup>
                      <m:d>
                        <m:d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2600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en-US" sz="2600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altLang="en-US" sz="2600" b="0" i="1" smtClean="0">
                              <a:latin typeface="Cambria Math"/>
                            </a:rPr>
                            <m:t>𝑥</m:t>
                          </m:r>
                        </m:sub>
                        <m:sup>
                          <m:r>
                            <a:rPr lang="en-US" altLang="en-US" sz="26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altLang="en-US" sz="2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6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sz="2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en-US" sz="2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e>
                      </m:d>
                      <m:r>
                        <a:rPr lang="en-US" alt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sz="2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altLang="en-US" sz="2600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alt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en-US" sz="2600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400"/>
                  </a:spcAft>
                </a:pPr>
                <a:r>
                  <a:rPr lang="en-US" altLang="en-US" sz="2600" dirty="0" smtClean="0">
                    <a:latin typeface="Cambria" panose="02040503050406030204" pitchFamily="18" charset="0"/>
                  </a:rPr>
                  <a:t>The </a:t>
                </a:r>
                <a:r>
                  <a:rPr lang="en-US" altLang="en-US" sz="26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third derivative</a:t>
                </a:r>
                <a:r>
                  <a:rPr lang="en-US" altLang="en-US" sz="2600" dirty="0">
                    <a:latin typeface="Cambria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latin typeface="Cambria Math"/>
                      </a:rPr>
                      <m:t>𝑦</m:t>
                    </m:r>
                    <m:r>
                      <a:rPr lang="en-US" altLang="en-US" sz="2600" i="1" dirty="0" smtClean="0">
                        <a:latin typeface="Cambria Math"/>
                      </a:rPr>
                      <m:t>=</m:t>
                    </m:r>
                    <m:r>
                      <a:rPr lang="en-US" altLang="en-US" sz="26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6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600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600" dirty="0" smtClean="0">
                    <a:latin typeface="Cambria" panose="02040503050406030204" pitchFamily="18" charset="0"/>
                  </a:rPr>
                  <a:t>  </a:t>
                </a:r>
                <a:r>
                  <a:rPr lang="en-US" altLang="en-US" sz="2600" dirty="0">
                    <a:latin typeface="Cambria" panose="02040503050406030204" pitchFamily="18" charset="0"/>
                  </a:rPr>
                  <a:t>is</a:t>
                </a:r>
              </a:p>
              <a:p>
                <a:pPr marL="0" indent="0">
                  <a:spcBef>
                    <a:spcPts val="0"/>
                  </a:spcBef>
                  <a:spcAft>
                    <a:spcPts val="14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600" b="0" i="1" smtClean="0">
                          <a:latin typeface="Cambria Math"/>
                        </a:rPr>
                        <m:t>𝑦</m:t>
                      </m:r>
                      <m:r>
                        <a:rPr lang="en-US" altLang="en-US" sz="2600" b="0" i="1" smtClean="0">
                          <a:latin typeface="Cambria Math"/>
                        </a:rPr>
                        <m:t>‴=</m:t>
                      </m:r>
                      <m:r>
                        <a:rPr lang="en-US" altLang="en-US" sz="2600" b="0" i="1" smtClean="0">
                          <a:latin typeface="Cambria Math"/>
                        </a:rPr>
                        <m:t>𝑓</m:t>
                      </m:r>
                      <m:r>
                        <a:rPr lang="en-US" altLang="en-US" sz="2600" b="0" i="1" smtClean="0">
                          <a:latin typeface="Cambria Math"/>
                        </a:rPr>
                        <m:t>‴</m:t>
                      </m:r>
                      <m:d>
                        <m:d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2600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en-US" sz="2600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altLang="en-US" sz="2600" b="0" i="1" smtClean="0">
                              <a:latin typeface="Cambria Math"/>
                            </a:rPr>
                            <m:t>𝑥</m:t>
                          </m:r>
                        </m:sub>
                        <m:sup>
                          <m:r>
                            <a:rPr lang="en-US" altLang="en-US" sz="2600" b="0" i="1" smtClean="0">
                              <a:latin typeface="Cambria Math"/>
                            </a:rPr>
                            <m:t>3</m:t>
                          </m:r>
                        </m:sup>
                      </m:sSubSup>
                      <m:r>
                        <a:rPr lang="en-US" altLang="en-US" sz="2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6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sz="2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en-US" sz="2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en-US" sz="26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2600" b="0" i="1" smtClean="0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altLang="en-US" sz="2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en-US" altLang="en-US" sz="26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2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en-US" sz="2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alt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altLang="en-US" sz="2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altLang="en-US" sz="2600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alt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en-US" sz="2600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400"/>
                  </a:spcAft>
                </a:pPr>
                <a:r>
                  <a:rPr lang="en-US" altLang="en-US" sz="2600" dirty="0" smtClean="0">
                    <a:latin typeface="Cambria" panose="02040503050406030204" pitchFamily="18" charset="0"/>
                  </a:rPr>
                  <a:t>The </a:t>
                </a:r>
                <a:r>
                  <a:rPr lang="en-US" altLang="en-US" sz="2600" b="1" i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n</a:t>
                </a:r>
                <a:r>
                  <a:rPr lang="en-US" altLang="en-US" sz="26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th derivative</a:t>
                </a:r>
                <a:r>
                  <a:rPr lang="en-US" altLang="en-US" sz="2600" dirty="0">
                    <a:latin typeface="Cambria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latin typeface="Cambria Math"/>
                      </a:rPr>
                      <m:t>𝑦</m:t>
                    </m:r>
                    <m:r>
                      <a:rPr lang="en-US" altLang="en-US" sz="2600" i="1" dirty="0" smtClean="0">
                        <a:latin typeface="Cambria Math"/>
                      </a:rPr>
                      <m:t>=</m:t>
                    </m:r>
                    <m:r>
                      <a:rPr lang="en-US" altLang="en-US" sz="26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6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600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600" dirty="0">
                    <a:latin typeface="Cambria" panose="02040503050406030204" pitchFamily="18" charset="0"/>
                  </a:rPr>
                  <a:t>  </a:t>
                </a:r>
                <a:r>
                  <a:rPr lang="en-US" altLang="en-US" sz="2600" dirty="0" smtClean="0">
                    <a:latin typeface="Cambria" panose="02040503050406030204" pitchFamily="18" charset="0"/>
                  </a:rPr>
                  <a:t>is</a:t>
                </a:r>
              </a:p>
              <a:p>
                <a:pPr marL="0" indent="0">
                  <a:spcBef>
                    <a:spcPts val="0"/>
                  </a:spcBef>
                  <a:spcAft>
                    <a:spcPts val="14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sz="2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d>
                            <m:dPr>
                              <m:ctrlPr>
                                <a:rPr lang="en-US" altLang="en-US" sz="2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d>
                        </m:sup>
                      </m:sSup>
                      <m:r>
                        <a:rPr lang="en-US" altLang="en-US" sz="2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sz="26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d>
                            <m:dPr>
                              <m:ctrlPr>
                                <a:rPr lang="en-US" altLang="en-US" sz="2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2600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en-US" sz="2600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altLang="en-US" sz="2600" b="0" i="1" smtClean="0">
                              <a:latin typeface="Cambria Math"/>
                            </a:rPr>
                            <m:t>𝑥</m:t>
                          </m:r>
                        </m:sub>
                        <m:sup>
                          <m:r>
                            <a:rPr lang="en-US" altLang="en-US" sz="2600" b="0" i="1" smtClean="0">
                              <a:latin typeface="Cambria Math"/>
                            </a:rPr>
                            <m:t>𝑛</m:t>
                          </m:r>
                        </m:sup>
                      </m:sSubSup>
                      <m:r>
                        <a:rPr lang="en-US" altLang="en-US" sz="2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6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sz="2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en-US" sz="2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en-US" sz="26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2600" b="0" i="1" smtClean="0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altLang="en-US" sz="26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altLang="en-US" sz="2600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en-US" altLang="en-US" sz="26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2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en-US" sz="26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altLang="en-US" sz="2600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alt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altLang="en-US" sz="2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altLang="en-US" sz="2600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alt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en-US" sz="26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43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57200" y="1447800"/>
                <a:ext cx="8153400" cy="5105400"/>
              </a:xfrm>
              <a:blipFill rotWithShape="1">
                <a:blip r:embed="rId2"/>
                <a:stretch>
                  <a:fillRect l="-1196" t="-1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513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Section 2.2</vt:lpstr>
      <vt:lpstr>THE DERIVATIVE AS A FUNCTION</vt:lpstr>
      <vt:lpstr>OTHER NOTATIONS FOR THE DERIVATIVE</vt:lpstr>
      <vt:lpstr>LEIBNIZ NOTATION</vt:lpstr>
      <vt:lpstr>DIFFERENTIABILITY</vt:lpstr>
      <vt:lpstr>DIFFERENTIABILITY AND CONTINUITY</vt:lpstr>
      <vt:lpstr>HOW CAN A FUNCTION FAIL TO BE DIFFERENTIABLE?</vt:lpstr>
      <vt:lpstr>PowerPoint Presentation</vt:lpstr>
      <vt:lpstr>HIGHER ORDER DERIVATIVES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3.2</dc:title>
  <dc:creator>Allen Fuller</dc:creator>
  <cp:lastModifiedBy>Fuller, Allen</cp:lastModifiedBy>
  <cp:revision>22</cp:revision>
  <dcterms:created xsi:type="dcterms:W3CDTF">2005-05-31T00:44:54Z</dcterms:created>
  <dcterms:modified xsi:type="dcterms:W3CDTF">2014-09-08T15:08:39Z</dcterms:modified>
</cp:coreProperties>
</file>