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5" r:id="rId4"/>
    <p:sldId id="257" r:id="rId5"/>
    <p:sldId id="258" r:id="rId6"/>
    <p:sldId id="259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4660"/>
  </p:normalViewPr>
  <p:slideViewPr>
    <p:cSldViewPr>
      <p:cViewPr varScale="1">
        <p:scale>
          <a:sx n="100" d="100"/>
          <a:sy n="100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1F320-75D6-4BBC-9D00-11533AF1AC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602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DA609-EB72-4168-B735-78CBFF6E7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374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0630D-B1F1-4D9E-9802-2E86C22080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5537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F96E18B-54A3-4DD2-A8FE-7F369C71CF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981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8631F-1985-4B1F-838B-2557CC30EF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02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EAB13-0E59-484C-9E7D-2E85B6193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16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1BA8B-1F35-4ED9-AF02-E4184C9FC7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2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00139-5D97-4EA2-BBDC-14A6B4B17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53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A3FED-1561-4D70-80B3-A6A325B0B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651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6DA77-E64B-4F72-84DE-1AA3C06E03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317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FC1E9-F136-4DCA-832A-5325ECC654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766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23FDF-61BA-4479-9C3F-28664A43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31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B38BC5-22B2-4CFA-BB03-BEA16FAE57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/>
              <a:t>Section </a:t>
            </a:r>
            <a:r>
              <a:rPr lang="en-US" altLang="en-US" b="1" smtClean="0"/>
              <a:t>2.1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/>
              <a:t>Derivatives and Rates of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TANGENT LINE TO A CURVE AT A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Text Box 3"/>
              <p:cNvSpPr txBox="1">
                <a:spLocks noChangeArrowheads="1"/>
              </p:cNvSpPr>
              <p:nvPr/>
            </p:nvSpPr>
            <p:spPr bwMode="auto">
              <a:xfrm>
                <a:off x="435429" y="1676400"/>
                <a:ext cx="8153400" cy="50594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sz="2800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 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tangent line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to the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curve 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𝑦</m:t>
                    </m:r>
                    <m:r>
                      <a:rPr lang="en-US" altLang="en-US" sz="2800" b="0" i="1" smtClean="0">
                        <a:latin typeface="Cambria Math"/>
                      </a:rPr>
                      <m:t>=</m:t>
                    </m:r>
                    <m:r>
                      <a:rPr lang="en-US" alt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 at the point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𝑃</m:t>
                    </m:r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 is the line through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with slope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where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𝑚</m:t>
                      </m:r>
                      <m:r>
                        <m:rPr>
                          <m:aln/>
                        </m:rP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</m:oMath>
                    <m:oMath xmlns:m="http://schemas.openxmlformats.org/officeDocument/2006/math">
                      <m:r>
                        <m:rPr>
                          <m:aln/>
                        </m:rP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provided the limit exists.</a:t>
                </a:r>
              </a:p>
              <a:p>
                <a:pPr>
                  <a:spcBef>
                    <a:spcPts val="0"/>
                  </a:spcBef>
                  <a:spcAft>
                    <a:spcPts val="1680"/>
                  </a:spcAft>
                </a:pPr>
                <a:r>
                  <a:rPr lang="en-US" altLang="en-US" sz="2800" dirty="0">
                    <a:latin typeface="Cambria" panose="02040503050406030204" pitchFamily="18" charset="0"/>
                  </a:rPr>
                  <a:t>We sometimes refer to the slope of the tangent line at a point as 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slope of the curve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at that point.</a:t>
                </a:r>
              </a:p>
            </p:txBody>
          </p:sp>
        </mc:Choice>
        <mc:Fallback xmlns="">
          <p:sp>
            <p:nvSpPr>
              <p:cNvPr id="92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5429" y="1676400"/>
                <a:ext cx="8153400" cy="5059462"/>
              </a:xfrm>
              <a:prstGeom prst="rect">
                <a:avLst/>
              </a:prstGeom>
              <a:blipFill rotWithShape="1">
                <a:blip r:embed="rId2"/>
                <a:stretch>
                  <a:fillRect l="-1495" t="-1205" b="-241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INSTANTANEOUS VELOCITY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363" name="Text Box 3"/>
              <p:cNvSpPr txBox="1">
                <a:spLocks noChangeArrowheads="1"/>
              </p:cNvSpPr>
              <p:nvPr/>
            </p:nvSpPr>
            <p:spPr bwMode="auto">
              <a:xfrm>
                <a:off x="228600" y="1524000"/>
                <a:ext cx="8686800" cy="29885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Suppose  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𝑠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is the position function of a moving object.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velocity</a:t>
                </a:r>
                <a:r>
                  <a:rPr lang="en-US" altLang="en-US" dirty="0">
                    <a:latin typeface="Cambria" panose="02040503050406030204" pitchFamily="18" charset="0"/>
                  </a:rPr>
                  <a:t> (or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instantaneous velocity</a:t>
                </a:r>
                <a:r>
                  <a:rPr lang="en-US" altLang="en-US" dirty="0">
                    <a:latin typeface="Cambria" panose="02040503050406030204" pitchFamily="18" charset="0"/>
                  </a:rPr>
                  <a:t>),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𝑣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at time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𝑡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𝑣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536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524000"/>
                <a:ext cx="8686800" cy="2988510"/>
              </a:xfrm>
              <a:prstGeom prst="rect">
                <a:avLst/>
              </a:prstGeom>
              <a:blipFill rotWithShape="1">
                <a:blip r:embed="rId2"/>
                <a:stretch>
                  <a:fillRect l="-1825" t="-2653" r="-56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THE DERIVATIVE AT A POINT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75" name="Text Box 3"/>
              <p:cNvSpPr txBox="1">
                <a:spLocks noChangeArrowheads="1"/>
              </p:cNvSpPr>
              <p:nvPr/>
            </p:nvSpPr>
            <p:spPr bwMode="auto">
              <a:xfrm>
                <a:off x="533400" y="1905000"/>
                <a:ext cx="8153400" cy="30126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b="1" u="sng" dirty="0" smtClean="0">
                    <a:latin typeface="Cambria" panose="02040503050406030204" pitchFamily="18" charset="0"/>
                  </a:rPr>
                  <a:t>Definition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derivative of a function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f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 at number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</a:t>
                </a:r>
                <a:r>
                  <a:rPr lang="en-US" altLang="en-US" dirty="0">
                    <a:latin typeface="Cambria" panose="02040503050406030204" pitchFamily="18" charset="0"/>
                  </a:rPr>
                  <a:t>, denoted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𝑓</m:t>
                      </m:r>
                      <m:r>
                        <a:rPr lang="en-US" altLang="en-US" b="0" i="1" smtClean="0">
                          <a:latin typeface="Cambria Math"/>
                        </a:rPr>
                        <m:t>′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h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h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if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the limit exists.</a:t>
                </a:r>
              </a:p>
            </p:txBody>
          </p:sp>
        </mc:Choice>
        <mc:Fallback xmlns="">
          <p:sp>
            <p:nvSpPr>
              <p:cNvPr id="307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905000"/>
                <a:ext cx="8153400" cy="3012684"/>
              </a:xfrm>
              <a:prstGeom prst="rect">
                <a:avLst/>
              </a:prstGeom>
              <a:blipFill rotWithShape="1">
                <a:blip r:embed="rId2"/>
                <a:stretch>
                  <a:fillRect l="-1945" t="-2632" r="-2244" b="-546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AN ALTERNATIVE FORM OF THE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33600" y="2209800"/>
                <a:ext cx="4591706" cy="1048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209800"/>
                <a:ext cx="4591706" cy="104804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INTERPRETATIONS OF THE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8458200" cy="4876800"/>
              </a:xfrm>
            </p:spPr>
            <p:txBody>
              <a:bodyPr/>
              <a:lstStyle/>
              <a:p>
                <a:pPr marL="609600" indent="-609600">
                  <a:buFontTx/>
                  <a:buAutoNum type="arabicPeriod"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tangent line 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line through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whose slope is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  <a:cs typeface="Times New Roman" pitchFamily="18" charset="0"/>
                  </a:rPr>
                  <a:t>, 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the derivative of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  <a:p>
                <a:pPr marL="609600" indent="-609600">
                  <a:buFontTx/>
                  <a:buAutoNum type="arabicPeriod"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The instantaneous velocity at time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of a particle whose position is described by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𝑠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is give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, the derivative of </a:t>
                </a:r>
                <a:r>
                  <a:rPr lang="en-US" altLang="en-US" i="1" dirty="0">
                    <a:latin typeface="Cambria" panose="02040503050406030204" pitchFamily="18" charset="0"/>
                    <a:cs typeface="Times New Roman" pitchFamily="18" charset="0"/>
                  </a:rPr>
                  <a:t>f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 at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  <a:cs typeface="Times New Roman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8458200" cy="4876800"/>
              </a:xfrm>
              <a:blipFill rotWithShape="1">
                <a:blip r:embed="rId2"/>
                <a:stretch>
                  <a:fillRect l="-1729" t="-1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RATE OF CHANGE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67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762000" y="2133600"/>
                <a:ext cx="7848600" cy="4572000"/>
              </a:xfrm>
            </p:spPr>
            <p:txBody>
              <a:bodyPr/>
              <a:lstStyle/>
              <a:p>
                <a:pPr marL="609600" indent="-609600">
                  <a:buFontTx/>
                  <a:buNone/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1.	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increment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/>
                      </a:rPr>
                      <m:t>Δ</m:t>
                    </m:r>
                    <m:r>
                      <a:rPr lang="en-US" altLang="en-US" b="0" i="1" smtClean="0">
                        <a:latin typeface="Cambria Math"/>
                      </a:rPr>
                      <m:t>𝑥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marL="609600" indent="-609600">
                  <a:buFontTx/>
                  <a:buNone/>
                </a:pPr>
                <a:r>
                  <a:rPr lang="en-US" altLang="en-US" dirty="0">
                    <a:latin typeface="Cambria" panose="02040503050406030204" pitchFamily="18" charset="0"/>
                  </a:rPr>
                  <a:t>2.	the corresponding change in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</a:t>
                </a:r>
              </a:p>
              <a:p>
                <a:pPr marL="609600" indent="-609600">
                  <a:buFontTx/>
                  <a:buNone/>
                </a:pPr>
                <a:r>
                  <a:rPr lang="en-US" altLang="en-US" dirty="0">
                    <a:latin typeface="Cambria" panose="02040503050406030204" pitchFamily="18" charset="0"/>
                    <a:cs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b="0" i="0" smtClean="0">
                        <a:latin typeface="Cambria Math"/>
                        <a:cs typeface="Times New Roman" pitchFamily="18" charset="0"/>
                      </a:rPr>
                      <m:t>Δ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𝑦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altLang="en-US" b="0" i="1" smtClean="0">
                        <a:latin typeface="Cambria Math"/>
                        <a:cs typeface="Times New Roman" pitchFamily="18" charset="0"/>
                      </a:rPr>
                      <m:t>𝑓</m:t>
                    </m:r>
                    <m:d>
                      <m:dPr>
                        <m:ctrlPr>
                          <a:rPr lang="en-US" alt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  <a:cs typeface="Times New Roman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marL="609600" indent="-609600">
                  <a:buFontTx/>
                  <a:buNone/>
                </a:pPr>
                <a:r>
                  <a:rPr lang="en-US" altLang="en-US" dirty="0">
                    <a:latin typeface="Cambria" panose="02040503050406030204" pitchFamily="18" charset="0"/>
                  </a:rPr>
                  <a:t>3.	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average rate of change</a:t>
                </a:r>
                <a:r>
                  <a:rPr lang="en-US" altLang="en-US" dirty="0">
                    <a:latin typeface="Cambria" panose="02040503050406030204" pitchFamily="18" charset="0"/>
                  </a:rPr>
                  <a:t> of 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y</a:t>
                </a:r>
                <a:r>
                  <a:rPr lang="en-US" altLang="en-US" dirty="0">
                    <a:latin typeface="Cambria" panose="02040503050406030204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  <m:r>
                          <a:rPr lang="en-US" altLang="en-US" i="1" baseline="-25000" dirty="0">
                            <a:latin typeface="Cambria Math"/>
                          </a:rPr>
                          <m:t>1</m:t>
                        </m:r>
                        <m:r>
                          <a:rPr lang="en-US" altLang="en-US" i="1" dirty="0">
                            <a:latin typeface="Cambria Math"/>
                          </a:rPr>
                          <m:t>, </m:t>
                        </m:r>
                        <m:r>
                          <a:rPr lang="en-US" altLang="en-US" i="1" dirty="0">
                            <a:latin typeface="Cambria Math"/>
                          </a:rPr>
                          <m:t>𝑥</m:t>
                        </m:r>
                        <m:r>
                          <a:rPr lang="en-US" altLang="en-US" i="1" baseline="-25000" dirty="0">
                            <a:latin typeface="Cambria Math"/>
                          </a:rPr>
                          <m:t>2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difference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quotient</a:t>
                </a:r>
              </a:p>
              <a:p>
                <a:pPr marL="609600" indent="-609600"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Δ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altLang="en-US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1267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762000" y="2133600"/>
                <a:ext cx="7848600" cy="4572000"/>
              </a:xfrm>
              <a:blipFill rotWithShape="1">
                <a:blip r:embed="rId2"/>
                <a:stretch>
                  <a:fillRect l="-1941" t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68" name="Rectangle 4"/>
              <p:cNvSpPr>
                <a:spLocks noChangeArrowheads="1"/>
              </p:cNvSpPr>
              <p:nvPr/>
            </p:nvSpPr>
            <p:spPr bwMode="auto">
              <a:xfrm>
                <a:off x="381000" y="1600200"/>
                <a:ext cx="8305800" cy="584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 smtClean="0">
                    <a:latin typeface="Cambria" panose="02040503050406030204" pitchFamily="18" charset="0"/>
                  </a:rPr>
                  <a:t>.  </a:t>
                </a:r>
                <a:r>
                  <a:rPr lang="en-US" altLang="en-US" dirty="0">
                    <a:latin typeface="Cambria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changes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, then</a:t>
                </a:r>
              </a:p>
            </p:txBody>
          </p:sp>
        </mc:Choice>
        <mc:Fallback>
          <p:sp>
            <p:nvSpPr>
              <p:cNvPr id="11268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00200"/>
                <a:ext cx="830580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1909" t="-13684" b="-3368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RATE OF CHANGE (CONCLUDED)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91" name="Text Box 3"/>
              <p:cNvSpPr txBox="1">
                <a:spLocks noChangeArrowheads="1"/>
              </p:cNvSpPr>
              <p:nvPr/>
            </p:nvSpPr>
            <p:spPr bwMode="auto">
              <a:xfrm>
                <a:off x="457200" y="1828800"/>
                <a:ext cx="8153400" cy="2108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marL="522288" indent="-522288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636588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4.	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instantaneous rate of change</a:t>
                </a:r>
                <a:r>
                  <a:rPr lang="en-US" altLang="en-US" dirty="0">
                    <a:latin typeface="Cambria" panose="02040503050406030204" pitchFamily="18" charset="0"/>
                  </a:rPr>
                  <a:t> </a:t>
                </a:r>
                <a:r>
                  <a:rPr lang="en-US" altLang="en-US" dirty="0" smtClean="0">
                    <a:latin typeface="Cambria" panose="02040503050406030204" pitchFamily="18" charset="0"/>
                  </a:rPr>
                  <a:t>is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𝑦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altLang="en-US" b="0" i="0" smtClean="0">
                                  <a:latin typeface="Cambria Math"/>
                                </a:rPr>
                                <m:t>Δ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US" altLang="en-US" b="0" i="1" smtClean="0">
                          <a:latin typeface="Cambria Math"/>
                        </a:rPr>
                        <m:t>=</m:t>
                      </m:r>
                      <m:limLow>
                        <m:limLow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limLowPr>
                        <m:e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/>
                            </a:rPr>
                            <m:t>lim</m:t>
                          </m:r>
                        </m:e>
                        <m:lim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b="0" i="1" smtClean="0">
                              <a:latin typeface="Cambria Math"/>
                            </a:rPr>
                            <m:t>→</m:t>
                          </m:r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lim>
                      </m:limLow>
                      <m:f>
                        <m:f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b="0" i="1" smtClean="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29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828800"/>
                <a:ext cx="8153400" cy="2108334"/>
              </a:xfrm>
              <a:prstGeom prst="rect">
                <a:avLst/>
              </a:prstGeom>
              <a:blipFill rotWithShape="1">
                <a:blip r:embed="rId2"/>
                <a:stretch>
                  <a:fillRect l="-1868" t="-375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ANOTHER INTERPRETATION OF THE DERIVATIVE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17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1676400"/>
                <a:ext cx="8458200" cy="1629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20000"/>
                  </a:spcBef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derivative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instantaneous rate of change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𝑦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with respect to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/>
                      </a:rPr>
                      <m:t>𝑥</m:t>
                    </m:r>
                    <m:r>
                      <a:rPr lang="en-US" altLang="en-US" i="1" dirty="0" smtClean="0">
                        <a:latin typeface="Cambria Math"/>
                      </a:rPr>
                      <m:t>=</m:t>
                    </m:r>
                    <m:r>
                      <a:rPr lang="en-US" altLang="en-US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331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676400"/>
                <a:ext cx="8458200" cy="1629805"/>
              </a:xfrm>
              <a:prstGeom prst="rect">
                <a:avLst/>
              </a:prstGeom>
              <a:blipFill rotWithShape="1">
                <a:blip r:embed="rId2"/>
                <a:stretch>
                  <a:fillRect l="-1801" t="-4869" b="-786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367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Section 2.1</vt:lpstr>
      <vt:lpstr>THE TANGENT LINE TO A CURVE AT A POINT</vt:lpstr>
      <vt:lpstr>INSTANTANEOUS VELOCITY </vt:lpstr>
      <vt:lpstr>THE DERIVATIVE AT A POINT</vt:lpstr>
      <vt:lpstr>AN ALTERNATIVE FORM OF THE DERIVATIVE</vt:lpstr>
      <vt:lpstr>INTERPRETATIONS OF THE DERIVATIVE</vt:lpstr>
      <vt:lpstr>RATE OF CHANGE</vt:lpstr>
      <vt:lpstr>RATE OF CHANGE (CONCLUDED)</vt:lpstr>
      <vt:lpstr>ANOTHER INTERPRETATION OF THE DERIVATIVE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3.1</dc:title>
  <dc:creator>Allen Fuller</dc:creator>
  <cp:lastModifiedBy>Fuller, Allen</cp:lastModifiedBy>
  <cp:revision>12</cp:revision>
  <dcterms:created xsi:type="dcterms:W3CDTF">2005-05-31T00:38:14Z</dcterms:created>
  <dcterms:modified xsi:type="dcterms:W3CDTF">2014-09-03T15:08:22Z</dcterms:modified>
</cp:coreProperties>
</file>