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971" autoAdjust="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0DE97-93BE-4767-ACAB-1FDA860DB49E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48F6F3-CD19-4A9B-A80D-D52558ABE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03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9013E-5C05-4B6D-A63E-4009EE3769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9095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EA5BD-485F-4821-8FE1-9014FA42AC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5967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25C7E-D4AC-4A53-86AD-9791DEB177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3359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3A7DBF7-EDF6-493D-A15F-F22E1F7D6A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552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CF6C4B-BD4D-45D5-87F8-C85940B128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835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BA3FA5-2CBA-4C7A-A967-CF7B62D9AE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0784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91B069-A2A9-4B7E-9874-EBBEB81FE9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2100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810B6-6907-4AA5-AF57-B5EECA2CAC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806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90CC83-D9F5-41AA-9FC9-69883D2F4E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0624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7C701-080E-4022-BA5B-12E7A5D402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2180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F9EB2-17D6-4F14-ADE3-380769CB29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6869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C425E-0F4E-4D4B-8FF2-6BE3A72E52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7241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6229EA99-03A9-4E5D-AA50-E8CDAA21D9D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/>
              <a:t>Section </a:t>
            </a:r>
            <a:r>
              <a:rPr lang="en-US" altLang="en-US" b="1" smtClean="0"/>
              <a:t>1.8</a:t>
            </a:r>
            <a:endParaRPr lang="en-US" alt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/>
              <a:t>Continuity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533400" y="1600200"/>
            <a:ext cx="81534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Cambria" panose="02040503050406030204" pitchFamily="18" charset="0"/>
              </a:rPr>
              <a:t>The following types of functions are continuous at every number in their domains:</a:t>
            </a:r>
          </a:p>
          <a:p>
            <a:pPr>
              <a:spcBef>
                <a:spcPct val="50000"/>
              </a:spcBef>
            </a:pPr>
            <a:r>
              <a:rPr lang="en-US" altLang="en-US" dirty="0">
                <a:latin typeface="Cambria" panose="02040503050406030204" pitchFamily="18" charset="0"/>
              </a:rPr>
              <a:t>	polynomials	rational functions</a:t>
            </a:r>
          </a:p>
          <a:p>
            <a:pPr>
              <a:spcBef>
                <a:spcPct val="50000"/>
              </a:spcBef>
            </a:pPr>
            <a:r>
              <a:rPr lang="en-US" altLang="en-US" dirty="0">
                <a:latin typeface="Cambria" panose="02040503050406030204" pitchFamily="18" charset="0"/>
              </a:rPr>
              <a:t>	root functions	trigonometric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9459" name="Text Box 3"/>
              <p:cNvSpPr txBox="1">
                <a:spLocks noChangeArrowheads="1"/>
              </p:cNvSpPr>
              <p:nvPr/>
            </p:nvSpPr>
            <p:spPr bwMode="auto">
              <a:xfrm>
                <a:off x="266700" y="1371600"/>
                <a:ext cx="8382000" cy="31309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b="1" u="sng" dirty="0" smtClean="0">
                    <a:latin typeface="Cambria" panose="02040503050406030204" pitchFamily="18" charset="0"/>
                  </a:rPr>
                  <a:t>Theorem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If 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f</a:t>
                </a:r>
                <a:r>
                  <a:rPr lang="en-US" altLang="en-US" dirty="0">
                    <a:latin typeface="Cambria" panose="02040503050406030204" pitchFamily="18" charset="0"/>
                  </a:rPr>
                  <a:t> is continuous at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and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altLang="en-US" b="0" i="0" smtClean="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alt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altLang="en-US" b="0" i="1" smtClean="0">
                                <a:latin typeface="Cambria Math"/>
                              </a:rPr>
                              <m:t>→</m:t>
                            </m:r>
                            <m:r>
                              <a:rPr lang="en-US" altLang="en-US" b="0" i="1" smtClean="0">
                                <a:latin typeface="Cambria Math"/>
                              </a:rPr>
                              <m:t>𝑎</m:t>
                            </m:r>
                          </m:lim>
                        </m:limLow>
                      </m:fName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𝑔</m:t>
                        </m:r>
                        <m:d>
                          <m:dPr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altLang="en-US" b="0" i="1" smtClean="0">
                            <a:latin typeface="Cambria Math"/>
                          </a:rPr>
                          <m:t>=</m:t>
                        </m:r>
                        <m:r>
                          <a:rPr lang="en-US" altLang="en-US" b="0" i="1" smtClean="0">
                            <a:latin typeface="Cambria Math"/>
                          </a:rPr>
                          <m:t>𝑏</m:t>
                        </m:r>
                      </m:e>
                    </m:func>
                  </m:oMath>
                </a14:m>
                <a:r>
                  <a:rPr lang="en-US" altLang="en-US" b="0" i="1" dirty="0" smtClean="0">
                    <a:latin typeface="Cambria Math"/>
                  </a:rPr>
                  <a:t>,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then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altLang="en-US" b="0" i="0" smtClean="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alt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altLang="en-US" b="0" i="1" smtClean="0">
                                <a:latin typeface="Cambria Math"/>
                              </a:rPr>
                              <m:t>→</m:t>
                            </m:r>
                            <m:r>
                              <a:rPr lang="en-US" altLang="en-US" b="0" i="1" smtClean="0">
                                <a:latin typeface="Cambria Math"/>
                              </a:rPr>
                              <m:t>𝑎</m:t>
                            </m:r>
                          </m:lim>
                        </m:limLow>
                      </m:fName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𝑔</m:t>
                            </m:r>
                            <m:d>
                              <m:dPr>
                                <m:ctrlPr>
                                  <a:rPr lang="en-US" alt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alt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</m:e>
                        </m:d>
                      </m:e>
                    </m:func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r>
                      <a:rPr lang="en-US" alt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en-US" altLang="en-US" b="0" i="1" smtClean="0">
                        <a:latin typeface="Cambria Math"/>
                      </a:rPr>
                      <m:t>.</m:t>
                    </m:r>
                  </m:oMath>
                </a14:m>
                <a:endParaRPr lang="en-US" altLang="en-US" dirty="0">
                  <a:latin typeface="Cambria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>
                    <a:latin typeface="Cambria" panose="02040503050406030204" pitchFamily="18" charset="0"/>
                  </a:rPr>
                  <a:t>In other words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,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altLang="en-US" b="0" i="1" smtClean="0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alt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</m:e>
                      </m:func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r>
                        <a:rPr lang="en-US" alt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altLang="en-US" b="0" i="1" smtClean="0">
                                      <a:latin typeface="Cambria Math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en-US" b="0" i="0" smtClean="0">
                                      <a:latin typeface="Cambria Math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→</m:t>
                                  </m:r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lim>
                              </m:limLow>
                            </m:fName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alt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</m:e>
                      </m:d>
                      <m:r>
                        <a:rPr lang="en-US" altLang="en-US" b="0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9459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6700" y="1371600"/>
                <a:ext cx="8382000" cy="3130922"/>
              </a:xfrm>
              <a:prstGeom prst="rect">
                <a:avLst/>
              </a:prstGeom>
              <a:blipFill rotWithShape="1">
                <a:blip r:embed="rId2"/>
                <a:stretch>
                  <a:fillRect l="-1891" t="-252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THE COMPOSITE LIMIT THEOREM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381000" y="4953000"/>
            <a:ext cx="8153400" cy="1736725"/>
          </a:xfrm>
          <a:prstGeom prst="rect">
            <a:avLst/>
          </a:prstGeom>
          <a:solidFill>
            <a:srgbClr val="FFFF99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600">
                <a:latin typeface="Arial" charset="0"/>
              </a:rPr>
              <a:t>This theorem says that a limit symbol can be moved through a function symbol if the function is continuous and the limit exists.  In other words, the order of these two symbols can be reversed.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A COROLLARY OF THE COMPOSITE LIMIT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555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828800"/>
                <a:ext cx="8382000" cy="16330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If 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g</a:t>
                </a:r>
                <a:r>
                  <a:rPr lang="en-US" altLang="en-US" dirty="0">
                    <a:latin typeface="Cambria" panose="02040503050406030204" pitchFamily="18" charset="0"/>
                  </a:rPr>
                  <a:t> is continuous at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and 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f</a:t>
                </a:r>
                <a:r>
                  <a:rPr lang="en-US" altLang="en-US" dirty="0">
                    <a:latin typeface="Cambria" panose="02040503050406030204" pitchFamily="18" charset="0"/>
                  </a:rPr>
                  <a:t> is continuous at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then the composite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function 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𝑓</m:t>
                    </m:r>
                    <m:r>
                      <a:rPr lang="en-US" altLang="en-US" b="0" i="1" smtClean="0">
                        <a:latin typeface="Cambria Math"/>
                      </a:rPr>
                      <m:t>∘</m:t>
                    </m:r>
                    <m:r>
                      <a:rPr lang="en-US" altLang="en-US" b="0" i="1" smtClean="0">
                        <a:latin typeface="Cambria Math"/>
                      </a:rPr>
                      <m:t>𝑔</m:t>
                    </m:r>
                  </m:oMath>
                </a14:m>
                <a:r>
                  <a:rPr lang="en-US" altLang="en-US" i="1" dirty="0">
                    <a:latin typeface="Cambria" panose="02040503050406030204" pitchFamily="18" charset="0"/>
                    <a:cs typeface="Times New Roman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 given </a:t>
                </a:r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𝑓</m:t>
                        </m:r>
                        <m:r>
                          <m:rPr>
                            <m:lit/>
                          </m:rP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∘</m:t>
                        </m:r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𝑔</m:t>
                        </m:r>
                      </m:e>
                    </m:d>
                    <m:d>
                      <m:dPr>
                        <m:ctrlP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𝑓</m:t>
                    </m:r>
                    <m:d>
                      <m:dPr>
                        <m:ctrlP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 is continuous at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𝑎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355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828800"/>
                <a:ext cx="8382000" cy="1633076"/>
              </a:xfrm>
              <a:prstGeom prst="rect">
                <a:avLst/>
              </a:prstGeom>
              <a:blipFill rotWithShape="1">
                <a:blip r:embed="rId2"/>
                <a:stretch>
                  <a:fillRect l="-1891" t="-4851" r="-436" b="-895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THE INTERMEDIATE VALUE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579" name="Text Box 3"/>
              <p:cNvSpPr txBox="1">
                <a:spLocks noChangeArrowheads="1"/>
              </p:cNvSpPr>
              <p:nvPr/>
            </p:nvSpPr>
            <p:spPr bwMode="auto">
              <a:xfrm>
                <a:off x="457200" y="1752600"/>
                <a:ext cx="8229600" cy="25545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b="1" u="sng" dirty="0" smtClean="0">
                    <a:latin typeface="Cambria" panose="02040503050406030204" pitchFamily="18" charset="0"/>
                  </a:rPr>
                  <a:t>Theorem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Suppose that 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f</a:t>
                </a:r>
                <a:r>
                  <a:rPr lang="en-US" altLang="en-US" dirty="0">
                    <a:latin typeface="Cambria" panose="02040503050406030204" pitchFamily="18" charset="0"/>
                  </a:rPr>
                  <a:t> is continuous on the closed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𝑎</m:t>
                        </m:r>
                        <m:r>
                          <a:rPr lang="en-US" altLang="en-US" i="1" dirty="0" smtClean="0">
                            <a:latin typeface="Cambria Math"/>
                          </a:rPr>
                          <m:t>, </m:t>
                        </m:r>
                        <m:r>
                          <a:rPr lang="en-US" altLang="en-US" i="1" dirty="0" smtClean="0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and let 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N</a:t>
                </a:r>
                <a:r>
                  <a:rPr lang="en-US" altLang="en-US" dirty="0">
                    <a:latin typeface="Cambria" panose="02040503050406030204" pitchFamily="18" charset="0"/>
                  </a:rPr>
                  <a:t> be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a </a:t>
                </a:r>
                <a:r>
                  <a:rPr lang="en-US" altLang="en-US" dirty="0">
                    <a:latin typeface="Cambria" panose="02040503050406030204" pitchFamily="18" charset="0"/>
                  </a:rPr>
                  <a:t>number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between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𝑎</m:t>
                        </m:r>
                      </m:e>
                    </m:d>
                    <m:r>
                      <a:rPr lang="en-US" altLang="en-US" b="0" i="1" smtClean="0">
                        <a:latin typeface="Cambria Math"/>
                      </a:rPr>
                      <m:t>≠</m:t>
                    </m:r>
                    <m:r>
                      <a:rPr lang="en-US" alt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.  Then there exists a number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𝑐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 in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  <m:r>
                          <a:rPr lang="en-US" altLang="en-US" i="1" dirty="0" smtClean="0">
                            <a:latin typeface="Cambria Math"/>
                            <a:cs typeface="Times New Roman" pitchFamily="18" charset="0"/>
                          </a:rPr>
                          <m:t>, </m:t>
                        </m:r>
                        <m:r>
                          <a:rPr lang="en-US" altLang="en-US" i="1" dirty="0" smtClean="0">
                            <a:latin typeface="Cambria Math"/>
                            <a:cs typeface="Times New Roman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 such </a:t>
                </a:r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that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𝑓</m:t>
                    </m:r>
                    <m:d>
                      <m:dPr>
                        <m:ctrlP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</m:e>
                    </m:d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𝑁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.</a:t>
                </a:r>
                <a:endParaRPr lang="en-US" altLang="en-US" b="1" dirty="0">
                  <a:latin typeface="Cambria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4579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752600"/>
                <a:ext cx="8229600" cy="2554545"/>
              </a:xfrm>
              <a:prstGeom prst="rect">
                <a:avLst/>
              </a:prstGeom>
              <a:blipFill rotWithShape="1">
                <a:blip r:embed="rId2"/>
                <a:stretch>
                  <a:fillRect l="-1852" t="-3103" r="-593" b="-668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CONTINUITY AT A NUMBER </a:t>
            </a:r>
            <a:r>
              <a:rPr lang="en-US" altLang="en-US" b="1" i="1"/>
              <a:t>a</a:t>
            </a:r>
            <a:endParaRPr lang="en-US" altLang="en-US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5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752600"/>
                <a:ext cx="8229600" cy="22055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b="1" u="sng" dirty="0" smtClean="0">
                    <a:latin typeface="Cambria" panose="02040503050406030204" pitchFamily="18" charset="0"/>
                  </a:rPr>
                  <a:t>Definition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A function 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f</a:t>
                </a:r>
                <a:r>
                  <a:rPr lang="en-US" altLang="en-US" dirty="0">
                    <a:latin typeface="Cambria" panose="02040503050406030204" pitchFamily="18" charset="0"/>
                  </a:rPr>
                  <a:t> is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continuous at a number </a:t>
                </a:r>
                <a14:m>
                  <m:oMath xmlns:m="http://schemas.openxmlformats.org/officeDocument/2006/math">
                    <m:r>
                      <a:rPr lang="en-US" altLang="en-US" b="1" i="1" u="sng" dirty="0" smtClean="0">
                        <a:solidFill>
                          <a:srgbClr val="3333FF"/>
                        </a:solidFill>
                        <a:latin typeface="Cambria Math"/>
                      </a:rPr>
                      <m:t>𝒂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if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altLang="en-US" b="0" i="1" smtClean="0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r>
                        <a:rPr lang="en-US" alt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US" altLang="en-US" b="0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07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752600"/>
                <a:ext cx="8229600" cy="2205540"/>
              </a:xfrm>
              <a:prstGeom prst="rect">
                <a:avLst/>
              </a:prstGeom>
              <a:blipFill rotWithShape="1">
                <a:blip r:embed="rId2"/>
                <a:stretch>
                  <a:fillRect l="-1926" t="-360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4" name="Text Box 4"/>
              <p:cNvSpPr txBox="1">
                <a:spLocks noChangeArrowheads="1"/>
              </p:cNvSpPr>
              <p:nvPr/>
            </p:nvSpPr>
            <p:spPr bwMode="auto">
              <a:xfrm>
                <a:off x="381000" y="3571188"/>
                <a:ext cx="8458200" cy="5539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3000" dirty="0" smtClean="0">
                    <a:latin typeface="Cambria" panose="02040503050406030204" pitchFamily="18" charset="0"/>
                  </a:rPr>
                  <a:t>1.  </a:t>
                </a:r>
                <a14:m>
                  <m:oMath xmlns:m="http://schemas.openxmlformats.org/officeDocument/2006/math">
                    <m:r>
                      <a:rPr lang="en-US" altLang="en-US" sz="30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sz="3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3000" b="0" i="1" smtClean="0">
                            <a:latin typeface="Cambria Math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altLang="en-US" sz="3000" dirty="0" smtClean="0">
                    <a:latin typeface="Cambria" panose="02040503050406030204" pitchFamily="18" charset="0"/>
                  </a:rPr>
                  <a:t> is 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defined  (that is,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</a:rPr>
                  <a:t> is in the domain of </a:t>
                </a:r>
                <a:r>
                  <a:rPr lang="en-US" altLang="en-US" sz="3000" i="1" dirty="0">
                    <a:latin typeface="Cambria" panose="02040503050406030204" pitchFamily="18" charset="0"/>
                  </a:rPr>
                  <a:t>f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 )</a:t>
                </a:r>
              </a:p>
            </p:txBody>
          </p:sp>
        </mc:Choice>
        <mc:Fallback xmlns="">
          <p:sp>
            <p:nvSpPr>
              <p:cNvPr id="5124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3571188"/>
                <a:ext cx="8458200" cy="553998"/>
              </a:xfrm>
              <a:prstGeom prst="rect">
                <a:avLst/>
              </a:prstGeom>
              <a:blipFill rotWithShape="1">
                <a:blip r:embed="rId2"/>
                <a:stretch>
                  <a:fillRect l="-1730" t="-14286" b="-329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INTERPRETATION OF THE DEFINITION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905000"/>
                <a:ext cx="8077200" cy="14773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sz="3000" dirty="0">
                    <a:latin typeface="Cambria" panose="02040503050406030204" pitchFamily="18" charset="0"/>
                  </a:rPr>
                  <a:t>Notice that the definition on the previous slide implicitly requires three things if </a:t>
                </a:r>
                <a:r>
                  <a:rPr lang="en-US" altLang="en-US" sz="3000" i="1" dirty="0">
                    <a:latin typeface="Cambria" panose="02040503050406030204" pitchFamily="18" charset="0"/>
                  </a:rPr>
                  <a:t>f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 is continuous at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123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905000"/>
                <a:ext cx="8077200" cy="1477328"/>
              </a:xfrm>
              <a:prstGeom prst="rect">
                <a:avLst/>
              </a:prstGeom>
              <a:blipFill rotWithShape="1">
                <a:blip r:embed="rId3"/>
                <a:stretch>
                  <a:fillRect l="-1811" t="-5372" r="-1358" b="-1157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10227" y="4485820"/>
                <a:ext cx="4038600" cy="6932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2.   </m:t>
                      </m:r>
                      <m:func>
                        <m:funcPr>
                          <m:ctrlPr>
                            <a:rPr lang="en-US" sz="3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3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3000" b="0" i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3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3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sz="3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r>
                            <a:rPr lang="en-US" sz="3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𝑓</m:t>
                          </m:r>
                          <m:r>
                            <a:rPr lang="en-US" sz="3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3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3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sz="30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sz="3000" b="0" i="0" smtClean="0">
                          <a:solidFill>
                            <a:srgbClr val="000000"/>
                          </a:solidFill>
                          <a:latin typeface="Cambria Math"/>
                        </a:rPr>
                        <m:t>exists</m:t>
                      </m:r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227" y="4485820"/>
                <a:ext cx="4038600" cy="69326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03964" y="5486400"/>
                <a:ext cx="3490956" cy="6932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3</m:t>
                      </m:r>
                      <m:r>
                        <a:rPr lang="en-US" sz="3000" i="1">
                          <a:solidFill>
                            <a:srgbClr val="000000"/>
                          </a:solidFill>
                          <a:latin typeface="Cambria Math"/>
                        </a:rPr>
                        <m:t>.   </m:t>
                      </m:r>
                      <m:func>
                        <m:funcPr>
                          <m:ctrlPr>
                            <a:rPr lang="en-US" sz="3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3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300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3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3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sz="3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r>
                            <a:rPr lang="en-US" sz="3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𝑓</m:t>
                          </m:r>
                          <m:r>
                            <a:rPr lang="en-US" sz="3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3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3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sz="30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0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3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d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964" y="5486400"/>
                <a:ext cx="3490956" cy="69326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DISCONTINUITIES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5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905000"/>
                <a:ext cx="8305800" cy="15696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b="1" u="sng" dirty="0">
                    <a:latin typeface="Cambria" panose="02040503050406030204" pitchFamily="18" charset="0"/>
                  </a:rPr>
                  <a:t>Definition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  </a:t>
                </a:r>
                <a:r>
                  <a:rPr lang="en-US" altLang="en-US" dirty="0">
                    <a:latin typeface="Cambria" panose="02040503050406030204" pitchFamily="18" charset="0"/>
                  </a:rPr>
                  <a:t>If 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f</a:t>
                </a:r>
                <a:r>
                  <a:rPr lang="en-US" altLang="en-US" dirty="0">
                    <a:latin typeface="Cambria" panose="02040503050406030204" pitchFamily="18" charset="0"/>
                  </a:rPr>
                  <a:t> is defined near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we say that 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f</a:t>
                </a:r>
                <a:r>
                  <a:rPr lang="en-US" altLang="en-US" dirty="0">
                    <a:latin typeface="Cambria" panose="02040503050406030204" pitchFamily="18" charset="0"/>
                  </a:rPr>
                  <a:t> has a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discontinuity</a:t>
                </a:r>
                <a:r>
                  <a:rPr lang="en-US" altLang="en-US" dirty="0">
                    <a:latin typeface="Cambria" panose="02040503050406030204" pitchFamily="18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or 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f</a:t>
                </a:r>
                <a:r>
                  <a:rPr lang="en-US" altLang="en-US" dirty="0">
                    <a:latin typeface="Cambria" panose="02040503050406030204" pitchFamily="18" charset="0"/>
                  </a:rPr>
                  <a:t> is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discontinuous at </a:t>
                </a:r>
                <a:r>
                  <a:rPr lang="en-US" altLang="en-US" b="1" i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a</a:t>
                </a:r>
                <a:r>
                  <a:rPr lang="en-US" altLang="en-US" dirty="0">
                    <a:latin typeface="Cambria" panose="02040503050406030204" pitchFamily="18" charset="0"/>
                  </a:rPr>
                  <a:t>, if 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f</a:t>
                </a:r>
                <a:r>
                  <a:rPr lang="en-US" altLang="en-US" dirty="0">
                    <a:latin typeface="Cambria" panose="02040503050406030204" pitchFamily="18" charset="0"/>
                  </a:rPr>
                  <a:t> is not continuous at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819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905000"/>
                <a:ext cx="8305800" cy="1569660"/>
              </a:xfrm>
              <a:prstGeom prst="rect">
                <a:avLst/>
              </a:prstGeom>
              <a:blipFill rotWithShape="1">
                <a:blip r:embed="rId2"/>
                <a:stretch>
                  <a:fillRect l="-1909" t="-5058" r="-2570" b="-1167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TYPES OF DISCONTINUITIES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20" name="Rectangle 4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228600" y="2362200"/>
                <a:ext cx="8763000" cy="4495800"/>
              </a:xfrm>
            </p:spPr>
            <p:txBody>
              <a:bodyPr/>
              <a:lstStyle/>
              <a:p>
                <a:pPr marL="609600" indent="-609600">
                  <a:lnSpc>
                    <a:spcPct val="90000"/>
                  </a:lnSpc>
                  <a:buFontTx/>
                  <a:buAutoNum type="arabicPeriod"/>
                </a:pPr>
                <a:r>
                  <a:rPr lang="en-US" altLang="en-US" b="1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Removable Discontinuity at </a:t>
                </a:r>
                <a14:m>
                  <m:oMath xmlns:m="http://schemas.openxmlformats.org/officeDocument/2006/math">
                    <m:r>
                      <a:rPr lang="en-US" altLang="en-US" b="1" i="1" dirty="0" smtClean="0">
                        <a:solidFill>
                          <a:srgbClr val="3333FF"/>
                        </a:solidFill>
                        <a:latin typeface="Cambria Math"/>
                      </a:rPr>
                      <m:t>𝒂</m:t>
                    </m:r>
                  </m:oMath>
                </a14:m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A discontinuity that can be removed by redefining 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f</a:t>
                </a:r>
                <a:r>
                  <a:rPr lang="en-US" altLang="en-US" dirty="0">
                    <a:latin typeface="Cambria" panose="02040503050406030204" pitchFamily="18" charset="0"/>
                  </a:rPr>
                  <a:t> at the number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.</a:t>
                </a:r>
              </a:p>
              <a:p>
                <a:pPr marL="609600" indent="-609600">
                  <a:lnSpc>
                    <a:spcPct val="90000"/>
                  </a:lnSpc>
                  <a:buFontTx/>
                  <a:buAutoNum type="arabicPeriod"/>
                </a:pPr>
                <a:r>
                  <a:rPr lang="en-US" altLang="en-US" b="1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Infinite Discontinuity at </a:t>
                </a:r>
                <a14:m>
                  <m:oMath xmlns:m="http://schemas.openxmlformats.org/officeDocument/2006/math">
                    <m:r>
                      <a:rPr lang="en-US" altLang="en-US" b="1" i="1" dirty="0" smtClean="0">
                        <a:solidFill>
                          <a:srgbClr val="3333FF"/>
                        </a:solidFill>
                        <a:latin typeface="Cambria Math"/>
                      </a:rPr>
                      <m:t>𝒂</m:t>
                    </m:r>
                  </m:oMath>
                </a14:m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A discontinuity where the limit of 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f</a:t>
                </a:r>
                <a:r>
                  <a:rPr lang="en-US" altLang="en-US" dirty="0">
                    <a:latin typeface="Cambria" panose="02040503050406030204" pitchFamily="18" charset="0"/>
                  </a:rPr>
                  <a:t> as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approaches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either 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∞ or −∞.</a:t>
                </a:r>
              </a:p>
              <a:p>
                <a:pPr marL="609600" indent="-609600">
                  <a:lnSpc>
                    <a:spcPct val="90000"/>
                  </a:lnSpc>
                  <a:buFontTx/>
                  <a:buAutoNum type="arabicPeriod"/>
                </a:pPr>
                <a:r>
                  <a:rPr lang="en-US" altLang="en-US" b="1" dirty="0">
                    <a:solidFill>
                      <a:srgbClr val="3333FF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Jump Discontinuity at </a:t>
                </a:r>
                <a14:m>
                  <m:oMath xmlns:m="http://schemas.openxmlformats.org/officeDocument/2006/math">
                    <m:r>
                      <a:rPr lang="en-US" altLang="en-US" b="1" i="1" dirty="0" smtClean="0">
                        <a:solidFill>
                          <a:srgbClr val="3333FF"/>
                        </a:solidFill>
                        <a:latin typeface="Cambria Math"/>
                        <a:cs typeface="Times New Roman" pitchFamily="18" charset="0"/>
                      </a:rPr>
                      <m:t>𝒂</m:t>
                    </m:r>
                  </m:oMath>
                </a14:m>
                <a:r>
                  <a:rPr lang="en-US" altLang="en-US" b="1" dirty="0">
                    <a:latin typeface="Cambria" panose="02040503050406030204" pitchFamily="18" charset="0"/>
                    <a:cs typeface="Times New Roman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  A discontinuity where the left-hand and right-hand limits are different at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𝑎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 (and neither limit is ∞ or −∞).</a:t>
                </a:r>
              </a:p>
            </p:txBody>
          </p:sp>
        </mc:Choice>
        <mc:Fallback xmlns="">
          <p:sp>
            <p:nvSpPr>
              <p:cNvPr id="9220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28600" y="2362200"/>
                <a:ext cx="8763000" cy="4495800"/>
              </a:xfrm>
              <a:blipFill rotWithShape="1">
                <a:blip r:embed="rId2"/>
                <a:stretch>
                  <a:fillRect l="-1740" t="-2849" r="-12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52400" y="1752600"/>
            <a:ext cx="838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Cambria" panose="02040503050406030204" pitchFamily="18" charset="0"/>
              </a:rPr>
              <a:t>There are three types of discontinuities.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LEFT CONTINUOUS AND RIGHT CONTINUOUS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67" name="Text Box 3"/>
              <p:cNvSpPr txBox="1">
                <a:spLocks noChangeArrowheads="1"/>
              </p:cNvSpPr>
              <p:nvPr/>
            </p:nvSpPr>
            <p:spPr bwMode="auto">
              <a:xfrm>
                <a:off x="457200" y="1905000"/>
                <a:ext cx="8001000" cy="22055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b="1" u="sng" dirty="0" smtClean="0">
                    <a:latin typeface="Cambria" panose="02040503050406030204" pitchFamily="18" charset="0"/>
                  </a:rPr>
                  <a:t>Definition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A function 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f</a:t>
                </a:r>
                <a:r>
                  <a:rPr lang="en-US" altLang="en-US" dirty="0">
                    <a:latin typeface="Cambria" panose="02040503050406030204" pitchFamily="18" charset="0"/>
                  </a:rPr>
                  <a:t> is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continuous from the left at a number </a:t>
                </a:r>
                <a14:m>
                  <m:oMath xmlns:m="http://schemas.openxmlformats.org/officeDocument/2006/math">
                    <m:r>
                      <a:rPr lang="en-US" altLang="en-US" b="1" i="1" u="sng" dirty="0" smtClean="0">
                        <a:solidFill>
                          <a:srgbClr val="3333FF"/>
                        </a:solidFill>
                        <a:latin typeface="Cambria Math"/>
                      </a:rPr>
                      <m:t>𝒂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if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altLang="en-US" b="0" i="1" smtClean="0">
                                  <a:latin typeface="Cambria Math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n-US" alt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r>
                        <a:rPr lang="en-US" alt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126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905000"/>
                <a:ext cx="8001000" cy="2205540"/>
              </a:xfrm>
              <a:prstGeom prst="rect">
                <a:avLst/>
              </a:prstGeom>
              <a:blipFill rotWithShape="1">
                <a:blip r:embed="rId2"/>
                <a:stretch>
                  <a:fillRect l="-1904" t="-3601" r="-205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68" name="Text Box 4"/>
              <p:cNvSpPr txBox="1">
                <a:spLocks noChangeArrowheads="1"/>
              </p:cNvSpPr>
              <p:nvPr/>
            </p:nvSpPr>
            <p:spPr bwMode="auto">
              <a:xfrm>
                <a:off x="457200" y="4419600"/>
                <a:ext cx="8001000" cy="22651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b="1" u="sng" dirty="0" smtClean="0">
                    <a:latin typeface="Cambria" panose="02040503050406030204" pitchFamily="18" charset="0"/>
                  </a:rPr>
                  <a:t>Definition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A function 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f</a:t>
                </a:r>
                <a:r>
                  <a:rPr lang="en-US" altLang="en-US" dirty="0">
                    <a:latin typeface="Cambria" panose="02040503050406030204" pitchFamily="18" charset="0"/>
                  </a:rPr>
                  <a:t> is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continuous from the right at a number </a:t>
                </a:r>
                <a14:m>
                  <m:oMath xmlns:m="http://schemas.openxmlformats.org/officeDocument/2006/math">
                    <m:r>
                      <a:rPr lang="en-US" altLang="en-US" b="1" i="1" u="sng" dirty="0" smtClean="0">
                        <a:solidFill>
                          <a:srgbClr val="3333FF"/>
                        </a:solidFill>
                        <a:latin typeface="Cambria Math"/>
                      </a:rPr>
                      <m:t>𝒂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if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altLang="en-US" b="0" i="1" smtClean="0">
                                  <a:latin typeface="Cambria Math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n-US" alt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+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r>
                        <a:rPr lang="en-US" alt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</m:oMath>
                  </m:oMathPara>
                </a14:m>
                <a:endParaRPr lang="en-US" altLang="en-US" b="1" u="sng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1268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4419600"/>
                <a:ext cx="8001000" cy="2265172"/>
              </a:xfrm>
              <a:prstGeom prst="rect">
                <a:avLst/>
              </a:prstGeom>
              <a:blipFill rotWithShape="1">
                <a:blip r:embed="rId3"/>
                <a:stretch>
                  <a:fillRect l="-1904" t="-3495" r="-205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CONTINUITY ON AN INTERVAL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81000" y="1828800"/>
            <a:ext cx="8305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u="sng" dirty="0">
                <a:latin typeface="Cambria" panose="02040503050406030204" pitchFamily="18" charset="0"/>
              </a:rPr>
              <a:t>Definition</a:t>
            </a:r>
            <a:r>
              <a:rPr lang="en-US" altLang="en-US" b="1" dirty="0">
                <a:latin typeface="Cambria" panose="02040503050406030204" pitchFamily="18" charset="0"/>
              </a:rPr>
              <a:t>:</a:t>
            </a:r>
            <a:r>
              <a:rPr lang="en-US" altLang="en-US" dirty="0">
                <a:latin typeface="Cambria" panose="02040503050406030204" pitchFamily="18" charset="0"/>
              </a:rPr>
              <a:t>  A function </a:t>
            </a:r>
            <a:r>
              <a:rPr lang="en-US" altLang="en-US" i="1" dirty="0">
                <a:latin typeface="Cambria" panose="02040503050406030204" pitchFamily="18" charset="0"/>
              </a:rPr>
              <a:t>f</a:t>
            </a:r>
            <a:r>
              <a:rPr lang="en-US" altLang="en-US" dirty="0">
                <a:latin typeface="Cambria" panose="02040503050406030204" pitchFamily="18" charset="0"/>
              </a:rPr>
              <a:t> is </a:t>
            </a:r>
            <a:r>
              <a:rPr lang="en-US" altLang="en-US" b="1" u="sng" dirty="0">
                <a:solidFill>
                  <a:srgbClr val="3333FF"/>
                </a:solidFill>
                <a:latin typeface="Cambria" panose="02040503050406030204" pitchFamily="18" charset="0"/>
              </a:rPr>
              <a:t>continuous on an interval</a:t>
            </a:r>
            <a:r>
              <a:rPr lang="en-US" altLang="en-US" dirty="0">
                <a:latin typeface="Cambria" panose="02040503050406030204" pitchFamily="18" charset="0"/>
              </a:rPr>
              <a:t>  if it is continuous at every number in the interval.</a:t>
            </a:r>
            <a:endParaRPr lang="en-US" altLang="en-US" b="1" u="sng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THEOREM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363" name="Text Box 3"/>
              <p:cNvSpPr txBox="1">
                <a:spLocks noChangeArrowheads="1"/>
              </p:cNvSpPr>
              <p:nvPr/>
            </p:nvSpPr>
            <p:spPr bwMode="auto">
              <a:xfrm>
                <a:off x="457200" y="1752600"/>
                <a:ext cx="8305800" cy="34637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If 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f</a:t>
                </a:r>
                <a:r>
                  <a:rPr lang="en-US" altLang="en-US" dirty="0">
                    <a:latin typeface="Cambria" panose="02040503050406030204" pitchFamily="18" charset="0"/>
                  </a:rPr>
                  <a:t> and 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g</a:t>
                </a:r>
                <a:r>
                  <a:rPr lang="en-US" altLang="en-US" dirty="0">
                    <a:latin typeface="Cambria" panose="02040503050406030204" pitchFamily="18" charset="0"/>
                  </a:rPr>
                  <a:t> are continuous at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a constant, then the following functions are also continuous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at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:</a:t>
                </a:r>
                <a:endParaRPr lang="en-US" altLang="en-US" dirty="0">
                  <a:latin typeface="Cambria" panose="02040503050406030204" pitchFamily="18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</a:rPr>
                  <a:t>1. 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  <m:r>
                      <a:rPr lang="en-US" altLang="en-US" i="1" dirty="0" smtClean="0">
                        <a:latin typeface="Cambria Math"/>
                      </a:rPr>
                      <m:t> + </m:t>
                    </m:r>
                    <m:r>
                      <a:rPr lang="en-US" altLang="en-US" i="1" dirty="0" smtClean="0">
                        <a:latin typeface="Cambria Math"/>
                      </a:rPr>
                      <m:t>𝑔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		2. 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  <m:r>
                      <a:rPr lang="en-US" altLang="en-US" i="1" dirty="0" smtClean="0">
                        <a:latin typeface="Cambria Math"/>
                      </a:rPr>
                      <m:t> − </m:t>
                    </m:r>
                    <m:r>
                      <a:rPr lang="en-US" altLang="en-US" i="1" dirty="0">
                        <a:latin typeface="Cambria Math"/>
                        <a:cs typeface="Times New Roman" pitchFamily="18" charset="0"/>
                      </a:rPr>
                      <m:t>𝑔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		3. 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𝑐𝑓</m:t>
                    </m:r>
                  </m:oMath>
                </a14:m>
                <a:endParaRPr lang="en-US" altLang="en-US" i="1" dirty="0">
                  <a:latin typeface="Cambria" panose="02040503050406030204" pitchFamily="18" charset="0"/>
                  <a:cs typeface="Times New Roman" pitchFamily="18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4. 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𝑓𝑔</m:t>
                    </m:r>
                    <m:r>
                      <a:rPr lang="en-US" altLang="en-US" i="1" dirty="0">
                        <a:latin typeface="Cambria Math"/>
                        <a:cs typeface="Times New Roman" pitchFamily="18" charset="0"/>
                      </a:rPr>
                      <m:t>	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		5.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altLang="en-US" i="1" dirty="0" smtClean="0">
                            <a:latin typeface="Cambria Math"/>
                            <a:cs typeface="Times New Roman" pitchFamily="18" charset="0"/>
                          </a:rPr>
                          <m:t>𝑓</m:t>
                        </m:r>
                      </m:num>
                      <m:den>
                        <m:r>
                          <a:rPr lang="en-US" altLang="en-US" i="1" dirty="0" smtClean="0">
                            <a:latin typeface="Cambria Math"/>
                            <a:cs typeface="Times New Roman" pitchFamily="18" charset="0"/>
                          </a:rPr>
                          <m:t>𝑔</m:t>
                        </m:r>
                      </m:den>
                    </m:f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  if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𝑔</m:t>
                    </m:r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𝑎</m:t>
                    </m:r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)≠0</m:t>
                    </m:r>
                  </m:oMath>
                </a14:m>
                <a:endParaRPr lang="en-US" altLang="en-US" dirty="0">
                  <a:latin typeface="Cambria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5363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752600"/>
                <a:ext cx="8305800" cy="3463769"/>
              </a:xfrm>
              <a:prstGeom prst="rect">
                <a:avLst/>
              </a:prstGeom>
              <a:blipFill rotWithShape="1">
                <a:blip r:embed="rId2"/>
                <a:stretch>
                  <a:fillRect l="-1834" t="-2289" r="-110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CONTINUITY OF POLYNOMIALS AND RATIONAL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388" name="Rectangle 4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762000" y="2438400"/>
                <a:ext cx="7924800" cy="3687763"/>
              </a:xfrm>
            </p:spPr>
            <p:txBody>
              <a:bodyPr/>
              <a:lstStyle/>
              <a:p>
                <a:pPr marL="609600" indent="-609600">
                  <a:buFontTx/>
                  <a:buAutoNum type="alphaLcParenR"/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Any polynomial is continuous everywhere; that is, it is continuous on </a:t>
                </a:r>
                <a14:m>
                  <m:oMath xmlns:m="http://schemas.openxmlformats.org/officeDocument/2006/math">
                    <m:r>
                      <a:rPr lang="en-US" altLang="en-US" b="0" i="1" dirty="0" smtClean="0">
                        <a:latin typeface="Cambria Math"/>
                      </a:rPr>
                      <m:t>ℝ</m:t>
                    </m:r>
                    <m:r>
                      <a:rPr lang="en-US" altLang="en-US" b="0" i="1" dirty="0" smtClean="0">
                        <a:latin typeface="Cambria Math"/>
                      </a:rPr>
                      <m:t>=(−∞, ∞)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.</a:t>
                </a:r>
              </a:p>
              <a:p>
                <a:pPr marL="609600" indent="-609600">
                  <a:buFontTx/>
                  <a:buAutoNum type="alphaLcParenR"/>
                </a:pP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Any rational function is continuous wherever it is defined; that is, it is continuous in its domain.</a:t>
                </a:r>
              </a:p>
            </p:txBody>
          </p:sp>
        </mc:Choice>
        <mc:Fallback xmlns="">
          <p:sp>
            <p:nvSpPr>
              <p:cNvPr id="16388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62000" y="2438400"/>
                <a:ext cx="7924800" cy="3687763"/>
              </a:xfrm>
              <a:blipFill rotWithShape="1">
                <a:blip r:embed="rId2"/>
                <a:stretch>
                  <a:fillRect l="-1846" t="-21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81000" y="1828800"/>
            <a:ext cx="2895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u="sng" dirty="0">
                <a:latin typeface="Cambria" panose="02040503050406030204" pitchFamily="18" charset="0"/>
              </a:rPr>
              <a:t>Theorem</a:t>
            </a:r>
            <a:r>
              <a:rPr lang="en-US" altLang="en-US" b="1" dirty="0">
                <a:latin typeface="Cambria" panose="02040503050406030204" pitchFamily="18" charset="0"/>
              </a:rPr>
              <a:t>:</a:t>
            </a:r>
            <a:endParaRPr lang="en-US" altLang="en-US" b="1" u="sng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632</Words>
  <Application>Microsoft Office PowerPoint</Application>
  <PresentationFormat>On-screen Show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Section 1.8</vt:lpstr>
      <vt:lpstr>CONTINUITY AT A NUMBER a</vt:lpstr>
      <vt:lpstr>INTERPRETATION OF THE DEFINITION</vt:lpstr>
      <vt:lpstr>DISCONTINUITIES</vt:lpstr>
      <vt:lpstr>TYPES OF DISCONTINUITIES</vt:lpstr>
      <vt:lpstr>LEFT CONTINUOUS AND RIGHT CONTINUOUS</vt:lpstr>
      <vt:lpstr>CONTINUITY ON AN INTERVAL</vt:lpstr>
      <vt:lpstr>THEOREM</vt:lpstr>
      <vt:lpstr>CONTINUITY OF POLYNOMIALS AND RATIONAL FUNCTIONS</vt:lpstr>
      <vt:lpstr>PowerPoint Presentation</vt:lpstr>
      <vt:lpstr>THE COMPOSITE LIMIT THEOREM</vt:lpstr>
      <vt:lpstr>A COROLLARY OF THE COMPOSITE LIMIT THEOREM</vt:lpstr>
      <vt:lpstr>THE INTERMEDIATE VALUE THEOREM</vt:lpstr>
    </vt:vector>
  </TitlesOfParts>
  <Company>Gordon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2.5</dc:title>
  <dc:creator>Allen Fuller</dc:creator>
  <cp:lastModifiedBy>Fuller, Allen</cp:lastModifiedBy>
  <cp:revision>17</cp:revision>
  <cp:lastPrinted>2014-05-14T13:37:40Z</cp:lastPrinted>
  <dcterms:created xsi:type="dcterms:W3CDTF">2005-05-24T00:57:26Z</dcterms:created>
  <dcterms:modified xsi:type="dcterms:W3CDTF">2014-08-25T15:01:49Z</dcterms:modified>
</cp:coreProperties>
</file>