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7DC9F-094F-4202-89DE-C0784BFD50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135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495F7-DC43-4A51-96EF-7F69466C3C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68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D85AB-A882-4BF9-AC91-ABC4C72A30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843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E002C-4386-4858-A314-10565965FC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161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2DD41-B464-4981-87EF-B5C091E8D3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964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1FA8F-75A9-4E8C-A0EF-0EA0361D82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81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B5570-1286-4381-B2E0-C7658F5DCA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550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1BD0A-92F2-4BD4-B992-BFE17D7A65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268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E4840-2DDE-42EE-A5D6-DF358A77D3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192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FFD34-6CBD-48F1-9258-BD895649E8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51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E0FA0-5A1D-46DD-AC58-F954DFD5D6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43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29611A6-C8E5-4AF0-922F-7FA51EA7D0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/>
              <a:t>Section </a:t>
            </a:r>
            <a:r>
              <a:rPr lang="en-US" altLang="en-US" b="1" dirty="0" smtClean="0"/>
              <a:t>1.7</a:t>
            </a:r>
            <a:endParaRPr lang="en-US" alt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The Precise Definition of a Limit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THE PRECISE DEFINITION OF A LIMIT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Text Box 3"/>
              <p:cNvSpPr txBox="1">
                <a:spLocks noChangeArrowheads="1"/>
              </p:cNvSpPr>
              <p:nvPr/>
            </p:nvSpPr>
            <p:spPr bwMode="auto">
              <a:xfrm>
                <a:off x="457200" y="1447800"/>
                <a:ext cx="8229600" cy="52400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560"/>
                  </a:spcAft>
                </a:pPr>
                <a:r>
                  <a:rPr lang="en-US" altLang="en-US" sz="2600" b="1" u="sng" dirty="0" smtClean="0">
                    <a:latin typeface="Cambria" panose="02040503050406030204" pitchFamily="18" charset="0"/>
                  </a:rPr>
                  <a:t>Definition</a:t>
                </a:r>
                <a:r>
                  <a:rPr lang="en-US" altLang="en-US" sz="2600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sz="2600" dirty="0">
                    <a:latin typeface="Cambria" panose="02040503050406030204" pitchFamily="18" charset="0"/>
                  </a:rPr>
                  <a:t>  Let </a:t>
                </a:r>
                <a:r>
                  <a:rPr lang="en-US" altLang="en-US" sz="2600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sz="2600" dirty="0">
                    <a:latin typeface="Cambria" panose="02040503050406030204" pitchFamily="18" charset="0"/>
                  </a:rPr>
                  <a:t> </a:t>
                </a:r>
                <a:r>
                  <a:rPr lang="en-US" altLang="en-US" sz="2600" dirty="0" smtClean="0">
                    <a:latin typeface="Cambria" panose="02040503050406030204" pitchFamily="18" charset="0"/>
                  </a:rPr>
                  <a:t> be </a:t>
                </a:r>
                <a:r>
                  <a:rPr lang="en-US" altLang="en-US" sz="2600" dirty="0">
                    <a:latin typeface="Cambria" panose="02040503050406030204" pitchFamily="18" charset="0"/>
                  </a:rPr>
                  <a:t>a function defined on some open interval that contains the number </a:t>
                </a:r>
                <a14:m>
                  <m:oMath xmlns:m="http://schemas.openxmlformats.org/officeDocument/2006/math">
                    <m:r>
                      <a:rPr lang="en-US" altLang="en-US" sz="2600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sz="2600" dirty="0">
                    <a:latin typeface="Cambria" panose="02040503050406030204" pitchFamily="18" charset="0"/>
                  </a:rPr>
                  <a:t>, except possibly at </a:t>
                </a:r>
                <a14:m>
                  <m:oMath xmlns:m="http://schemas.openxmlformats.org/officeDocument/2006/math">
                    <m:r>
                      <a:rPr lang="en-US" altLang="en-US" sz="2600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sz="2600" dirty="0">
                    <a:latin typeface="Cambria" panose="02040503050406030204" pitchFamily="18" charset="0"/>
                  </a:rPr>
                  <a:t> itself.  Then we say the </a:t>
                </a:r>
                <a:r>
                  <a:rPr lang="en-US" altLang="en-US" sz="26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limit of </a:t>
                </a:r>
                <a14:m>
                  <m:oMath xmlns:m="http://schemas.openxmlformats.org/officeDocument/2006/math">
                    <m:r>
                      <a:rPr lang="en-US" altLang="en-US" sz="2600" b="1" i="1" u="sng" smtClean="0">
                        <a:solidFill>
                          <a:srgbClr val="3333FF"/>
                        </a:solidFill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altLang="en-US" sz="2600" b="1" i="1" u="sng" smtClean="0">
                            <a:solidFill>
                              <a:srgbClr val="3333FF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600" b="1" i="1" u="sng" smtClean="0">
                            <a:solidFill>
                              <a:srgbClr val="3333FF"/>
                            </a:solidFill>
                            <a:latin typeface="Cambria Math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altLang="en-US" sz="26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 as </a:t>
                </a:r>
                <a14:m>
                  <m:oMath xmlns:m="http://schemas.openxmlformats.org/officeDocument/2006/math">
                    <m:r>
                      <a:rPr lang="en-US" altLang="en-US" sz="2600" b="1" i="1" u="sng" dirty="0" smtClean="0">
                        <a:solidFill>
                          <a:srgbClr val="3333FF"/>
                        </a:solidFill>
                        <a:latin typeface="Cambria Math"/>
                      </a:rPr>
                      <m:t>𝒙</m:t>
                    </m:r>
                  </m:oMath>
                </a14:m>
                <a:r>
                  <a:rPr lang="en-US" altLang="en-US" sz="26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 approaches </a:t>
                </a:r>
                <a14:m>
                  <m:oMath xmlns:m="http://schemas.openxmlformats.org/officeDocument/2006/math">
                    <m:r>
                      <a:rPr lang="en-US" altLang="en-US" sz="2600" b="1" i="1" u="sng" dirty="0" smtClean="0">
                        <a:solidFill>
                          <a:srgbClr val="3333FF"/>
                        </a:solidFill>
                        <a:latin typeface="Cambria Math"/>
                      </a:rPr>
                      <m:t>𝒂</m:t>
                    </m:r>
                  </m:oMath>
                </a14:m>
                <a:r>
                  <a:rPr lang="en-US" altLang="en-US" sz="26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 is </a:t>
                </a:r>
                <a:r>
                  <a:rPr lang="en-US" altLang="en-US" sz="2600" b="1" i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L</a:t>
                </a:r>
                <a:r>
                  <a:rPr lang="en-US" altLang="en-US" sz="2600" dirty="0">
                    <a:latin typeface="Cambria" panose="02040503050406030204" pitchFamily="18" charset="0"/>
                  </a:rPr>
                  <a:t>, and we write</a:t>
                </a:r>
              </a:p>
              <a:p>
                <a:pPr>
                  <a:spcBef>
                    <a:spcPts val="0"/>
                  </a:spcBef>
                  <a:spcAft>
                    <a:spcPts val="156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sz="26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sz="26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2600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altLang="en-US" sz="26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2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2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altLang="en-US" sz="2600" b="0" i="1" smtClean="0">
                          <a:latin typeface="Cambria Math"/>
                        </a:rPr>
                        <m:t>=</m:t>
                      </m:r>
                      <m:r>
                        <a:rPr lang="en-US" altLang="en-US" sz="2600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US" altLang="en-US" sz="2600" dirty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560"/>
                  </a:spcAft>
                </a:pPr>
                <a:r>
                  <a:rPr lang="en-US" altLang="en-US" sz="2600" dirty="0">
                    <a:latin typeface="Cambria" panose="02040503050406030204" pitchFamily="18" charset="0"/>
                  </a:rPr>
                  <a:t>if for every </a:t>
                </a:r>
                <a:r>
                  <a:rPr lang="en-US" altLang="en-US" sz="2600" dirty="0" smtClean="0">
                    <a:latin typeface="Cambria" panose="02040503050406030204" pitchFamily="18" charset="0"/>
                  </a:rPr>
                  <a:t>number </a:t>
                </a:r>
                <a14:m>
                  <m:oMath xmlns:m="http://schemas.openxmlformats.org/officeDocument/2006/math">
                    <m:r>
                      <a:rPr lang="en-US" altLang="en-US" sz="2600" b="0" i="1" smtClean="0">
                        <a:latin typeface="Cambria Math"/>
                      </a:rPr>
                      <m:t>𝜀</m:t>
                    </m:r>
                    <m:r>
                      <a:rPr lang="en-US" altLang="en-US" sz="2600" b="0" i="1" smtClean="0">
                        <a:latin typeface="Cambria Math"/>
                      </a:rPr>
                      <m:t>&gt;0</m:t>
                    </m:r>
                  </m:oMath>
                </a14:m>
                <a:r>
                  <a:rPr lang="en-US" altLang="en-US" sz="2600" dirty="0">
                    <a:latin typeface="Cambria" panose="02040503050406030204" pitchFamily="18" charset="0"/>
                    <a:cs typeface="Times New Roman" pitchFamily="18" charset="0"/>
                  </a:rPr>
                  <a:t> there is a </a:t>
                </a:r>
                <a:r>
                  <a:rPr lang="en-US" altLang="en-US" sz="2600" dirty="0" smtClean="0">
                    <a:latin typeface="Cambria" panose="02040503050406030204" pitchFamily="18" charset="0"/>
                    <a:cs typeface="Times New Roman" pitchFamily="18" charset="0"/>
                  </a:rPr>
                  <a:t>number </a:t>
                </a:r>
                <a14:m>
                  <m:oMath xmlns:m="http://schemas.openxmlformats.org/officeDocument/2006/math">
                    <m:r>
                      <a:rPr lang="en-US" altLang="en-US" sz="2600" b="0" i="1" smtClean="0">
                        <a:latin typeface="Cambria Math"/>
                        <a:cs typeface="Times New Roman" pitchFamily="18" charset="0"/>
                      </a:rPr>
                      <m:t>𝛿</m:t>
                    </m:r>
                    <m:r>
                      <a:rPr lang="en-US" altLang="en-US" sz="2600" b="0" i="1" smtClean="0">
                        <a:latin typeface="Cambria Math"/>
                        <a:cs typeface="Times New Roman" pitchFamily="18" charset="0"/>
                      </a:rPr>
                      <m:t>&gt;0</m:t>
                    </m:r>
                  </m:oMath>
                </a14:m>
                <a:r>
                  <a:rPr lang="en-US" altLang="en-US" sz="2600" dirty="0">
                    <a:latin typeface="Cambria" panose="02040503050406030204" pitchFamily="18" charset="0"/>
                    <a:cs typeface="Times New Roman" pitchFamily="18" charset="0"/>
                  </a:rPr>
                  <a:t> such </a:t>
                </a:r>
                <a:r>
                  <a:rPr lang="en-US" altLang="en-US" sz="2600" dirty="0" smtClean="0">
                    <a:latin typeface="Cambria" panose="02040503050406030204" pitchFamily="18" charset="0"/>
                    <a:cs typeface="Times New Roman" pitchFamily="18" charset="0"/>
                  </a:rPr>
                  <a:t>that</a:t>
                </a:r>
              </a:p>
              <a:p>
                <a:pPr algn="ctr">
                  <a:spcBef>
                    <a:spcPts val="0"/>
                  </a:spcBef>
                  <a:spcAft>
                    <a:spcPts val="1560"/>
                  </a:spcAft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en-US" sz="26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sz="2600" b="0" i="1" smtClean="0"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sz="26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altLang="en-US" sz="2600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altLang="en-US" sz="26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altLang="en-US" sz="2600" b="0" i="1" smtClean="0">
                            <a:latin typeface="Cambria Math"/>
                            <a:cs typeface="Times New Roman" pitchFamily="18" charset="0"/>
                          </a:rPr>
                          <m:t>𝐿</m:t>
                        </m:r>
                      </m:e>
                    </m:d>
                    <m:r>
                      <a:rPr lang="en-US" altLang="en-US" sz="2600" b="0" i="1" smtClean="0">
                        <a:latin typeface="Cambria Math"/>
                        <a:cs typeface="Times New Roman" pitchFamily="18" charset="0"/>
                      </a:rPr>
                      <m:t>&lt;</m:t>
                    </m:r>
                    <m:r>
                      <a:rPr lang="en-US" altLang="en-US" sz="2600" b="0" i="1" smtClean="0">
                        <a:latin typeface="Cambria Math"/>
                        <a:cs typeface="Times New Roman" pitchFamily="18" charset="0"/>
                      </a:rPr>
                      <m:t>𝜀</m:t>
                    </m:r>
                  </m:oMath>
                </a14:m>
                <a:r>
                  <a:rPr lang="en-US" altLang="en-US" sz="2600" dirty="0" smtClean="0">
                    <a:latin typeface="Cambria" panose="02040503050406030204" pitchFamily="18" charset="0"/>
                    <a:cs typeface="Times New Roman" pitchFamily="18" charset="0"/>
                  </a:rPr>
                  <a:t>   whenever   </a:t>
                </a:r>
                <a14:m>
                  <m:oMath xmlns:m="http://schemas.openxmlformats.org/officeDocument/2006/math">
                    <m:r>
                      <a:rPr lang="en-US" altLang="en-US" sz="2600" b="0" i="1" smtClean="0">
                        <a:latin typeface="Cambria Math"/>
                        <a:cs typeface="Times New Roman" pitchFamily="18" charset="0"/>
                      </a:rPr>
                      <m:t>0&lt;</m:t>
                    </m:r>
                    <m:d>
                      <m:dPr>
                        <m:begChr m:val="|"/>
                        <m:endChr m:val="|"/>
                        <m:ctrlPr>
                          <a:rPr lang="en-US" altLang="en-US" sz="26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sz="26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altLang="en-US" sz="26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altLang="en-US" sz="2600" b="0" i="1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</m:d>
                    <m:r>
                      <a:rPr lang="en-US" altLang="en-US" sz="2600" b="0" i="1" smtClean="0">
                        <a:latin typeface="Cambria Math"/>
                        <a:cs typeface="Times New Roman" pitchFamily="18" charset="0"/>
                      </a:rPr>
                      <m:t>&lt;</m:t>
                    </m:r>
                    <m:r>
                      <a:rPr lang="en-US" altLang="en-US" sz="2600" b="0" i="1" smtClean="0">
                        <a:latin typeface="Cambria Math"/>
                        <a:cs typeface="Times New Roman" pitchFamily="18" charset="0"/>
                      </a:rPr>
                      <m:t>𝛿</m:t>
                    </m:r>
                  </m:oMath>
                </a14:m>
                <a:r>
                  <a:rPr lang="en-US" altLang="en-US" sz="2600" dirty="0" smtClean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  <a:endParaRPr lang="en-US" altLang="en-US" sz="2600" dirty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560"/>
                  </a:spcAft>
                </a:pPr>
                <a:r>
                  <a:rPr lang="en-US" altLang="en-US" sz="2600" dirty="0" smtClean="0">
                    <a:latin typeface="Cambria" panose="02040503050406030204" pitchFamily="18" charset="0"/>
                    <a:cs typeface="Times New Roman" pitchFamily="18" charset="0"/>
                  </a:rPr>
                  <a:t>Alternatively,</a:t>
                </a:r>
              </a:p>
              <a:p>
                <a:pPr algn="ctr">
                  <a:spcBef>
                    <a:spcPts val="0"/>
                  </a:spcBef>
                  <a:spcAft>
                    <a:spcPts val="1560"/>
                  </a:spcAft>
                </a:pPr>
                <a:r>
                  <a:rPr lang="en-US" altLang="en-US" sz="2600" dirty="0" smtClean="0">
                    <a:cs typeface="Times New Roman" pitchFamily="18" charset="0"/>
                  </a:rPr>
                  <a:t>if  </a:t>
                </a:r>
                <a14:m>
                  <m:oMath xmlns:m="http://schemas.openxmlformats.org/officeDocument/2006/math">
                    <m:r>
                      <a:rPr lang="en-US" altLang="en-US" sz="2600" b="0" i="1" smtClean="0">
                        <a:latin typeface="Cambria Math"/>
                        <a:cs typeface="Times New Roman" pitchFamily="18" charset="0"/>
                      </a:rPr>
                      <m:t>0&lt;</m:t>
                    </m:r>
                    <m:d>
                      <m:dPr>
                        <m:begChr m:val="|"/>
                        <m:endChr m:val="|"/>
                        <m:ctrlPr>
                          <a:rPr lang="en-US" altLang="en-US" sz="26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sz="26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altLang="en-US" sz="26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altLang="en-US" sz="2600" b="0" i="1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</m:d>
                    <m:r>
                      <a:rPr lang="en-US" altLang="en-US" sz="2600" b="0" i="1" smtClean="0">
                        <a:latin typeface="Cambria Math"/>
                        <a:cs typeface="Times New Roman" pitchFamily="18" charset="0"/>
                      </a:rPr>
                      <m:t>&lt;</m:t>
                    </m:r>
                    <m:r>
                      <a:rPr lang="en-US" altLang="en-US" sz="2600" b="0" i="1" smtClean="0">
                        <a:latin typeface="Cambria Math"/>
                        <a:cs typeface="Times New Roman" pitchFamily="18" charset="0"/>
                      </a:rPr>
                      <m:t>𝛿</m:t>
                    </m:r>
                  </m:oMath>
                </a14:m>
                <a:r>
                  <a:rPr lang="en-US" altLang="en-US" sz="2600" dirty="0" smtClean="0">
                    <a:latin typeface="Cambria" panose="02040503050406030204" pitchFamily="18" charset="0"/>
                    <a:cs typeface="Times New Roman" pitchFamily="18" charset="0"/>
                  </a:rPr>
                  <a:t>,  then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en-US" sz="26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sz="2600" b="0" i="1" smtClean="0"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sz="26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altLang="en-US" sz="2600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altLang="en-US" sz="26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altLang="en-US" sz="2600" b="0" i="1" smtClean="0">
                            <a:latin typeface="Cambria Math"/>
                            <a:cs typeface="Times New Roman" pitchFamily="18" charset="0"/>
                          </a:rPr>
                          <m:t>𝐿</m:t>
                        </m:r>
                      </m:e>
                    </m:d>
                    <m:r>
                      <a:rPr lang="en-US" altLang="en-US" sz="2600" b="0" i="1" smtClean="0">
                        <a:latin typeface="Cambria Math"/>
                        <a:cs typeface="Times New Roman" pitchFamily="18" charset="0"/>
                      </a:rPr>
                      <m:t>&lt;</m:t>
                    </m:r>
                    <m:r>
                      <a:rPr lang="en-US" altLang="en-US" sz="2600" b="0" i="1" smtClean="0">
                        <a:latin typeface="Cambria Math"/>
                        <a:cs typeface="Times New Roman" pitchFamily="18" charset="0"/>
                      </a:rPr>
                      <m:t>𝜀</m:t>
                    </m:r>
                  </m:oMath>
                </a14:m>
                <a:r>
                  <a:rPr lang="en-US" altLang="en-US" sz="2600" dirty="0" smtClean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  <a:endParaRPr lang="en-US" altLang="en-US" sz="2600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07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447800"/>
                <a:ext cx="8229600" cy="5240089"/>
              </a:xfrm>
              <a:prstGeom prst="rect">
                <a:avLst/>
              </a:prstGeom>
              <a:blipFill rotWithShape="1">
                <a:blip r:embed="rId2"/>
                <a:stretch>
                  <a:fillRect l="-1259" t="-1048" b="-197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LEFT-HAND AND RIGHT-HAND LIMITS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830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See page </a:t>
            </a:r>
            <a:r>
              <a:rPr lang="en-US" altLang="en-US" dirty="0" smtClean="0">
                <a:latin typeface="Cambria" panose="02040503050406030204" pitchFamily="18" charset="0"/>
              </a:rPr>
              <a:t>77 </a:t>
            </a:r>
            <a:r>
              <a:rPr lang="en-US" altLang="en-US" dirty="0" smtClean="0">
                <a:latin typeface="Cambria" panose="02040503050406030204" pitchFamily="18" charset="0"/>
              </a:rPr>
              <a:t>of </a:t>
            </a:r>
            <a:r>
              <a:rPr lang="en-US" altLang="en-US" dirty="0">
                <a:latin typeface="Cambria" panose="02040503050406030204" pitchFamily="18" charset="0"/>
              </a:rPr>
              <a:t>the text for the precise definition of left-hand and right-hand limits.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INFINITE LIMITS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676400"/>
                <a:ext cx="8382000" cy="44189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Definition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Let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dirty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 be </a:t>
                </a:r>
                <a:r>
                  <a:rPr lang="en-US" altLang="en-US" dirty="0">
                    <a:latin typeface="Cambria" panose="02040503050406030204" pitchFamily="18" charset="0"/>
                  </a:rPr>
                  <a:t>a function defined on some open interval that contains the number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except possibly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  Then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altLang="en-US" b="0" i="1" smtClean="0">
                          <a:latin typeface="Cambria Math"/>
                        </a:rPr>
                        <m:t>=∞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means that for every positive number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𝑀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there is a positive number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𝛿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such </a:t>
                </a: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that</a:t>
                </a:r>
              </a:p>
              <a:p>
                <a:pPr algn="ctr">
                  <a:spcBef>
                    <a:spcPts val="0"/>
                  </a:spcBef>
                  <a:spcAft>
                    <a:spcPts val="1920"/>
                  </a:spcAft>
                </a:pP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&gt;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𝑀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   whenever 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0&lt;</m:t>
                    </m:r>
                    <m:d>
                      <m:dPr>
                        <m:begChr m:val="|"/>
                        <m:endChr m:val="|"/>
                        <m:ctrlP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</m:d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&lt;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𝛿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.</m:t>
                    </m:r>
                  </m:oMath>
                </a14:m>
                <a:endParaRPr lang="el-GR" altLang="en-US" i="1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14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676400"/>
                <a:ext cx="8382000" cy="4418967"/>
              </a:xfrm>
              <a:prstGeom prst="rect">
                <a:avLst/>
              </a:prstGeom>
              <a:blipFill rotWithShape="1">
                <a:blip r:embed="rId2"/>
                <a:stretch>
                  <a:fillRect l="-1891" t="-1793" r="-2836" b="-358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95" name="Text Box 3"/>
              <p:cNvSpPr txBox="1">
                <a:spLocks noChangeArrowheads="1"/>
              </p:cNvSpPr>
              <p:nvPr/>
            </p:nvSpPr>
            <p:spPr bwMode="auto">
              <a:xfrm>
                <a:off x="457200" y="1676400"/>
                <a:ext cx="8001000" cy="22055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There is a similar definition for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altLang="en-US" b="0" i="1" smtClean="0">
                          <a:latin typeface="Cambria Math"/>
                        </a:rPr>
                        <m:t>=−∞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on </a:t>
                </a:r>
                <a:r>
                  <a:rPr lang="en-US" altLang="en-US" dirty="0">
                    <a:latin typeface="Cambria" panose="02040503050406030204" pitchFamily="18" charset="0"/>
                  </a:rPr>
                  <a:t>page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80 </a:t>
                </a:r>
                <a:r>
                  <a:rPr lang="en-US" altLang="en-US" dirty="0">
                    <a:latin typeface="Cambria" panose="02040503050406030204" pitchFamily="18" charset="0"/>
                  </a:rPr>
                  <a:t>of the text.</a:t>
                </a:r>
              </a:p>
            </p:txBody>
          </p:sp>
        </mc:Choice>
        <mc:Fallback>
          <p:sp>
            <p:nvSpPr>
              <p:cNvPr id="819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676400"/>
                <a:ext cx="8001000" cy="2205540"/>
              </a:xfrm>
              <a:prstGeom prst="rect">
                <a:avLst/>
              </a:prstGeom>
              <a:blipFill rotWithShape="1">
                <a:blip r:embed="rId2"/>
                <a:stretch>
                  <a:fillRect l="-1904" t="-3591" b="-80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238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Section 1.7</vt:lpstr>
      <vt:lpstr>THE PRECISE DEFINITION OF A LIMIT</vt:lpstr>
      <vt:lpstr>LEFT-HAND AND RIGHT-HAND LIMITS</vt:lpstr>
      <vt:lpstr>INFINITE LIMITS</vt:lpstr>
      <vt:lpstr>PowerPoint Presentation</vt:lpstr>
    </vt:vector>
  </TitlesOfParts>
  <Company>Gordon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2.4</dc:title>
  <dc:creator>Allen Fuller</dc:creator>
  <cp:lastModifiedBy>Karmakar, Satyajit</cp:lastModifiedBy>
  <cp:revision>8</cp:revision>
  <dcterms:created xsi:type="dcterms:W3CDTF">2005-05-24T00:45:04Z</dcterms:created>
  <dcterms:modified xsi:type="dcterms:W3CDTF">2015-08-18T18:24:47Z</dcterms:modified>
</cp:coreProperties>
</file>