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B8480-342E-487E-959B-79BF6D94A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9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AEC7A-C74F-490C-883D-8FD191B3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1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6308D-5C46-4660-8525-5FA694C1E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73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3BDC0-56A8-4375-A6B1-3356BB365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6C6FA-2385-4081-9D09-E9C58D220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B14D0-2F37-4A97-BA5A-220AF32BC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4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5BB71-3B3A-4545-B916-2993BB857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7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AD360-7D1A-412B-AC17-F69701C55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9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E73AE-B62B-4E93-AEB7-1A640061F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7E13B-B677-494E-B5F3-F16F1E8B1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672D9-562B-4508-8F93-CA36372E5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4DE87-D920-4D09-B97D-A19424D4B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7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EC6B2674-6124-4E15-8313-7CBDE03AF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Section 1.6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Calculating Limits Using the Limit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9" name="Text Box 4"/>
              <p:cNvSpPr txBox="1">
                <a:spLocks noChangeArrowheads="1"/>
              </p:cNvSpPr>
              <p:nvPr/>
            </p:nvSpPr>
            <p:spPr bwMode="auto">
              <a:xfrm>
                <a:off x="304800" y="1219200"/>
                <a:ext cx="8458200" cy="1084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 smtClean="0">
                    <a:latin typeface="Cambria" panose="02040503050406030204" pitchFamily="18" charset="0"/>
                  </a:rPr>
                  <a:t>Suppose that </a:t>
                </a:r>
                <a:r>
                  <a:rPr lang="en-US" altLang="en-US" i="1" dirty="0">
                    <a:latin typeface="Cambria" panose="02040503050406030204" pitchFamily="18" charset="0"/>
                  </a:rPr>
                  <a:t>c</a:t>
                </a:r>
                <a:r>
                  <a:rPr lang="en-US" altLang="en-US" dirty="0">
                    <a:latin typeface="Cambria" panose="02040503050406030204" pitchFamily="18" charset="0"/>
                  </a:rPr>
                  <a:t> is a constant and the </a:t>
                </a:r>
                <a:r>
                  <a:rPr lang="en-US" altLang="en-US" dirty="0" smtClean="0">
                    <a:latin typeface="Cambria" panose="02040503050406030204" pitchFamily="18" charset="0"/>
                  </a:rPr>
                  <a:t>limits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en-US" b="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en-US" b="0" i="1" smtClean="0">
                                <a:latin typeface="Cambria Math"/>
                              </a:rPr>
                              <m:t>→</m:t>
                            </m:r>
                            <m:r>
                              <a:rPr lang="en-US" altLang="en-US" b="0" i="1" smtClean="0">
                                <a:latin typeface="Cambria Math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altLang="en-US" dirty="0" smtClean="0">
                    <a:latin typeface="Cambria" panose="02040503050406030204" pitchFamily="18" charset="0"/>
                  </a:rPr>
                  <a:t> and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en-US" b="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en-US" b="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altLang="en-US" b="0" i="1" smtClean="0">
                                <a:latin typeface="Cambria Math"/>
                              </a:rPr>
                              <m:t>→</m:t>
                            </m:r>
                            <m:r>
                              <a:rPr lang="en-US" altLang="en-US" b="0" i="1" smtClean="0">
                                <a:latin typeface="Cambria Math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altLang="en-US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alt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altLang="en-US" dirty="0">
                    <a:latin typeface="Cambria" panose="02040503050406030204" pitchFamily="18" charset="0"/>
                  </a:rPr>
                  <a:t> exist.  Then</a:t>
                </a:r>
              </a:p>
            </p:txBody>
          </p:sp>
        </mc:Choice>
        <mc:Fallback xmlns="">
          <p:sp>
            <p:nvSpPr>
              <p:cNvPr id="1029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219200"/>
                <a:ext cx="8458200" cy="1084143"/>
              </a:xfrm>
              <a:prstGeom prst="rect">
                <a:avLst/>
              </a:prstGeom>
              <a:blipFill rotWithShape="1">
                <a:blip r:embed="rId2"/>
                <a:stretch>
                  <a:fillRect l="-1441" t="-5618" b="-22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LIMIT LAWS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800" y="2318260"/>
                <a:ext cx="8158162" cy="44262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1.   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en-US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altLang="en-US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alt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.   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en-US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altLang="en-US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alt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3.   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⋅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>
                  <a:spcAft>
                    <a:spcPts val="1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4.   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⋅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→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⋅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→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5.   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→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→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if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  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≠0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318260"/>
                <a:ext cx="8158162" cy="44262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8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LIMIT LAWS (CONTINUED)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04800" y="1023145"/>
                <a:ext cx="8610600" cy="5892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/>
                        </a:rPr>
                        <m:t>6.   </m:t>
                      </m:r>
                      <m:func>
                        <m:funcPr>
                          <m:ctrlPr>
                            <a:rPr lang="en-US" sz="2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60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sz="2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6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2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e>
                      </m:func>
                      <m:r>
                        <a:rPr lang="en-US" sz="2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en-US" sz="2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60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lim</m:t>
                                      </m:r>
                                    </m:e>
                                    <m:lim>
                                      <m:r>
                                        <a:rPr lang="en-US" sz="2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→</m:t>
                                      </m:r>
                                      <m:r>
                                        <a:rPr lang="en-US" sz="2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lim>
                                  </m:limLow>
                                </m:fName>
                                <m:e>
                                  <m:r>
                                    <a:rPr lang="en-US" sz="26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6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2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where</m:t>
                      </m:r>
                      <m: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is</m:t>
                      </m:r>
                      <m: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a</m:t>
                      </m:r>
                      <m: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positive</m:t>
                      </m:r>
                      <m: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integer</m:t>
                      </m:r>
                    </m:oMath>
                  </m:oMathPara>
                </a14:m>
                <a:endParaRPr lang="en-US" sz="2600" dirty="0" smtClean="0">
                  <a:latin typeface="Cambria" panose="02040503050406030204" pitchFamily="18" charset="0"/>
                </a:endParaRPr>
              </a:p>
              <a:p>
                <a:pPr>
                  <a:spcAft>
                    <a:spcPts val="1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/>
                        </a:rPr>
                        <m:t>7.   </m:t>
                      </m:r>
                      <m:func>
                        <m:func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𝑐</m:t>
                          </m:r>
                        </m:e>
                      </m:func>
                      <m:r>
                        <a:rPr lang="en-US" sz="2600" b="0" i="1" smtClean="0">
                          <a:latin typeface="Cambria Math"/>
                        </a:rPr>
                        <m:t>=</m:t>
                      </m:r>
                      <m:r>
                        <a:rPr lang="en-US" sz="2600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sz="2600" dirty="0" smtClean="0">
                  <a:latin typeface="Cambria" panose="02040503050406030204" pitchFamily="18" charset="0"/>
                </a:endParaRPr>
              </a:p>
              <a:p>
                <a:pPr>
                  <a:spcAft>
                    <a:spcPts val="1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/>
                        </a:rPr>
                        <m:t>8.   </m:t>
                      </m:r>
                      <m:func>
                        <m:func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2600" b="0" i="1" smtClean="0">
                          <a:latin typeface="Cambria Math"/>
                        </a:rPr>
                        <m:t>=</m:t>
                      </m:r>
                      <m:r>
                        <a:rPr lang="en-US" sz="2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2600" dirty="0" smtClean="0">
                  <a:latin typeface="Cambria" panose="02040503050406030204" pitchFamily="18" charset="0"/>
                </a:endParaRPr>
              </a:p>
              <a:p>
                <a:pPr>
                  <a:spcAft>
                    <a:spcPts val="1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/>
                        </a:rPr>
                        <m:t>9.   </m:t>
                      </m:r>
                      <m:func>
                        <m:func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6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e>
                      </m:func>
                      <m:r>
                        <a:rPr lang="en-US" sz="2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6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600" dirty="0" smtClean="0">
                  <a:latin typeface="Cambria" panose="02040503050406030204" pitchFamily="18" charset="0"/>
                </a:endParaRPr>
              </a:p>
              <a:p>
                <a:pPr>
                  <a:spcAft>
                    <a:spcPts val="1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/>
                        </a:rPr>
                        <m:t>10.   </m:t>
                      </m:r>
                      <m:func>
                        <m:func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ad>
                            <m:rad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a:rPr lang="en-US" sz="2600" b="0" i="1" smtClean="0">
                                  <a:latin typeface="Cambria Math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en-US" sz="2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e>
                      </m:func>
                      <m:r>
                        <a:rPr lang="en-US" sz="2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a:rPr lang="en-US" sz="2600" b="0" i="1" smtClean="0">
                              <a:latin typeface="Cambria Math"/>
                            </a:rPr>
                            <m:t>𝑛</m:t>
                          </m:r>
                        </m:deg>
                        <m:e>
                          <m:r>
                            <a:rPr lang="en-US" sz="2600" b="0" i="1" smtClean="0">
                              <a:latin typeface="Cambria Math"/>
                            </a:rPr>
                            <m:t>𝑎</m:t>
                          </m:r>
                        </m:e>
                      </m:rad>
                      <m:r>
                        <a:rPr lang="en-US" sz="2600" b="0" i="1" smtClean="0"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where</m:t>
                      </m:r>
                      <m:r>
                        <a:rPr lang="en-US" sz="2600" b="0" i="1" smtClean="0">
                          <a:latin typeface="Cambria Math"/>
                        </a:rPr>
                        <m:t> </m:t>
                      </m:r>
                      <m:r>
                        <a:rPr lang="en-US" sz="2600" b="0" i="1" smtClean="0">
                          <a:latin typeface="Cambria Math"/>
                        </a:rPr>
                        <m:t>𝑛</m:t>
                      </m:r>
                      <m:r>
                        <a:rPr lang="en-US" sz="26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is</m:t>
                      </m:r>
                      <m:r>
                        <a:rPr lang="en-US" sz="2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a</m:t>
                      </m:r>
                      <m:r>
                        <a:rPr lang="en-US" sz="2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positve</m:t>
                      </m:r>
                      <m:r>
                        <a:rPr lang="en-US" sz="2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integer</m:t>
                      </m:r>
                    </m:oMath>
                  </m:oMathPara>
                </a14:m>
                <a:endParaRPr lang="en-US" sz="2600" dirty="0" smtClean="0">
                  <a:latin typeface="Cambria" panose="02040503050406030204" pitchFamily="18" charset="0"/>
                </a:endParaRPr>
              </a:p>
              <a:p>
                <a:pPr>
                  <a:spcAft>
                    <a:spcPts val="1400"/>
                  </a:spcAft>
                </a:pPr>
                <a:r>
                  <a:rPr lang="en-US" sz="2600" dirty="0" smtClean="0">
                    <a:latin typeface="Cambria" panose="02040503050406030204" pitchFamily="18" charset="0"/>
                  </a:rPr>
                  <a:t>         (If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2600" dirty="0" smtClean="0">
                    <a:latin typeface="Cambria" panose="02040503050406030204" pitchFamily="18" charset="0"/>
                  </a:rPr>
                  <a:t> is even, we assume that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𝑎</m:t>
                    </m:r>
                    <m:r>
                      <a:rPr lang="en-US" sz="26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2600" dirty="0" smtClean="0">
                    <a:latin typeface="Cambria" panose="02040503050406030204" pitchFamily="18" charset="0"/>
                  </a:rPr>
                  <a:t>.)</a:t>
                </a:r>
              </a:p>
              <a:p>
                <a:pPr>
                  <a:spcAft>
                    <a:spcPts val="1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/>
                        </a:rPr>
                        <m:t>11.   </m:t>
                      </m:r>
                      <m:func>
                        <m:func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ad>
                            <m:rad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a:rPr lang="en-US" sz="2600" b="0" i="1" smtClean="0">
                                  <a:latin typeface="Cambria Math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en-US" sz="2600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rad>
                        </m:e>
                      </m:func>
                      <m:r>
                        <a:rPr lang="en-US" sz="2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a:rPr lang="en-US" sz="2600" b="0" i="1" smtClean="0">
                              <a:latin typeface="Cambria Math"/>
                            </a:rPr>
                            <m:t>𝑛</m:t>
                          </m:r>
                        </m:deg>
                        <m:e>
                          <m:func>
                            <m:funcPr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600" b="0" i="0" smtClean="0">
                                      <a:latin typeface="Cambria Math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→</m:t>
                                  </m:r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𝑎</m:t>
                                  </m:r>
                                </m:lim>
                              </m:limLow>
                            </m:fName>
                            <m:e>
                              <m:r>
                                <a:rPr lang="en-US" sz="2600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e>
                      </m:rad>
                      <m:r>
                        <a:rPr lang="en-US" sz="2600" b="0" i="1" smtClean="0">
                          <a:latin typeface="Cambria Math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where</m:t>
                      </m:r>
                      <m:r>
                        <a:rPr lang="en-US" sz="2600" b="0" i="1" smtClean="0">
                          <a:latin typeface="Cambria Math"/>
                        </a:rPr>
                        <m:t> </m:t>
                      </m:r>
                      <m:r>
                        <a:rPr lang="en-US" sz="2600" b="0" i="1" smtClean="0">
                          <a:latin typeface="Cambria Math"/>
                        </a:rPr>
                        <m:t>𝑛</m:t>
                      </m:r>
                      <m:r>
                        <a:rPr lang="en-US" sz="26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is</m:t>
                      </m:r>
                      <m:r>
                        <a:rPr lang="en-US" sz="2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a</m:t>
                      </m:r>
                      <m:r>
                        <a:rPr lang="en-US" sz="2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positve</m:t>
                      </m:r>
                      <m:r>
                        <a:rPr lang="en-US" sz="2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latin typeface="Cambria Math"/>
                        </a:rPr>
                        <m:t>integer</m:t>
                      </m:r>
                    </m:oMath>
                  </m:oMathPara>
                </a14:m>
                <a:endParaRPr lang="en-US" sz="2600" dirty="0" smtClean="0">
                  <a:latin typeface="Cambria" panose="02040503050406030204" pitchFamily="18" charset="0"/>
                </a:endParaRPr>
              </a:p>
              <a:p>
                <a:pPr>
                  <a:spcAft>
                    <a:spcPts val="1400"/>
                  </a:spcAft>
                </a:pPr>
                <a:r>
                  <a:rPr lang="en-US" sz="2600" dirty="0" smtClean="0">
                    <a:latin typeface="Cambria" panose="02040503050406030204" pitchFamily="18" charset="0"/>
                  </a:rPr>
                  <a:t>         (If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2600" dirty="0" smtClean="0">
                    <a:latin typeface="Cambria" panose="02040503050406030204" pitchFamily="18" charset="0"/>
                  </a:rPr>
                  <a:t> is even, we assume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600" b="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600" b="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600" b="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6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600" b="0" i="1" smtClean="0">
                                <a:latin typeface="Cambria Math"/>
                              </a:rPr>
                              <m:t>→</m:t>
                            </m:r>
                            <m:r>
                              <a:rPr lang="en-US" sz="2600" b="0" i="1" smtClean="0">
                                <a:latin typeface="Cambria Math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sz="26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6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6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2600" dirty="0" smtClean="0">
                    <a:latin typeface="Cambria" panose="02040503050406030204" pitchFamily="18" charset="0"/>
                  </a:rPr>
                  <a:t>.)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023145"/>
                <a:ext cx="8610600" cy="589244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/>
              <a:t>DIRECT SUBSTITUTION PROPERTY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Text Box 3"/>
              <p:cNvSpPr txBox="1">
                <a:spLocks noChangeArrowheads="1"/>
              </p:cNvSpPr>
              <p:nvPr/>
            </p:nvSpPr>
            <p:spPr bwMode="auto">
              <a:xfrm>
                <a:off x="381000" y="1828800"/>
                <a:ext cx="8229600" cy="2205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spcAft>
                    <a:spcPts val="1920"/>
                  </a:spcAft>
                </a:pPr>
                <a:r>
                  <a:rPr lang="en-US" altLang="en-US" sz="3200" dirty="0" smtClean="0">
                    <a:latin typeface="Cambria" panose="02040503050406030204" pitchFamily="18" charset="0"/>
                  </a:rPr>
                  <a:t>If </a:t>
                </a:r>
                <a:r>
                  <a:rPr lang="en-US" altLang="en-US" sz="3200" i="1" dirty="0">
                    <a:latin typeface="Cambria" panose="02040503050406030204" pitchFamily="18" charset="0"/>
                  </a:rPr>
                  <a:t>f</a:t>
                </a:r>
                <a:r>
                  <a:rPr lang="en-US" altLang="en-US" sz="3200" dirty="0">
                    <a:latin typeface="Cambria" panose="02040503050406030204" pitchFamily="18" charset="0"/>
                  </a:rPr>
                  <a:t> is a polynomial or a rational function and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altLang="en-US" sz="3200" dirty="0" smtClean="0">
                    <a:latin typeface="Cambria" panose="02040503050406030204" pitchFamily="18" charset="0"/>
                  </a:rPr>
                  <a:t> </a:t>
                </a:r>
                <a:r>
                  <a:rPr lang="en-US" altLang="en-US" sz="3200" dirty="0">
                    <a:latin typeface="Cambria" panose="02040503050406030204" pitchFamily="18" charset="0"/>
                  </a:rPr>
                  <a:t>is in the domain of </a:t>
                </a:r>
                <a:r>
                  <a:rPr lang="en-US" altLang="en-US" sz="3200" i="1" dirty="0">
                    <a:latin typeface="Cambria" panose="02040503050406030204" pitchFamily="18" charset="0"/>
                  </a:rPr>
                  <a:t>f</a:t>
                </a:r>
                <a:r>
                  <a:rPr lang="en-US" altLang="en-US" sz="3200" dirty="0">
                    <a:latin typeface="Cambria" panose="02040503050406030204" pitchFamily="18" charset="0"/>
                  </a:rPr>
                  <a:t>, </a:t>
                </a:r>
                <a:r>
                  <a:rPr lang="en-US" altLang="en-US" sz="3200" dirty="0" smtClean="0">
                    <a:latin typeface="Cambria" panose="02040503050406030204" pitchFamily="18" charset="0"/>
                  </a:rPr>
                  <a:t>then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192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sz="32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32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sz="3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altLang="en-US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en-US" sz="3200" b="0" i="1" smtClean="0">
                          <a:latin typeface="Cambria Math"/>
                        </a:rPr>
                        <m:t>=</m:t>
                      </m:r>
                      <m:r>
                        <a:rPr lang="en-US" altLang="en-US" sz="3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alt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32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altLang="en-US" sz="32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altLang="en-US" sz="3200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07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828800"/>
                <a:ext cx="8229600" cy="2205540"/>
              </a:xfrm>
              <a:prstGeom prst="rect">
                <a:avLst/>
              </a:prstGeom>
              <a:blipFill rotWithShape="1">
                <a:blip r:embed="rId2"/>
                <a:stretch>
                  <a:fillRect l="-1926" t="-35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ANOTHER LIMIT PROPERTY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TextBox 2"/>
              <p:cNvSpPr txBox="1">
                <a:spLocks noChangeArrowheads="1"/>
              </p:cNvSpPr>
              <p:nvPr/>
            </p:nvSpPr>
            <p:spPr bwMode="auto">
              <a:xfrm>
                <a:off x="457200" y="1752600"/>
                <a:ext cx="8153400" cy="2205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920"/>
                  </a:spcAft>
                </a:pPr>
                <a:r>
                  <a:rPr lang="en-US" altLang="en-US" sz="3200" dirty="0" smtClean="0">
                    <a:latin typeface="Cambria" panose="02040503050406030204" pitchFamily="18" charset="0"/>
                  </a:rPr>
                  <a:t>If 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alt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altLang="en-US" sz="3200" b="0" i="1" smtClean="0">
                        <a:latin typeface="Cambria Math"/>
                      </a:rPr>
                      <m:t>=</m:t>
                    </m:r>
                    <m:r>
                      <a:rPr lang="en-US" altLang="en-US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alt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3200" dirty="0">
                    <a:latin typeface="Cambria" panose="02040503050406030204" pitchFamily="18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</a:rPr>
                      <m:t>𝑥</m:t>
                    </m:r>
                    <m:r>
                      <a:rPr lang="en-US" altLang="en-US" sz="3200" b="0" i="1" smtClean="0">
                        <a:latin typeface="Cambria Math"/>
                      </a:rPr>
                      <m:t>≠</m:t>
                    </m:r>
                    <m:r>
                      <a:rPr lang="en-US" altLang="en-US" sz="3200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altLang="en-US" sz="3200" dirty="0">
                    <a:latin typeface="Cambria" panose="02040503050406030204" pitchFamily="18" charset="0"/>
                  </a:rPr>
                  <a:t>, then</a:t>
                </a:r>
              </a:p>
              <a:p>
                <a:pPr eaLnBrk="1" hangingPunct="1">
                  <a:spcAft>
                    <a:spcPts val="192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sz="32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32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sz="3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altLang="en-US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en-US" sz="3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alt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sz="32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32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sz="3200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altLang="en-US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en-US" sz="3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altLang="en-US" sz="3200" dirty="0">
                  <a:latin typeface="Cambria" panose="02040503050406030204" pitchFamily="18" charset="0"/>
                </a:endParaRPr>
              </a:p>
              <a:p>
                <a:pPr eaLnBrk="1" hangingPunct="1">
                  <a:spcAft>
                    <a:spcPts val="1920"/>
                  </a:spcAft>
                </a:pPr>
                <a:r>
                  <a:rPr lang="en-US" altLang="en-US" sz="3200" dirty="0">
                    <a:latin typeface="Cambria" panose="02040503050406030204" pitchFamily="18" charset="0"/>
                  </a:rPr>
                  <a:t>provided the limit exists.</a:t>
                </a:r>
              </a:p>
            </p:txBody>
          </p:sp>
        </mc:Choice>
        <mc:Fallback xmlns="">
          <p:sp>
            <p:nvSpPr>
              <p:cNvPr id="4100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752600"/>
                <a:ext cx="8153400" cy="2205540"/>
              </a:xfrm>
              <a:prstGeom prst="rect">
                <a:avLst/>
              </a:prstGeom>
              <a:blipFill rotWithShape="1">
                <a:blip r:embed="rId2"/>
                <a:stretch>
                  <a:fillRect l="-1868" t="-3601" b="-80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 LIMIT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 Box 3"/>
              <p:cNvSpPr txBox="1">
                <a:spLocks noChangeArrowheads="1"/>
              </p:cNvSpPr>
              <p:nvPr/>
            </p:nvSpPr>
            <p:spPr bwMode="auto">
              <a:xfrm>
                <a:off x="381000" y="1828800"/>
                <a:ext cx="8305800" cy="2697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spcAft>
                    <a:spcPts val="1920"/>
                  </a:spcAft>
                </a:pPr>
                <a:r>
                  <a:rPr lang="en-US" altLang="en-US" sz="3200" b="1" u="sng" dirty="0" smtClean="0">
                    <a:latin typeface="Cambria" panose="02040503050406030204" pitchFamily="18" charset="0"/>
                  </a:rPr>
                  <a:t>Theorem</a:t>
                </a:r>
                <a:r>
                  <a:rPr lang="en-US" altLang="en-US" sz="3200" b="1" dirty="0">
                    <a:latin typeface="Cambria" panose="02040503050406030204" pitchFamily="18" charset="0"/>
                  </a:rPr>
                  <a:t>:</a:t>
                </a:r>
                <a:r>
                  <a:rPr lang="en-US" altLang="en-US" sz="3200" dirty="0">
                    <a:latin typeface="Cambria" panose="02040503050406030204" pitchFamily="18" charset="0"/>
                  </a:rPr>
                  <a:t>  If </a:t>
                </a:r>
                <a:r>
                  <a:rPr lang="en-US" altLang="en-US" sz="3200" dirty="0" smtClean="0">
                    <a:latin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alt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altLang="en-US" sz="3200" b="0" i="1" smtClean="0">
                        <a:latin typeface="Cambria Math"/>
                      </a:rPr>
                      <m:t>≤</m:t>
                    </m:r>
                    <m:r>
                      <a:rPr lang="en-US" altLang="en-US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alt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  when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en-US" altLang="en-US" sz="3200" dirty="0" smtClean="0">
                    <a:latin typeface="Cambria" panose="02040503050406030204" pitchFamily="18" charset="0"/>
                    <a:cs typeface="Times New Roman" pitchFamily="18" charset="0"/>
                  </a:rPr>
                  <a:t> is </a:t>
                </a:r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near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  <a:cs typeface="Times New Roman" pitchFamily="18" charset="0"/>
                      </a:rPr>
                      <m:t>𝑎</m:t>
                    </m:r>
                  </m:oMath>
                </a14:m>
                <a:r>
                  <a:rPr lang="en-US" altLang="en-US" sz="3200" dirty="0" smtClean="0">
                    <a:latin typeface="Cambria" panose="02040503050406030204" pitchFamily="18" charset="0"/>
                    <a:cs typeface="Times New Roman" pitchFamily="18" charset="0"/>
                  </a:rPr>
                  <a:t> (</a:t>
                </a:r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except possibly at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  <a:cs typeface="Times New Roman" pitchFamily="18" charset="0"/>
                      </a:rPr>
                      <m:t>𝑎</m:t>
                    </m:r>
                  </m:oMath>
                </a14:m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) and the limits of </a:t>
                </a:r>
                <a:r>
                  <a:rPr lang="en-US" altLang="en-US" sz="3200" i="1" dirty="0">
                    <a:latin typeface="Cambria" panose="02040503050406030204" pitchFamily="18" charset="0"/>
                    <a:cs typeface="Times New Roman" pitchFamily="18" charset="0"/>
                  </a:rPr>
                  <a:t>f</a:t>
                </a:r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 and </a:t>
                </a:r>
                <a:r>
                  <a:rPr lang="en-US" altLang="en-US" sz="3200" i="1" dirty="0">
                    <a:latin typeface="Cambria" panose="02040503050406030204" pitchFamily="18" charset="0"/>
                    <a:cs typeface="Times New Roman" pitchFamily="18" charset="0"/>
                  </a:rPr>
                  <a:t>g</a:t>
                </a:r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 both exist as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en-US" altLang="en-US" sz="3200" dirty="0" smtClean="0">
                    <a:latin typeface="Cambria" panose="02040503050406030204" pitchFamily="18" charset="0"/>
                    <a:cs typeface="Times New Roman" pitchFamily="18" charset="0"/>
                  </a:rPr>
                  <a:t> approaches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  <a:cs typeface="Times New Roman" pitchFamily="18" charset="0"/>
                      </a:rPr>
                      <m:t>𝑎</m:t>
                    </m:r>
                  </m:oMath>
                </a14:m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, </a:t>
                </a:r>
                <a:r>
                  <a:rPr lang="en-US" altLang="en-US" sz="3200" dirty="0" smtClean="0">
                    <a:latin typeface="Cambria" panose="02040503050406030204" pitchFamily="18" charset="0"/>
                    <a:cs typeface="Times New Roman" pitchFamily="18" charset="0"/>
                  </a:rPr>
                  <a:t>then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192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3200" b="0" i="0" smtClean="0">
                                  <a:latin typeface="Cambria Math"/>
                                  <a:cs typeface="Times New Roman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→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en-US" sz="3200" b="0" i="1" smtClean="0">
                          <a:latin typeface="Cambria Math"/>
                          <a:cs typeface="Times New Roman" pitchFamily="18" charset="0"/>
                        </a:rPr>
                        <m:t>≤</m:t>
                      </m:r>
                      <m:func>
                        <m:funcPr>
                          <m:ctrlP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3200" b="0" i="0" smtClean="0">
                                  <a:latin typeface="Cambria Math"/>
                                  <a:cs typeface="Times New Roman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→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</m:e>
                      </m:func>
                    </m:oMath>
                  </m:oMathPara>
                </a14:m>
                <a:endParaRPr lang="en-US" altLang="en-US" sz="3200" dirty="0">
                  <a:latin typeface="Cambria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12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828800"/>
                <a:ext cx="8305800" cy="2697983"/>
              </a:xfrm>
              <a:prstGeom prst="rect">
                <a:avLst/>
              </a:prstGeom>
              <a:blipFill rotWithShape="1">
                <a:blip r:embed="rId2"/>
                <a:stretch>
                  <a:fillRect l="-1909" t="-29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8" name="Text Box 3"/>
              <p:cNvSpPr txBox="1">
                <a:spLocks noChangeArrowheads="1"/>
              </p:cNvSpPr>
              <p:nvPr/>
            </p:nvSpPr>
            <p:spPr bwMode="auto">
              <a:xfrm>
                <a:off x="304800" y="1752600"/>
                <a:ext cx="8382000" cy="3826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spcAft>
                    <a:spcPts val="1920"/>
                  </a:spcAft>
                </a:pPr>
                <a:r>
                  <a:rPr lang="en-US" altLang="en-US" sz="3200" b="1" u="sng" dirty="0" smtClean="0">
                    <a:latin typeface="Cambria" panose="02040503050406030204" pitchFamily="18" charset="0"/>
                  </a:rPr>
                  <a:t>Theorem</a:t>
                </a:r>
                <a:r>
                  <a:rPr lang="en-US" altLang="en-US" sz="3200" b="1" dirty="0">
                    <a:latin typeface="Cambria" panose="02040503050406030204" pitchFamily="18" charset="0"/>
                  </a:rPr>
                  <a:t>:</a:t>
                </a:r>
                <a:r>
                  <a:rPr lang="en-US" altLang="en-US" sz="3200" dirty="0">
                    <a:latin typeface="Cambria" panose="02040503050406030204" pitchFamily="18" charset="0"/>
                  </a:rPr>
                  <a:t>  If </a:t>
                </a:r>
                <a:r>
                  <a:rPr lang="en-US" altLang="en-US" sz="3200" dirty="0" smtClean="0">
                    <a:latin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alt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altLang="en-US" sz="3200" b="0" i="1" smtClean="0">
                        <a:latin typeface="Cambria Math"/>
                      </a:rPr>
                      <m:t>≤</m:t>
                    </m:r>
                    <m:r>
                      <a:rPr lang="en-US" altLang="en-US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alt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altLang="en-US" sz="3200" b="0" i="1" smtClean="0">
                        <a:latin typeface="Cambria Math"/>
                      </a:rPr>
                      <m:t>≤</m:t>
                    </m:r>
                    <m:r>
                      <a:rPr lang="en-US" altLang="en-US" sz="3200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alt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  when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r>
                  <a:rPr lang="en-US" altLang="en-US" sz="3200" dirty="0" smtClean="0"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is near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  <a:cs typeface="Times New Roman" pitchFamily="18" charset="0"/>
                      </a:rPr>
                      <m:t>𝑎</m:t>
                    </m:r>
                  </m:oMath>
                </a14:m>
                <a:r>
                  <a:rPr lang="en-US" altLang="en-US" sz="3200" dirty="0" smtClean="0">
                    <a:latin typeface="Cambria" panose="02040503050406030204" pitchFamily="18" charset="0"/>
                    <a:cs typeface="Times New Roman" pitchFamily="18" charset="0"/>
                  </a:rPr>
                  <a:t> </a:t>
                </a:r>
                <a:r>
                  <a:rPr lang="en-US" altLang="en-US" sz="3200" dirty="0">
                    <a:latin typeface="Cambria" panose="02040503050406030204" pitchFamily="18" charset="0"/>
                    <a:cs typeface="Times New Roman" pitchFamily="18" charset="0"/>
                  </a:rPr>
                  <a:t>(except possibly at </a:t>
                </a:r>
                <a14:m>
                  <m:oMath xmlns:m="http://schemas.openxmlformats.org/officeDocument/2006/math">
                    <m:r>
                      <a:rPr lang="en-US" altLang="en-US" sz="3200" b="0" i="1" smtClean="0">
                        <a:latin typeface="Cambria Math"/>
                        <a:cs typeface="Times New Roman" pitchFamily="18" charset="0"/>
                      </a:rPr>
                      <m:t>𝑎</m:t>
                    </m:r>
                  </m:oMath>
                </a14:m>
                <a:r>
                  <a:rPr lang="en-US" altLang="en-US" sz="3200" dirty="0" smtClean="0">
                    <a:latin typeface="Cambria" panose="02040503050406030204" pitchFamily="18" charset="0"/>
                    <a:cs typeface="Times New Roman" pitchFamily="18" charset="0"/>
                  </a:rPr>
                  <a:t>) and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192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3200" b="0" i="0" smtClean="0">
                                  <a:latin typeface="Cambria Math"/>
                                  <a:cs typeface="Times New Roman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→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en-US" sz="32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3200" b="0" i="0" smtClean="0">
                                  <a:latin typeface="Cambria Math"/>
                                  <a:cs typeface="Times New Roman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→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en-US" sz="32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altLang="en-US" sz="3200" b="0" i="1" smtClean="0">
                          <a:latin typeface="Cambria Math"/>
                          <a:cs typeface="Times New Roman" pitchFamily="18" charset="0"/>
                        </a:rPr>
                        <m:t>𝐿</m:t>
                      </m:r>
                      <m:r>
                        <a:rPr lang="en-US" altLang="en-US" sz="3200" b="0" i="1" smtClean="0">
                          <a:latin typeface="Cambria Math"/>
                          <a:cs typeface="Times New Roman" pitchFamily="18" charset="0"/>
                        </a:rPr>
                        <m:t>,</m:t>
                      </m:r>
                    </m:oMath>
                  </m:oMathPara>
                </a14:m>
                <a:endParaRPr lang="en-US" altLang="en-US" sz="3200" dirty="0">
                  <a:latin typeface="Cambria" panose="02040503050406030204" pitchFamily="18" charset="0"/>
                  <a:cs typeface="Times New Roman" pitchFamily="18" charset="0"/>
                </a:endParaRPr>
              </a:p>
              <a:p>
                <a:pPr eaLnBrk="1" hangingPunct="1">
                  <a:spcBef>
                    <a:spcPts val="0"/>
                  </a:spcBef>
                  <a:spcAft>
                    <a:spcPts val="1920"/>
                  </a:spcAft>
                </a:pPr>
                <a:r>
                  <a:rPr lang="en-US" altLang="en-US" sz="3200" dirty="0" smtClean="0">
                    <a:latin typeface="Cambria" panose="02040503050406030204" pitchFamily="18" charset="0"/>
                    <a:cs typeface="Times New Roman" pitchFamily="18" charset="0"/>
                  </a:rPr>
                  <a:t>then</a:t>
                </a:r>
              </a:p>
              <a:p>
                <a:pPr eaLnBrk="1" hangingPunct="1">
                  <a:spcBef>
                    <a:spcPts val="0"/>
                  </a:spcBef>
                  <a:spcAft>
                    <a:spcPts val="192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3200" b="0" i="0" smtClean="0">
                                  <a:latin typeface="Cambria Math"/>
                                  <a:cs typeface="Times New Roman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→</m:t>
                              </m:r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altLang="en-US" sz="3200" b="0" i="1" smtClean="0">
                              <a:latin typeface="Cambria Math"/>
                              <a:cs typeface="Times New Roman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3200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en-US" sz="32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altLang="en-US" sz="3200" b="0" i="1" smtClean="0">
                          <a:latin typeface="Cambria Math"/>
                          <a:cs typeface="Times New Roman" pitchFamily="18" charset="0"/>
                        </a:rPr>
                        <m:t>𝐿</m:t>
                      </m:r>
                      <m:r>
                        <a:rPr lang="en-US" altLang="en-US" sz="3200" b="0" i="1" smtClean="0">
                          <a:latin typeface="Cambria Math"/>
                          <a:cs typeface="Times New Roman" pitchFamily="18" charset="0"/>
                        </a:rPr>
                        <m:t>.</m:t>
                      </m:r>
                    </m:oMath>
                  </m:oMathPara>
                </a14:m>
                <a:endParaRPr lang="en-US" altLang="en-US" sz="3200" dirty="0">
                  <a:latin typeface="Cambria" panose="02040503050406030204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14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752600"/>
                <a:ext cx="8382000" cy="3826304"/>
              </a:xfrm>
              <a:prstGeom prst="rect">
                <a:avLst/>
              </a:prstGeom>
              <a:blipFill rotWithShape="1">
                <a:blip r:embed="rId2"/>
                <a:stretch>
                  <a:fillRect l="-1818" t="-20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THE SQUEEZE THEOREM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304800" y="5715000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latin typeface="Cambria" panose="02040503050406030204" pitchFamily="18" charset="0"/>
              </a:rPr>
              <a:t>NOTE</a:t>
            </a:r>
            <a:r>
              <a:rPr lang="en-US" altLang="en-US" sz="3200" dirty="0">
                <a:latin typeface="Cambria" panose="02040503050406030204" pitchFamily="18" charset="0"/>
              </a:rPr>
              <a:t>:  This theorem is also sometimes called the </a:t>
            </a:r>
            <a:r>
              <a:rPr lang="en-US" altLang="en-US" sz="3200" i="1" u="sng" dirty="0">
                <a:latin typeface="Cambria" panose="02040503050406030204" pitchFamily="18" charset="0"/>
              </a:rPr>
              <a:t>Sandwich Theorem</a:t>
            </a:r>
            <a:r>
              <a:rPr lang="en-US" altLang="en-US" sz="3200" dirty="0">
                <a:latin typeface="Cambria" panose="02040503050406030204" pitchFamily="18" charset="0"/>
              </a:rPr>
              <a:t>.</a:t>
            </a:r>
            <a:endParaRPr lang="en-US" altLang="en-US" sz="3200" u="sng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640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Section 1.6</vt:lpstr>
      <vt:lpstr>LIMIT LAWS THEOREM</vt:lpstr>
      <vt:lpstr>LIMIT LAWS (CONTINUED)</vt:lpstr>
      <vt:lpstr>DIRECT SUBSTITUTION PROPERTY</vt:lpstr>
      <vt:lpstr>ANOTHER LIMIT PROPERTY</vt:lpstr>
      <vt:lpstr>A LIMIT THEOREM</vt:lpstr>
      <vt:lpstr>THE SQUEEZE THEOREM</vt:lpstr>
    </vt:vector>
  </TitlesOfParts>
  <Company>Gordon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2.3</dc:title>
  <dc:creator>Allen Fuller</dc:creator>
  <cp:lastModifiedBy>Fuller, Allen</cp:lastModifiedBy>
  <cp:revision>11</cp:revision>
  <dcterms:created xsi:type="dcterms:W3CDTF">2005-05-23T23:43:35Z</dcterms:created>
  <dcterms:modified xsi:type="dcterms:W3CDTF">2014-08-18T15:13:44Z</dcterms:modified>
</cp:coreProperties>
</file>