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4BC57-1685-426B-9F27-B53DB51FB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4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4AE19-6368-475F-A38B-68BFD4F58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3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149F7-C745-48CB-B8A8-781611F77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9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39E0-E2E2-4335-91C6-ED663CDF7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6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4429A-3ED3-47B0-9808-6FE03CCA2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80C83-4F8D-40E5-90FE-F2F6B411B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5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244D2-B497-40DB-A3FA-341B661F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7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E67C-5F19-41C8-BE8B-1C6AA06A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EE5-1DDC-4176-AFAB-15E08B0E8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5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5F916-25C7-47D8-98BF-EB28EE49B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3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E29D-3899-42BD-BE6F-30186891D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25F4C4C-1C56-4A06-8159-195CF1281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Section 1.5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Limit of a Function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LIMIT OF A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8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234717"/>
                <a:ext cx="8305800" cy="5647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we can make the values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as close to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L</a:t>
                </a:r>
                <a:r>
                  <a:rPr lang="en-US" altLang="en-US" dirty="0">
                    <a:latin typeface="Cambria" panose="02040503050406030204" pitchFamily="18" charset="0"/>
                  </a:rPr>
                  <a:t> as we like, by taking values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to be sufficiently close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(on either side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) </a:t>
                </a:r>
                <a:r>
                  <a:rPr lang="en-US" altLang="en-US" dirty="0">
                    <a:latin typeface="Cambria" panose="02040503050406030204" pitchFamily="18" charset="0"/>
                  </a:rPr>
                  <a:t>but not equal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we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write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or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→</m:t>
                      </m:r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  <m:r>
                        <a:rPr lang="en-US" altLang="en-US" b="0" i="1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</a:rPr>
                        <m:t>as</m:t>
                      </m:r>
                      <m:r>
                        <a:rPr lang="en-US" altLang="en-US" b="0" i="1" smtClean="0">
                          <a:latin typeface="Cambria Math"/>
                        </a:rPr>
                        <m:t>  </m:t>
                      </m:r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  <m:r>
                        <a:rPr lang="en-US" altLang="en-US" b="0" i="1" smtClean="0">
                          <a:latin typeface="Cambria Math"/>
                        </a:rPr>
                        <m:t>→</m:t>
                      </m:r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and </a:t>
                </a:r>
                <a:r>
                  <a:rPr lang="en-US" altLang="en-US" dirty="0">
                    <a:latin typeface="Cambria" panose="02040503050406030204" pitchFamily="18" charset="0"/>
                  </a:rPr>
                  <a:t>say “the limit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approaches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equals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L</a:t>
                </a:r>
                <a:r>
                  <a:rPr lang="en-US" altLang="en-US" dirty="0">
                    <a:latin typeface="Cambria" panose="02040503050406030204" pitchFamily="18" charset="0"/>
                  </a:rPr>
                  <a:t>”.</a:t>
                </a:r>
              </a:p>
            </p:txBody>
          </p:sp>
        </mc:Choice>
        <mc:Fallback xmlns="">
          <p:sp>
            <p:nvSpPr>
              <p:cNvPr id="102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234717"/>
                <a:ext cx="8305800" cy="5647508"/>
              </a:xfrm>
              <a:prstGeom prst="rect">
                <a:avLst/>
              </a:prstGeom>
              <a:blipFill rotWithShape="1">
                <a:blip r:embed="rId2"/>
                <a:stretch>
                  <a:fillRect l="-1834" t="-1404" r="-1467" b="-25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LEFT-HAND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600200"/>
                <a:ext cx="8153400" cy="46677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we can make the values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as close to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L</a:t>
                </a:r>
                <a:r>
                  <a:rPr lang="en-US" altLang="en-US" dirty="0">
                    <a:latin typeface="Cambria" panose="02040503050406030204" pitchFamily="18" charset="0"/>
                  </a:rPr>
                  <a:t> as we like, by taking values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to be sufficiently close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&lt;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we write</a:t>
                </a:r>
              </a:p>
              <a:p>
                <a:pPr eaLnBrk="1" hangingPunct="1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and say “the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left-hand</a:t>
                </a:r>
                <a:r>
                  <a:rPr lang="en-US" altLang="en-US" dirty="0">
                    <a:latin typeface="Cambria" panose="02040503050406030204" pitchFamily="18" charset="0"/>
                  </a:rPr>
                  <a:t> limit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as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approaches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equals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L</a:t>
                </a:r>
                <a:r>
                  <a:rPr lang="en-US" altLang="en-US" dirty="0">
                    <a:latin typeface="Cambria" panose="02040503050406030204" pitchFamily="18" charset="0"/>
                  </a:rPr>
                  <a:t>” or  “the limit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approaches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from the left</a:t>
                </a:r>
                <a:r>
                  <a:rPr lang="en-US" altLang="en-US" dirty="0">
                    <a:latin typeface="Cambria" panose="02040503050406030204" pitchFamily="18" charset="0"/>
                  </a:rPr>
                  <a:t> equals </a:t>
                </a:r>
                <a:r>
                  <a:rPr lang="en-US" altLang="en-US" i="1" dirty="0" smtClean="0">
                    <a:latin typeface="Cambria" panose="02040503050406030204" pitchFamily="18" charset="0"/>
                  </a:rPr>
                  <a:t>L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.”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05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153400" cy="4667753"/>
              </a:xfrm>
              <a:prstGeom prst="rect">
                <a:avLst/>
              </a:prstGeom>
              <a:blipFill rotWithShape="1">
                <a:blip r:embed="rId2"/>
                <a:stretch>
                  <a:fillRect l="-1868" t="-1699" b="-326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RIGHT-HAND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600200"/>
                <a:ext cx="8153400" cy="4681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we can make the values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as close to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L</a:t>
                </a:r>
                <a:r>
                  <a:rPr lang="en-US" altLang="en-US" dirty="0">
                    <a:latin typeface="Cambria" panose="02040503050406030204" pitchFamily="18" charset="0"/>
                  </a:rPr>
                  <a:t> as we like, by taking values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to be sufficiently close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&gt;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we write</a:t>
                </a:r>
              </a:p>
              <a:p>
                <a:pPr eaLnBrk="1" hangingPunct="1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and say “the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right-hand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limit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as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approaches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equals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L</a:t>
                </a:r>
                <a:r>
                  <a:rPr lang="en-US" altLang="en-US" dirty="0">
                    <a:latin typeface="Cambria" panose="02040503050406030204" pitchFamily="18" charset="0"/>
                  </a:rPr>
                  <a:t>” or  “the limit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approaches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from the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right</a:t>
                </a:r>
                <a:r>
                  <a:rPr lang="en-US" altLang="en-US" b="1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equals </a:t>
                </a:r>
                <a:r>
                  <a:rPr lang="en-US" altLang="en-US" i="1" dirty="0" smtClean="0">
                    <a:latin typeface="Cambria" panose="02040503050406030204" pitchFamily="18" charset="0"/>
                  </a:rPr>
                  <a:t>L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.”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307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153400" cy="4681090"/>
              </a:xfrm>
              <a:prstGeom prst="rect">
                <a:avLst/>
              </a:prstGeom>
              <a:blipFill rotWithShape="1">
                <a:blip r:embed="rId2"/>
                <a:stretch>
                  <a:fillRect l="-1868" t="-1695" b="-32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A LEFT-HAND RIGHT-HAND LIMIT THEOREM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/>
              <a:t>Theorem</a:t>
            </a:r>
            <a:r>
              <a:rPr lang="en-US" altLang="en-US" b="1"/>
              <a:t>:</a:t>
            </a:r>
            <a:endParaRPr lang="en-US" altLang="en-US" b="1" u="sng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0" y="2667000"/>
                <a:ext cx="6109686" cy="2611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  <a:p>
                <a:pPr algn="ctr"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if and only if</a:t>
                </a:r>
              </a:p>
              <a:p>
                <a:pPr algn="ctr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  <m:r>
                        <a:rPr lang="en-US" altLang="en-US" b="0" i="1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</a:rPr>
                        <m:t>and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667000"/>
                <a:ext cx="6109686" cy="26110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INFINITE LIMITS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5" name="Text Box 3"/>
              <p:cNvSpPr txBox="1">
                <a:spLocks noChangeArrowheads="1"/>
              </p:cNvSpPr>
              <p:nvPr/>
            </p:nvSpPr>
            <p:spPr bwMode="auto">
              <a:xfrm>
                <a:off x="514597" y="1193782"/>
                <a:ext cx="8001000" cy="261546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ct val="50000"/>
                  </a:spcAft>
                </a:pPr>
                <a:r>
                  <a:rPr lang="en-US" altLang="en-US" sz="2200" dirty="0" smtClean="0">
                    <a:latin typeface="Cambria" panose="02040503050406030204" pitchFamily="18" charset="0"/>
                  </a:rPr>
                  <a:t>Let  </a:t>
                </a:r>
                <a:r>
                  <a:rPr lang="en-US" altLang="en-US" sz="22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2200" dirty="0">
                    <a:latin typeface="Cambria" panose="02040503050406030204" pitchFamily="18" charset="0"/>
                  </a:rPr>
                  <a:t>  be a function defined on both sides of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200" dirty="0">
                    <a:latin typeface="Cambria" panose="02040503050406030204" pitchFamily="18" charset="0"/>
                  </a:rPr>
                  <a:t>, except possibly at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200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2200" dirty="0">
                    <a:latin typeface="Cambria" panose="02040503050406030204" pitchFamily="18" charset="0"/>
                  </a:rPr>
                  <a:t>itself.  </a:t>
                </a:r>
                <a:r>
                  <a:rPr lang="en-US" altLang="en-US" sz="2200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ct val="50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2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2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22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sz="22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22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2200" b="0" i="1" smtClean="0">
                          <a:latin typeface="Cambria Math"/>
                        </a:rPr>
                        <m:t>=∞</m:t>
                      </m:r>
                    </m:oMath>
                  </m:oMathPara>
                </a14:m>
                <a:endParaRPr lang="en-US" altLang="en-US" sz="2200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ct val="50000"/>
                  </a:spcAft>
                </a:pPr>
                <a:r>
                  <a:rPr lang="en-US" altLang="en-US" sz="2200" dirty="0">
                    <a:latin typeface="Cambria" panose="02040503050406030204" pitchFamily="18" charset="0"/>
                  </a:rPr>
                  <a:t>means that the values of 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2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200" dirty="0">
                    <a:latin typeface="Cambria" panose="02040503050406030204" pitchFamily="18" charset="0"/>
                  </a:rPr>
                  <a:t>can be made as positively large as we please by taking values </a:t>
                </a:r>
                <a:r>
                  <a:rPr lang="en-US" altLang="en-US" sz="2200" dirty="0" smtClean="0">
                    <a:latin typeface="Cambria" panose="020405030504060302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sz="22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200" dirty="0">
                    <a:latin typeface="Cambria" panose="02040503050406030204" pitchFamily="18" charset="0"/>
                  </a:rPr>
                  <a:t>sufficiently close to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200" dirty="0">
                    <a:latin typeface="Cambria" panose="02040503050406030204" pitchFamily="18" charset="0"/>
                  </a:rPr>
                  <a:t>, but not equal </a:t>
                </a:r>
                <a:r>
                  <a:rPr lang="en-US" altLang="en-US" sz="2200" dirty="0" smtClean="0">
                    <a:latin typeface="Cambria" panose="02040503050406030204" pitchFamily="18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200" dirty="0" smtClean="0">
                    <a:latin typeface="Cambria" panose="02040503050406030204" pitchFamily="18" charset="0"/>
                  </a:rPr>
                  <a:t>.</a:t>
                </a:r>
                <a:endParaRPr lang="en-US" altLang="en-US" sz="22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12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597" y="1193782"/>
                <a:ext cx="8001000" cy="2615460"/>
              </a:xfrm>
              <a:prstGeom prst="rect">
                <a:avLst/>
              </a:prstGeom>
              <a:blipFill rotWithShape="1">
                <a:blip r:embed="rId2"/>
                <a:stretch>
                  <a:fillRect l="-836" t="-1157" b="-3009"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26" name="Text Box 6"/>
              <p:cNvSpPr txBox="1">
                <a:spLocks noChangeArrowheads="1"/>
              </p:cNvSpPr>
              <p:nvPr/>
            </p:nvSpPr>
            <p:spPr bwMode="auto">
              <a:xfrm>
                <a:off x="514597" y="4114800"/>
                <a:ext cx="8001000" cy="261546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ct val="50000"/>
                  </a:spcAft>
                </a:pPr>
                <a:r>
                  <a:rPr lang="en-US" altLang="en-US" sz="2200" dirty="0" smtClean="0">
                    <a:latin typeface="Cambria" panose="02040503050406030204" pitchFamily="18" charset="0"/>
                  </a:rPr>
                  <a:t>Let  </a:t>
                </a:r>
                <a:r>
                  <a:rPr lang="en-US" altLang="en-US" sz="22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2200" dirty="0">
                    <a:latin typeface="Cambria" panose="02040503050406030204" pitchFamily="18" charset="0"/>
                  </a:rPr>
                  <a:t>  be a function defined on both sides of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200" dirty="0">
                    <a:latin typeface="Cambria" panose="02040503050406030204" pitchFamily="18" charset="0"/>
                  </a:rPr>
                  <a:t>, except possibly at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200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2200" dirty="0">
                    <a:latin typeface="Cambria" panose="02040503050406030204" pitchFamily="18" charset="0"/>
                  </a:rPr>
                  <a:t>itself.  </a:t>
                </a:r>
                <a:r>
                  <a:rPr lang="en-US" altLang="en-US" sz="2200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ct val="50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22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22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sz="2200" i="1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22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2200" i="1">
                          <a:latin typeface="Cambria Math"/>
                        </a:rPr>
                        <m:t>=</m:t>
                      </m:r>
                      <m:r>
                        <a:rPr lang="en-US" altLang="en-US" sz="2200" b="0" i="1" smtClean="0">
                          <a:latin typeface="Cambria Math"/>
                        </a:rPr>
                        <m:t>−</m:t>
                      </m:r>
                      <m:r>
                        <a:rPr lang="en-US" altLang="en-US" sz="2200" i="1"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altLang="en-US" sz="2200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ct val="50000"/>
                  </a:spcAft>
                </a:pPr>
                <a:r>
                  <a:rPr lang="en-US" altLang="en-US" sz="2200" dirty="0">
                    <a:latin typeface="Cambria" panose="02040503050406030204" pitchFamily="18" charset="0"/>
                  </a:rPr>
                  <a:t>means that the values of 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2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200" dirty="0">
                    <a:latin typeface="Cambria" panose="02040503050406030204" pitchFamily="18" charset="0"/>
                  </a:rPr>
                  <a:t>can be made as negatively large as we please by taking values of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sz="22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200" dirty="0">
                    <a:latin typeface="Cambria" panose="02040503050406030204" pitchFamily="18" charset="0"/>
                  </a:rPr>
                  <a:t>sufficiently close to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200" dirty="0">
                    <a:latin typeface="Cambria" panose="02040503050406030204" pitchFamily="18" charset="0"/>
                  </a:rPr>
                  <a:t>, but not equal to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200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512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597" y="4114800"/>
                <a:ext cx="8001000" cy="2615460"/>
              </a:xfrm>
              <a:prstGeom prst="rect">
                <a:avLst/>
              </a:prstGeom>
              <a:blipFill rotWithShape="1">
                <a:blip r:embed="rId3"/>
                <a:stretch>
                  <a:fillRect l="-836" t="-1157" r="-152" b="-3009"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VERTICAL ASYMPTOTES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8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524000"/>
                <a:ext cx="8229600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sz="28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 The line 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/>
                      </a:rPr>
                      <m:t>𝑥</m:t>
                    </m:r>
                    <m:r>
                      <a:rPr lang="en-US" altLang="en-US" sz="2800" b="0" i="1" smtClean="0">
                        <a:latin typeface="Cambria Math"/>
                      </a:rPr>
                      <m:t>=</m:t>
                    </m:r>
                    <m:r>
                      <a:rPr lang="en-US" altLang="en-US" sz="2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 is called a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vertical asymptote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of the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curve 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/>
                      </a:rPr>
                      <m:t>𝑦</m:t>
                    </m:r>
                    <m:r>
                      <a:rPr lang="en-US" altLang="en-US" sz="2800" b="0" i="1" smtClean="0">
                        <a:latin typeface="Cambria Math"/>
                      </a:rPr>
                      <m:t>=</m:t>
                    </m:r>
                    <m:r>
                      <a:rPr lang="en-US" alt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 if at least one of the following statements is true:</a:t>
                </a:r>
                <a:endParaRPr lang="en-US" altLang="en-US" sz="2800" u="sng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14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524000"/>
                <a:ext cx="8229600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556" t="-4405" b="-1145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381000" y="4876800"/>
            <a:ext cx="8534400" cy="1384995"/>
          </a:xfrm>
          <a:prstGeom prst="rect">
            <a:avLst/>
          </a:prstGeom>
          <a:solidFill>
            <a:srgbClr val="FFFF00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Cambria" panose="02040503050406030204" pitchFamily="18" charset="0"/>
              </a:rPr>
              <a:t>It is </a:t>
            </a:r>
            <a:r>
              <a:rPr lang="en-US" altLang="en-US" sz="2800" b="1" i="1" u="sng" dirty="0">
                <a:latin typeface="Cambria" panose="02040503050406030204" pitchFamily="18" charset="0"/>
              </a:rPr>
              <a:t>NOT</a:t>
            </a:r>
            <a:r>
              <a:rPr lang="en-US" altLang="en-US" sz="2800" dirty="0">
                <a:latin typeface="Cambria" panose="02040503050406030204" pitchFamily="18" charset="0"/>
              </a:rPr>
              <a:t> the vertical asymptotes </a:t>
            </a:r>
            <a:r>
              <a:rPr lang="en-US" altLang="en-US" sz="2800" dirty="0" smtClean="0">
                <a:latin typeface="Cambria" panose="02040503050406030204" pitchFamily="18" charset="0"/>
              </a:rPr>
              <a:t>that </a:t>
            </a:r>
            <a:r>
              <a:rPr lang="en-US" altLang="en-US" sz="2800" dirty="0">
                <a:latin typeface="Cambria" panose="02040503050406030204" pitchFamily="18" charset="0"/>
              </a:rPr>
              <a:t>cause the limits to be ∞ or −∞, but rather the limits being ∞ or −∞ </a:t>
            </a:r>
            <a:r>
              <a:rPr lang="en-US" altLang="en-US" sz="2800" dirty="0" smtClean="0">
                <a:latin typeface="Cambria" panose="02040503050406030204" pitchFamily="18" charset="0"/>
              </a:rPr>
              <a:t>that create </a:t>
            </a:r>
            <a:r>
              <a:rPr lang="en-US" altLang="en-US" sz="2800" dirty="0">
                <a:latin typeface="Cambria" panose="02040503050406030204" pitchFamily="18" charset="0"/>
              </a:rPr>
              <a:t>the vertical asymptotes.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7350236"/>
                  </p:ext>
                </p:extLst>
              </p:nvPr>
            </p:nvGraphicFramePr>
            <p:xfrm>
              <a:off x="419100" y="3124200"/>
              <a:ext cx="8458200" cy="164687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819400"/>
                    <a:gridCol w="2819400"/>
                    <a:gridCol w="2819400"/>
                  </a:tblGrid>
                  <a:tr h="82343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→</m:t>
                                        </m:r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=∞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</m:sup>
                                        </m:sSup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=∞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</m:sup>
                                        </m:sSup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=∞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Cambria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82343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→</m:t>
                                        </m:r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Cambria" panose="02040503050406030204" pitchFamily="18" charset="0"/>
                          </a:endParaRPr>
                        </a:p>
                      </a:txBody>
                      <a:tcPr>
                        <a:lnT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</m:sup>
                                        </m:sSup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</m:sup>
                                        </m:sSup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Cambria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7350236"/>
                  </p:ext>
                </p:extLst>
              </p:nvPr>
            </p:nvGraphicFramePr>
            <p:xfrm>
              <a:off x="419100" y="3124200"/>
              <a:ext cx="8458200" cy="164687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819400"/>
                    <a:gridCol w="2819400"/>
                    <a:gridCol w="2819400"/>
                  </a:tblGrid>
                  <a:tr h="8234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16" t="-741" r="-20043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>
                          <a:noFill/>
                        </a:lnL>
                        <a:blipFill rotWithShape="1">
                          <a:blip r:embed="rId3"/>
                          <a:stretch>
                            <a:fillRect l="-100000" t="-741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433" t="-741" r="-216" b="-100000"/>
                          </a:stretch>
                        </a:blipFill>
                      </a:tcPr>
                    </a:tc>
                  </a:tr>
                  <a:tr h="8234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>
                          <a:noFill/>
                        </a:lnT>
                        <a:blipFill rotWithShape="1">
                          <a:blip r:embed="rId3"/>
                          <a:stretch>
                            <a:fillRect l="-216" t="-100741" r="-200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00741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433" t="-100741" r="-21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614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Section 1.5</vt:lpstr>
      <vt:lpstr>THE LIMIT OF A FUNCTION</vt:lpstr>
      <vt:lpstr>LEFT-HAND LIMITS</vt:lpstr>
      <vt:lpstr>RIGHT-HAND LIMITS</vt:lpstr>
      <vt:lpstr>A LEFT-HAND RIGHT-HAND LIMIT THEOREM</vt:lpstr>
      <vt:lpstr>INFINITE LIMITS</vt:lpstr>
      <vt:lpstr>VERTICAL ASYMPTOTES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2.2</dc:title>
  <dc:creator>Allen Fuller</dc:creator>
  <cp:lastModifiedBy>Fuller, Allen</cp:lastModifiedBy>
  <cp:revision>15</cp:revision>
  <dcterms:created xsi:type="dcterms:W3CDTF">2005-05-23T19:02:48Z</dcterms:created>
  <dcterms:modified xsi:type="dcterms:W3CDTF">2014-04-04T12:57:37Z</dcterms:modified>
</cp:coreProperties>
</file>