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157EF-40DF-4B52-914C-24FAF48619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9759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64554-1EE3-410D-82FD-37D3F57B56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0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E7858-5329-4662-A0DB-0C59EE10C7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655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71064F-9064-4187-A59C-0F1A37684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41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A2BBD-13B0-4563-B920-8666BD3829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44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34BC65-82FE-4B28-82AE-224FC3D654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692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495EB-BCD0-4FD5-BB2B-CEABBAC800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64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E82C8-AEAD-404B-8153-84AA28AD02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390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510F4-8094-4804-B651-9AFBB9F94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47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C482CE-C448-4511-9B9F-D2DE6FC09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50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9A6AA-8543-480A-BC21-615DBCBBAC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784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F2AAFA59-3170-48C3-A172-962D54D94B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/>
              <a:t>Section </a:t>
            </a:r>
            <a:r>
              <a:rPr lang="en-US" altLang="en-US" b="1" dirty="0" smtClean="0"/>
              <a:t>1.4</a:t>
            </a:r>
            <a:endParaRPr lang="en-US" alt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/>
              <a:t>The Tangent and Velocity Problems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/>
              <a:t>WHAT IS A TANGENT LINE TO THE GRAPH OF A FUNCTION?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3400" y="1828800"/>
            <a:ext cx="8229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A line </a:t>
            </a:r>
            <a:r>
              <a:rPr lang="en-US" altLang="en-US" i="1" dirty="0">
                <a:latin typeface="Cambria" panose="02040503050406030204" pitchFamily="18" charset="0"/>
              </a:rPr>
              <a:t>l</a:t>
            </a:r>
            <a:r>
              <a:rPr lang="en-US" altLang="en-US" dirty="0">
                <a:latin typeface="Cambria" panose="02040503050406030204" pitchFamily="18" charset="0"/>
              </a:rPr>
              <a:t> is said to be a tangent to a curve at a point </a:t>
            </a:r>
            <a:r>
              <a:rPr lang="en-US" altLang="en-US" i="1" dirty="0">
                <a:latin typeface="Cambria" panose="02040503050406030204" pitchFamily="18" charset="0"/>
              </a:rPr>
              <a:t>P</a:t>
            </a:r>
            <a:r>
              <a:rPr lang="en-US" altLang="en-US" dirty="0">
                <a:latin typeface="Cambria" panose="02040503050406030204" pitchFamily="18" charset="0"/>
              </a:rPr>
              <a:t> if the line </a:t>
            </a:r>
            <a:r>
              <a:rPr lang="en-US" altLang="en-US" i="1" dirty="0">
                <a:latin typeface="Cambria" panose="02040503050406030204" pitchFamily="18" charset="0"/>
              </a:rPr>
              <a:t>l</a:t>
            </a:r>
            <a:r>
              <a:rPr lang="en-US" altLang="en-US" dirty="0">
                <a:latin typeface="Cambria" panose="02040503050406030204" pitchFamily="18" charset="0"/>
              </a:rPr>
              <a:t> touches, but does not intersect, the curve at </a:t>
            </a:r>
            <a:r>
              <a:rPr lang="en-US" altLang="en-US" i="1" dirty="0">
                <a:latin typeface="Cambria" panose="02040503050406030204" pitchFamily="18" charset="0"/>
              </a:rPr>
              <a:t>P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SECANT LINES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371600"/>
                <a:ext cx="8305800" cy="50045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A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secant line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to a curve is a line that goes through two points,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P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and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Q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, on the curve.  We will denote the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slope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of the secant line through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PQ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altLang="en-US" sz="3000" b="0" i="1" smtClean="0">
                            <a:latin typeface="Cambria Math"/>
                          </a:rPr>
                          <m:t>𝑃𝑄</m:t>
                        </m:r>
                      </m:sub>
                    </m:sSub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.</a:t>
                </a:r>
                <a:endParaRPr lang="en-US" altLang="en-US" sz="30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In particular, if 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𝑦</m:t>
                    </m:r>
                    <m:r>
                      <a:rPr lang="en-US" altLang="en-US" sz="3000" b="0" i="1" smtClean="0">
                        <a:latin typeface="Cambria Math"/>
                      </a:rPr>
                      <m:t>=</m:t>
                    </m:r>
                    <m:r>
                      <a:rPr lang="en-US" altLang="en-US" sz="3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is our function and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P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is the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sz="3000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3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3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sz="3000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and </a:t>
                </a:r>
                <a:r>
                  <a:rPr lang="en-US" altLang="en-US" sz="3000" i="1" dirty="0">
                    <a:latin typeface="Cambria" panose="02040503050406030204" pitchFamily="18" charset="0"/>
                  </a:rPr>
                  <a:t>Q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is the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en-US" sz="3000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3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3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sz="3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, then the slope of the secant line is given by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en-US" sz="30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lang="en-US" altLang="en-US" sz="3000" b="0" i="1" smtClean="0">
                              <a:latin typeface="Cambria Math"/>
                            </a:rPr>
                            <m:t>𝑃𝑄</m:t>
                          </m:r>
                        </m:sub>
                      </m:sSub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371600"/>
                <a:ext cx="8305800" cy="5004512"/>
              </a:xfrm>
              <a:prstGeom prst="rect">
                <a:avLst/>
              </a:prstGeom>
              <a:blipFill rotWithShape="1">
                <a:blip r:embed="rId2"/>
                <a:stretch>
                  <a:fillRect l="-1687" t="-158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/>
              <a:t>THE SLOPE OF THE TANGENT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371600"/>
                <a:ext cx="8458200" cy="51919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slope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(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m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) of the tangent line at 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P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is the </a:t>
                </a:r>
                <a:r>
                  <a:rPr lang="en-US" altLang="en-US" sz="28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limit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of the slopes of the secant lines 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PQ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as 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Q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approaches 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P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.  That is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𝑄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𝑃</m:t>
                              </m:r>
                            </m:lim>
                          </m:limLow>
                        </m:fName>
                        <m:e>
                          <m:sSub>
                            <m:sSub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𝑃𝑄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US" altLang="en-US" sz="2800" dirty="0" smtClean="0">
                  <a:latin typeface="Cambria" panose="02040503050406030204" pitchFamily="18" charset="0"/>
                </a:endParaRP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2800" dirty="0" smtClean="0">
                    <a:latin typeface="Cambria" panose="02040503050406030204" pitchFamily="18" charset="0"/>
                  </a:rPr>
                  <a:t>In particular, if </a:t>
                </a:r>
                <a14:m>
                  <m:oMath xmlns:m="http://schemas.openxmlformats.org/officeDocument/2006/math">
                    <m:r>
                      <a:rPr lang="en-US" altLang="en-US" sz="2800" b="0" i="1" smtClean="0">
                        <a:latin typeface="Cambria Math"/>
                      </a:rPr>
                      <m:t>𝑦</m:t>
                    </m:r>
                    <m:r>
                      <a:rPr lang="en-US" altLang="en-US" sz="2800" b="0" i="1" smtClean="0">
                        <a:latin typeface="Cambria Math"/>
                      </a:rPr>
                      <m:t>=</m:t>
                    </m:r>
                    <m:r>
                      <a:rPr lang="en-US" altLang="en-US" sz="28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is our function and P is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sz="2800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28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 and </a:t>
                </a:r>
                <a:r>
                  <a:rPr lang="en-US" altLang="en-US" sz="2800" i="1" dirty="0">
                    <a:latin typeface="Cambria" panose="02040503050406030204" pitchFamily="18" charset="0"/>
                  </a:rPr>
                  <a:t>Q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 is the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altLang="en-US" sz="2800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28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sz="2800" dirty="0">
                    <a:latin typeface="Cambria" panose="02040503050406030204" pitchFamily="18" charset="0"/>
                  </a:rPr>
                  <a:t>, then the slope of the </a:t>
                </a:r>
                <a:r>
                  <a:rPr lang="en-US" altLang="en-US" sz="2800" dirty="0" smtClean="0">
                    <a:latin typeface="Cambria" panose="02040503050406030204" pitchFamily="18" charset="0"/>
                  </a:rPr>
                  <a:t>tangent line 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2800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sz="2800" b="0" i="1" smtClean="0">
                            <a:latin typeface="Cambria Math"/>
                          </a:rPr>
                          <m:t>, </m:t>
                        </m:r>
                        <m:r>
                          <a:rPr lang="en-US" altLang="en-US" sz="28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en-US" alt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altLang="en-US" sz="2800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sz="28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2800" dirty="0">
                    <a:latin typeface="Cambria" panose="02040503050406030204" pitchFamily="18" charset="0"/>
                  </a:rPr>
                  <a:t>is given by</a:t>
                </a:r>
              </a:p>
              <a:p>
                <a:pPr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0" i="1" smtClean="0">
                          <a:latin typeface="Cambria Math"/>
                        </a:rPr>
                        <m:t>𝑚</m:t>
                      </m:r>
                      <m:r>
                        <a:rPr lang="en-US" altLang="en-US" sz="28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sz="28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28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28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28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28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altLang="en-US" sz="28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371600"/>
                <a:ext cx="8458200" cy="5191934"/>
              </a:xfrm>
              <a:prstGeom prst="rect">
                <a:avLst/>
              </a:prstGeom>
              <a:blipFill rotWithShape="1">
                <a:blip r:embed="rId2"/>
                <a:stretch>
                  <a:fillRect l="-1514" t="-11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AVERAGE VELOCITY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95" name="Text Box 3"/>
              <p:cNvSpPr txBox="1">
                <a:spLocks noChangeArrowheads="1"/>
              </p:cNvSpPr>
              <p:nvPr/>
            </p:nvSpPr>
            <p:spPr bwMode="auto">
              <a:xfrm>
                <a:off x="304800" y="1228888"/>
                <a:ext cx="8458200" cy="28934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The </a:t>
                </a:r>
                <a:r>
                  <a:rPr lang="en-US" altLang="en-US" sz="3000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average velocity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 of an object is the distance the object traveled divided by the elapsed time.  That is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,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3000" b="0" i="0" smtClean="0">
                          <a:latin typeface="Cambria Math"/>
                        </a:rPr>
                        <m:t>average</m:t>
                      </m:r>
                      <m:r>
                        <a:rPr lang="en-US" altLang="en-US" sz="30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altLang="en-US" sz="3000" b="0" i="0" smtClean="0">
                          <a:latin typeface="Cambria Math"/>
                        </a:rPr>
                        <m:t>velocity</m:t>
                      </m:r>
                      <m:r>
                        <a:rPr lang="en-US" altLang="en-US" sz="3000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en-US" sz="3000" b="0" i="0" smtClean="0">
                              <a:latin typeface="Cambria Math"/>
                            </a:rPr>
                            <m:t>distance</m:t>
                          </m:r>
                          <m:r>
                            <a:rPr lang="en-US" altLang="en-US" sz="3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sz="3000" b="0" i="0" smtClean="0">
                              <a:latin typeface="Cambria Math"/>
                            </a:rPr>
                            <m:t>traveled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en-US" sz="3000" b="0" i="0" smtClean="0">
                              <a:latin typeface="Cambria Math"/>
                            </a:rPr>
                            <m:t>time</m:t>
                          </m:r>
                          <m:r>
                            <a:rPr lang="en-US" altLang="en-US" sz="3000" b="0" i="0" smtClean="0">
                              <a:latin typeface="Cambria Math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sz="3000" b="0" i="0" smtClean="0">
                              <a:latin typeface="Cambria Math"/>
                            </a:rPr>
                            <m:t>elapsed</m:t>
                          </m:r>
                        </m:den>
                      </m:f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195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1228888"/>
                <a:ext cx="8458200" cy="2893421"/>
              </a:xfrm>
              <a:prstGeom prst="rect">
                <a:avLst/>
              </a:prstGeom>
              <a:blipFill rotWithShape="1">
                <a:blip r:embed="rId2"/>
                <a:stretch>
                  <a:fillRect l="-1657" t="-27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00" name="Text Box 8"/>
              <p:cNvSpPr txBox="1">
                <a:spLocks noChangeArrowheads="1"/>
              </p:cNvSpPr>
              <p:nvPr/>
            </p:nvSpPr>
            <p:spPr bwMode="auto">
              <a:xfrm>
                <a:off x="319216" y="4022993"/>
                <a:ext cx="8305800" cy="28350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In particular, if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𝑠</m:t>
                    </m:r>
                    <m:r>
                      <a:rPr lang="en-US" altLang="en-US" sz="3000" b="0" i="1" smtClean="0">
                        <a:latin typeface="Cambria Math"/>
                      </a:rPr>
                      <m:t>=</m:t>
                    </m:r>
                    <m:r>
                      <a:rPr lang="en-US" altLang="en-US" sz="3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describes the position of moving object at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time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then the average velocity of the object between time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and time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is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en-US" sz="3000" b="0" i="0" smtClean="0">
                          <a:latin typeface="Cambria Math"/>
                        </a:rPr>
                        <m:t>avg</m:t>
                      </m:r>
                      <m:r>
                        <a:rPr lang="en-US" altLang="en-US" sz="3000" b="0" i="0" smtClean="0">
                          <a:latin typeface="Cambria Math"/>
                        </a:rPr>
                        <m:t>. </m:t>
                      </m:r>
                      <m:r>
                        <m:rPr>
                          <m:sty m:val="p"/>
                        </m:rPr>
                        <a:rPr lang="en-US" altLang="en-US" sz="3000" b="0" i="0" smtClean="0">
                          <a:latin typeface="Cambria Math"/>
                        </a:rPr>
                        <m:t>vel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.=</m:t>
                      </m:r>
                      <m:f>
                        <m:f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</m:d>
                        </m:num>
                        <m:den>
                          <m:r>
                            <a:rPr lang="en-US" altLang="en-US" sz="3000" b="0" i="1" smtClean="0">
                              <a:latin typeface="Cambria Math"/>
                            </a:rPr>
                            <m:t>𝑡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en-US" sz="3000" b="0" i="1" smtClean="0">
                              <a:latin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altLang="en-US" sz="3000" dirty="0">
                  <a:latin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8200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216" y="4022993"/>
                <a:ext cx="8305800" cy="2835007"/>
              </a:xfrm>
              <a:prstGeom prst="rect">
                <a:avLst/>
              </a:prstGeom>
              <a:blipFill rotWithShape="1">
                <a:blip r:embed="rId3"/>
                <a:stretch>
                  <a:fillRect l="-1687" t="-2796" r="-8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INSTANTANEOUS VELOCITY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305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The </a:t>
            </a:r>
            <a:r>
              <a:rPr lang="en-US" altLang="en-US" b="1" u="sng" dirty="0">
                <a:solidFill>
                  <a:srgbClr val="3333FF"/>
                </a:solidFill>
                <a:latin typeface="Cambria" panose="02040503050406030204" pitchFamily="18" charset="0"/>
              </a:rPr>
              <a:t>instantaneous velocity</a:t>
            </a:r>
            <a:r>
              <a:rPr lang="en-US" altLang="en-US" dirty="0">
                <a:latin typeface="Cambria" panose="02040503050406030204" pitchFamily="18" charset="0"/>
              </a:rPr>
              <a:t> is the limiting value of the average velocities over shorter and shorter time periods.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317" name="Text Box 5"/>
              <p:cNvSpPr txBox="1">
                <a:spLocks noChangeArrowheads="1"/>
              </p:cNvSpPr>
              <p:nvPr/>
            </p:nvSpPr>
            <p:spPr bwMode="auto">
              <a:xfrm>
                <a:off x="304800" y="3733800"/>
                <a:ext cx="8305800" cy="28350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:r>
                  <a:rPr lang="en-US" altLang="en-US" sz="3000" dirty="0" smtClean="0">
                    <a:latin typeface="Cambria" panose="02040503050406030204" pitchFamily="18" charset="0"/>
                  </a:rPr>
                  <a:t>In particular, if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𝑠</m:t>
                    </m:r>
                    <m:r>
                      <a:rPr lang="en-US" altLang="en-US" sz="3000" b="0" i="1" smtClean="0">
                        <a:latin typeface="Cambria Math"/>
                      </a:rPr>
                      <m:t>=</m:t>
                    </m:r>
                    <m:r>
                      <a:rPr lang="en-US" altLang="en-US" sz="3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altLang="en-US" sz="3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en-US" sz="3000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en-US" sz="3000" dirty="0">
                    <a:latin typeface="Cambria" panose="02040503050406030204" pitchFamily="18" charset="0"/>
                  </a:rPr>
                  <a:t> describes the position of moving object at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time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,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then the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instantaneous velocity </a:t>
                </a:r>
                <a:r>
                  <a:rPr lang="en-US" altLang="en-US" sz="3000" dirty="0">
                    <a:latin typeface="Cambria" panose="02040503050406030204" pitchFamily="18" charset="0"/>
                  </a:rPr>
                  <a:t>of the object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at </a:t>
                </a:r>
                <a:r>
                  <a:rPr lang="en-US" altLang="en-US" sz="3000" dirty="0" smtClean="0">
                    <a:latin typeface="Cambria" panose="02040503050406030204" pitchFamily="18" charset="0"/>
                  </a:rPr>
                  <a:t>time </a:t>
                </a:r>
                <a14:m>
                  <m:oMath xmlns:m="http://schemas.openxmlformats.org/officeDocument/2006/math">
                    <m:r>
                      <a:rPr lang="en-US" altLang="en-US" sz="3000" b="0" i="1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altLang="en-US" sz="3000" dirty="0" smtClean="0">
                    <a:latin typeface="Cambria" panose="02040503050406030204" pitchFamily="18" charset="0"/>
                  </a:rPr>
                  <a:t> is</a:t>
                </a:r>
              </a:p>
              <a:p>
                <a:pPr>
                  <a:spcBef>
                    <a:spcPts val="0"/>
                  </a:spcBef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000" b="0" i="1" smtClean="0">
                          <a:latin typeface="Cambria Math"/>
                        </a:rPr>
                        <m:t>𝑣</m:t>
                      </m:r>
                      <m:r>
                        <a:rPr lang="en-US" altLang="en-US" sz="30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altLang="en-US" sz="3000" b="0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 sz="3000" b="0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→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sz="30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altLang="en-US" sz="3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altLang="en-US" sz="3000" b="0" i="1" smtClean="0">
                                      <a:latin typeface="Cambria Math"/>
                                    </a:rPr>
                                    <m:t>𝑎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altLang="en-US" sz="3000" b="0" i="1" smtClean="0">
                                  <a:latin typeface="Cambria Math"/>
                                </a:rPr>
                                <m:t>𝑎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altLang="en-US" sz="3000" dirty="0" smtClean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3317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733800"/>
                <a:ext cx="8305800" cy="2835007"/>
              </a:xfrm>
              <a:prstGeom prst="rect">
                <a:avLst/>
              </a:prstGeom>
              <a:blipFill rotWithShape="1">
                <a:blip r:embed="rId2"/>
                <a:stretch>
                  <a:fillRect l="-1687" t="-27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437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Section 1.4</vt:lpstr>
      <vt:lpstr>WHAT IS A TANGENT LINE TO THE GRAPH OF A FUNCTION?</vt:lpstr>
      <vt:lpstr>SECANT LINES</vt:lpstr>
      <vt:lpstr>THE SLOPE OF THE TANGENT LINE</vt:lpstr>
      <vt:lpstr>AVERAGE VELOCITY</vt:lpstr>
      <vt:lpstr>INSTANTANEOUS VELOCITY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</dc:title>
  <dc:creator>Allen Fuller</dc:creator>
  <cp:lastModifiedBy>Karmakar, Satyajit</cp:lastModifiedBy>
  <cp:revision>12</cp:revision>
  <dcterms:created xsi:type="dcterms:W3CDTF">2005-05-23T18:20:02Z</dcterms:created>
  <dcterms:modified xsi:type="dcterms:W3CDTF">2018-08-07T18:12:18Z</dcterms:modified>
</cp:coreProperties>
</file>