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FA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67F48-6CDB-4E0C-B10C-626DFFA7B705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3CDB-C955-4DF3-BB7B-F1F099B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3CDB-C955-4DF3-BB7B-F1F099BAEB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615BE-EFC4-421D-9914-39A0E3554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3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AF54-E726-4254-A544-468107F4D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2294B-648A-4800-918F-C5AF00CA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2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C6A4-7717-4172-9C0F-800B534A2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6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B62E-13E7-4A97-BFE0-FDE36EA59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B85E1-3217-4911-A2CF-43C321A96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2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C6B7A-53F1-4F96-899A-9564E0B47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5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83FC-BC5E-40AC-A69D-711C3B201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5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DF825-3343-4A15-9350-3B46C37F3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4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93F9F-B8D6-4711-B843-5DDF8757D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8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09C35-4E46-4E95-8082-4B143465A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3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DAB93D98-7332-4283-B944-49936AAF2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Section 6.7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Financial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153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9438" indent="-579438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>
                <a:latin typeface="Cambria" pitchFamily="18" charset="0"/>
              </a:rPr>
              <a:t>7.</a:t>
            </a:r>
            <a:r>
              <a:rPr lang="en-US" dirty="0">
                <a:latin typeface="Cambria" pitchFamily="18" charset="0"/>
              </a:rPr>
              <a:t>	Find the principal needed to get </a:t>
            </a:r>
            <a:r>
              <a:rPr lang="en-US" dirty="0" smtClean="0">
                <a:latin typeface="Cambria" pitchFamily="18" charset="0"/>
              </a:rPr>
              <a:t>$1000 </a:t>
            </a:r>
            <a:r>
              <a:rPr lang="en-US" dirty="0">
                <a:latin typeface="Cambria" pitchFamily="18" charset="0"/>
              </a:rPr>
              <a:t>after </a:t>
            </a:r>
            <a:r>
              <a:rPr lang="en-US" dirty="0" smtClean="0">
                <a:latin typeface="Cambria" pitchFamily="18" charset="0"/>
              </a:rPr>
              <a:t>5 </a:t>
            </a:r>
            <a:r>
              <a:rPr lang="en-US" dirty="0">
                <a:latin typeface="Cambria" pitchFamily="18" charset="0"/>
              </a:rPr>
              <a:t>years if  the interest is 8% compounded quarterly.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COMPOUND INTEREST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8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dirty="0">
                <a:latin typeface="Cambria" pitchFamily="18" charset="0"/>
              </a:rPr>
              <a:t>The formula for </a:t>
            </a:r>
            <a:r>
              <a:rPr lang="en-US" b="1" u="sng" dirty="0">
                <a:solidFill>
                  <a:srgbClr val="0000FF"/>
                </a:solidFill>
                <a:latin typeface="Cambria" pitchFamily="18" charset="0"/>
              </a:rPr>
              <a:t>compound interest</a:t>
            </a:r>
            <a:r>
              <a:rPr lang="en-US" i="1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(interest paid on both principal and interest) is an important application of exponential functions.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04800" y="3276600"/>
            <a:ext cx="8382000" cy="32004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1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3429000"/>
                <a:ext cx="8305800" cy="2991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920"/>
                  </a:spcAft>
                </a:pPr>
                <a:r>
                  <a:rPr lang="en-US" dirty="0" smtClean="0">
                    <a:latin typeface="Cambria" pitchFamily="18" charset="0"/>
                  </a:rPr>
                  <a:t>The amount </a:t>
                </a:r>
                <a:r>
                  <a:rPr lang="en-US" i="1" dirty="0">
                    <a:latin typeface="Cambria" pitchFamily="18" charset="0"/>
                  </a:rPr>
                  <a:t>A</a:t>
                </a:r>
                <a:r>
                  <a:rPr lang="en-US" dirty="0">
                    <a:latin typeface="Cambria" pitchFamily="18" charset="0"/>
                  </a:rPr>
                  <a:t> after </a:t>
                </a:r>
                <a:r>
                  <a:rPr lang="en-US" i="1" dirty="0">
                    <a:latin typeface="Cambria" pitchFamily="18" charset="0"/>
                  </a:rPr>
                  <a:t>t</a:t>
                </a:r>
                <a:r>
                  <a:rPr lang="en-US" dirty="0">
                    <a:latin typeface="Cambria" pitchFamily="18" charset="0"/>
                  </a:rPr>
                  <a:t> years due to a principal </a:t>
                </a:r>
                <a:r>
                  <a:rPr lang="en-US" i="1" dirty="0">
                    <a:latin typeface="Cambria" pitchFamily="18" charset="0"/>
                  </a:rPr>
                  <a:t>P</a:t>
                </a:r>
                <a:r>
                  <a:rPr lang="en-US" dirty="0">
                    <a:latin typeface="Cambria" pitchFamily="18" charset="0"/>
                  </a:rPr>
                  <a:t> invested at an annual interest 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compounded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times per year </a:t>
                </a:r>
                <a:r>
                  <a:rPr lang="en-US" dirty="0" smtClean="0">
                    <a:latin typeface="Cambria" pitchFamily="18" charset="0"/>
                  </a:rPr>
                  <a:t>is</a:t>
                </a:r>
              </a:p>
              <a:p>
                <a:pPr eaLnBrk="1" hangingPunct="1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𝑛𝑡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03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429000"/>
                <a:ext cx="8305800" cy="2991653"/>
              </a:xfrm>
              <a:prstGeom prst="rect">
                <a:avLst/>
              </a:prstGeom>
              <a:blipFill rotWithShape="1">
                <a:blip r:embed="rId2"/>
                <a:stretch>
                  <a:fillRect l="-1909" t="-2653" r="-5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EXAMPLES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61060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7525" indent="-517525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2600" dirty="0">
                <a:latin typeface="Cambria" pitchFamily="18" charset="0"/>
              </a:rPr>
              <a:t>1.	Suppose $1000 is deposited in an account paying 8% per year. How much money will be in the account after 7 years if interest is compounded</a:t>
            </a:r>
          </a:p>
          <a:p>
            <a:pPr eaLnBrk="1" hangingPunct="1">
              <a:spcBef>
                <a:spcPct val="0"/>
              </a:spcBef>
            </a:pPr>
            <a:r>
              <a:rPr lang="en-US" sz="2600" dirty="0">
                <a:latin typeface="Cambria" pitchFamily="18" charset="0"/>
              </a:rPr>
              <a:t>	(a) yearly,</a:t>
            </a:r>
          </a:p>
          <a:p>
            <a:pPr eaLnBrk="1" hangingPunct="1">
              <a:spcBef>
                <a:spcPct val="0"/>
              </a:spcBef>
            </a:pPr>
            <a:r>
              <a:rPr lang="en-US" sz="2600" dirty="0">
                <a:latin typeface="Cambria" pitchFamily="18" charset="0"/>
              </a:rPr>
              <a:t>	(b) quarterly,</a:t>
            </a:r>
          </a:p>
          <a:p>
            <a:pPr eaLnBrk="1" hangingPunct="1">
              <a:spcBef>
                <a:spcPct val="0"/>
              </a:spcBef>
            </a:pPr>
            <a:r>
              <a:rPr lang="en-US" sz="2600" dirty="0">
                <a:latin typeface="Cambria" pitchFamily="18" charset="0"/>
              </a:rPr>
              <a:t>	(c) monthly,</a:t>
            </a:r>
          </a:p>
          <a:p>
            <a:pPr eaLnBrk="1" hangingPunct="1">
              <a:spcBef>
                <a:spcPct val="0"/>
              </a:spcBef>
            </a:pPr>
            <a:r>
              <a:rPr lang="en-US" sz="2600" dirty="0">
                <a:latin typeface="Cambria" pitchFamily="18" charset="0"/>
              </a:rPr>
              <a:t>	(d) daily,</a:t>
            </a:r>
          </a:p>
          <a:p>
            <a:pPr eaLnBrk="1" hangingPunct="1">
              <a:spcBef>
                <a:spcPct val="0"/>
              </a:spcBef>
            </a:pPr>
            <a:r>
              <a:rPr lang="en-US" sz="2600" dirty="0">
                <a:latin typeface="Cambria" pitchFamily="18" charset="0"/>
              </a:rPr>
              <a:t>	(e) 1000 times a year,</a:t>
            </a:r>
          </a:p>
          <a:p>
            <a:pPr eaLnBrk="1" hangingPunct="1">
              <a:spcBef>
                <a:spcPct val="0"/>
              </a:spcBef>
            </a:pPr>
            <a:r>
              <a:rPr lang="en-US" sz="2600" dirty="0">
                <a:latin typeface="Cambria" pitchFamily="18" charset="0"/>
              </a:rPr>
              <a:t>	(f) 10,000 times a year?</a:t>
            </a:r>
          </a:p>
          <a:p>
            <a:pPr eaLnBrk="1" hangingPunct="1">
              <a:spcBef>
                <a:spcPct val="0"/>
              </a:spcBef>
            </a:pPr>
            <a:endParaRPr lang="en-US" sz="2600" dirty="0"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600" dirty="0">
                <a:latin typeface="Cambria" pitchFamily="18" charset="0"/>
              </a:rPr>
              <a:t>2.	Suppose $4000 is deposited in an account paying 6% interest compounded monthly. How long will it take for there to be $15,000 in the account?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CONTINUOUS COMPOUNDING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058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latin typeface="Cambria" pitchFamily="18" charset="0"/>
              </a:rPr>
              <a:t>As you noticed in Example 1 on the previous slide, when the number of compounding periods increases, the accumulated amount also increases but appears to approach some value. As the number of compounding periods approaches </a:t>
            </a:r>
            <a:r>
              <a:rPr lang="en-US" sz="2800" dirty="0">
                <a:latin typeface="Cambria" pitchFamily="18" charset="0"/>
                <a:cs typeface="Times New Roman" pitchFamily="18" charset="0"/>
              </a:rPr>
              <a:t>∞</a:t>
            </a:r>
            <a:r>
              <a:rPr lang="en-US" sz="2800" dirty="0">
                <a:latin typeface="Cambria" pitchFamily="18" charset="0"/>
              </a:rPr>
              <a:t>, we say the interest is </a:t>
            </a:r>
            <a:r>
              <a:rPr lang="en-US" sz="2800" b="1" u="sng" dirty="0">
                <a:solidFill>
                  <a:srgbClr val="0000FF"/>
                </a:solidFill>
                <a:latin typeface="Cambria" pitchFamily="18" charset="0"/>
              </a:rPr>
              <a:t>compounded continuously</a:t>
            </a:r>
            <a:r>
              <a:rPr lang="en-US" dirty="0">
                <a:latin typeface="Cambria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4648200"/>
                <a:ext cx="8534400" cy="2033890"/>
              </a:xfrm>
              <a:prstGeom prst="rect">
                <a:avLst/>
              </a:prstGeom>
              <a:solidFill>
                <a:schemeClr val="accent1"/>
              </a:solidFill>
              <a:ln w="38100" cmpd="dbl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sz="2800" dirty="0" smtClean="0">
                    <a:latin typeface="Cambria" pitchFamily="18" charset="0"/>
                  </a:rPr>
                  <a:t>The amount </a:t>
                </a:r>
                <a:r>
                  <a:rPr lang="en-US" sz="2800" i="1" dirty="0">
                    <a:latin typeface="Cambria" pitchFamily="18" charset="0"/>
                  </a:rPr>
                  <a:t>A</a:t>
                </a:r>
                <a:r>
                  <a:rPr lang="en-US" sz="2800" dirty="0">
                    <a:latin typeface="Cambria" pitchFamily="18" charset="0"/>
                  </a:rPr>
                  <a:t> after </a:t>
                </a:r>
                <a:r>
                  <a:rPr lang="en-US" sz="2800" i="1" dirty="0">
                    <a:latin typeface="Cambria" pitchFamily="18" charset="0"/>
                  </a:rPr>
                  <a:t>t</a:t>
                </a:r>
                <a:r>
                  <a:rPr lang="en-US" sz="2800" dirty="0">
                    <a:latin typeface="Cambria" pitchFamily="18" charset="0"/>
                  </a:rPr>
                  <a:t> years due to a principal </a:t>
                </a:r>
                <a:r>
                  <a:rPr lang="en-US" sz="2800" i="1" dirty="0">
                    <a:latin typeface="Cambria" pitchFamily="18" charset="0"/>
                  </a:rPr>
                  <a:t>P</a:t>
                </a:r>
                <a:r>
                  <a:rPr lang="en-US" sz="2800" dirty="0">
                    <a:latin typeface="Cambria" pitchFamily="18" charset="0"/>
                  </a:rPr>
                  <a:t> invested at an annual interest rate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 smtClean="0">
                    <a:latin typeface="Cambria" pitchFamily="18" charset="0"/>
                  </a:rPr>
                  <a:t> </a:t>
                </a:r>
                <a:r>
                  <a:rPr lang="en-US" sz="2800" dirty="0">
                    <a:latin typeface="Cambria" pitchFamily="18" charset="0"/>
                  </a:rPr>
                  <a:t>compounded continuously </a:t>
                </a:r>
                <a:r>
                  <a:rPr lang="en-US" sz="2800" dirty="0" smtClean="0">
                    <a:latin typeface="Cambria" pitchFamily="18" charset="0"/>
                  </a:rPr>
                  <a:t>is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717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648200"/>
                <a:ext cx="8534400" cy="2033890"/>
              </a:xfrm>
              <a:prstGeom prst="rect">
                <a:avLst/>
              </a:prstGeom>
              <a:blipFill rotWithShape="1">
                <a:blip r:embed="rId2"/>
                <a:stretch>
                  <a:fillRect l="-1280" t="-2065"/>
                </a:stretch>
              </a:blipFill>
              <a:ln w="38100" cmpd="dbl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54496" y="1295400"/>
            <a:ext cx="85344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9438" indent="-579438" eaLnBrk="0" hangingPunct="0"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652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latin typeface="Cambria" pitchFamily="18" charset="0"/>
              </a:rPr>
              <a:t>3.	</a:t>
            </a:r>
            <a:r>
              <a:rPr lang="en-US" sz="2800">
                <a:latin typeface="Cambria" pitchFamily="18" charset="0"/>
              </a:rPr>
              <a:t>Fred </a:t>
            </a:r>
            <a:r>
              <a:rPr lang="en-US" sz="2800" smtClean="0">
                <a:latin typeface="Cambria" pitchFamily="18" charset="0"/>
              </a:rPr>
              <a:t>and </a:t>
            </a:r>
            <a:r>
              <a:rPr lang="en-US" sz="2800" dirty="0">
                <a:latin typeface="Cambria" pitchFamily="18" charset="0"/>
              </a:rPr>
              <a:t>Jane </a:t>
            </a:r>
            <a:r>
              <a:rPr lang="en-US" sz="2800" dirty="0" err="1">
                <a:latin typeface="Cambria" pitchFamily="18" charset="0"/>
              </a:rPr>
              <a:t>Sheffey</a:t>
            </a:r>
            <a:r>
              <a:rPr lang="en-US" sz="2800" dirty="0">
                <a:latin typeface="Cambria" pitchFamily="18" charset="0"/>
              </a:rPr>
              <a:t> have just invested $10,000 in a money market account at 7.65% interest. How much will they have in this account in 5 years if the interest is compounded continuously?</a:t>
            </a:r>
          </a:p>
          <a:p>
            <a:pPr eaLnBrk="1" hangingPunct="1"/>
            <a:endParaRPr lang="en-US" sz="2800" dirty="0"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latin typeface="Cambria" pitchFamily="18" charset="0"/>
              </a:rPr>
              <a:t>4.	You put $5,000 in the bank at an annual interest rate of 12% compounded continuously.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latin typeface="Cambria" pitchFamily="18" charset="0"/>
              </a:rPr>
              <a:t>	(a)	Find a formula for the amount in the bank </a:t>
            </a:r>
            <a:r>
              <a:rPr lang="en-US" sz="2800" dirty="0" smtClean="0">
                <a:latin typeface="Cambria" pitchFamily="18" charset="0"/>
              </a:rPr>
              <a:t>	after </a:t>
            </a:r>
            <a:r>
              <a:rPr lang="en-US" sz="2800" i="1" u="sng" dirty="0" smtClean="0">
                <a:latin typeface="Cambria" pitchFamily="18" charset="0"/>
              </a:rPr>
              <a:t>t</a:t>
            </a:r>
            <a:r>
              <a:rPr lang="en-US" sz="2800" u="sng" dirty="0" smtClean="0">
                <a:latin typeface="Cambria" pitchFamily="18" charset="0"/>
              </a:rPr>
              <a:t> </a:t>
            </a:r>
            <a:r>
              <a:rPr lang="en-US" sz="2800" u="sng" dirty="0">
                <a:latin typeface="Cambria" pitchFamily="18" charset="0"/>
              </a:rPr>
              <a:t>months</a:t>
            </a:r>
            <a:r>
              <a:rPr lang="en-US" sz="2800" dirty="0">
                <a:latin typeface="Cambria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latin typeface="Cambria" pitchFamily="18" charset="0"/>
              </a:rPr>
              <a:t>	(b)	Use your answer to part (a) to find the </a:t>
            </a:r>
            <a:r>
              <a:rPr lang="en-US" sz="2800" dirty="0" smtClean="0">
                <a:latin typeface="Cambria" pitchFamily="18" charset="0"/>
              </a:rPr>
              <a:t>	amount of </a:t>
            </a:r>
            <a:r>
              <a:rPr lang="en-US" sz="2800" dirty="0">
                <a:latin typeface="Cambria" pitchFamily="18" charset="0"/>
              </a:rPr>
              <a:t>money in the bank after 7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609600" y="3581400"/>
            <a:ext cx="8229600" cy="30480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cap="flat" cmpd="thickThin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EFFECTIVE RATE OF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 Box 3"/>
              <p:cNvSpPr txBox="1">
                <a:spLocks noChangeArrowheads="1"/>
              </p:cNvSpPr>
              <p:nvPr/>
            </p:nvSpPr>
            <p:spPr bwMode="auto">
              <a:xfrm>
                <a:off x="609600" y="1524000"/>
                <a:ext cx="82296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latin typeface="Cambria" pitchFamily="18" charset="0"/>
                  </a:rPr>
                  <a:t>The </a:t>
                </a:r>
                <a:r>
                  <a:rPr lang="en-US" sz="2800" b="1" u="sng" dirty="0">
                    <a:solidFill>
                      <a:srgbClr val="0000FF"/>
                    </a:solidFill>
                    <a:latin typeface="Cambria" pitchFamily="18" charset="0"/>
                  </a:rPr>
                  <a:t>effective rate of interest</a:t>
                </a:r>
                <a:r>
                  <a:rPr lang="en-US" sz="2800" dirty="0">
                    <a:latin typeface="Cambria" pitchFamily="18" charset="0"/>
                  </a:rPr>
                  <a:t> for an investment is the equivalent simple interest rate that would yield the same amount as compounding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 smtClean="0">
                    <a:latin typeface="Cambria" pitchFamily="18" charset="0"/>
                  </a:rPr>
                  <a:t> </a:t>
                </a:r>
                <a:r>
                  <a:rPr lang="en-US" sz="2800" dirty="0">
                    <a:latin typeface="Cambria" pitchFamily="18" charset="0"/>
                  </a:rPr>
                  <a:t>times per year, or continuously, after </a:t>
                </a:r>
                <a:r>
                  <a:rPr lang="en-US" sz="2800" b="1" i="1" u="sng" dirty="0">
                    <a:solidFill>
                      <a:srgbClr val="FF0000"/>
                    </a:solidFill>
                    <a:latin typeface="Cambria" pitchFamily="18" charset="0"/>
                  </a:rPr>
                  <a:t>one year</a:t>
                </a:r>
                <a:r>
                  <a:rPr lang="en-US" sz="2800" dirty="0">
                    <a:latin typeface="Cambria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05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524000"/>
                <a:ext cx="8229600" cy="1815882"/>
              </a:xfrm>
              <a:prstGeom prst="rect">
                <a:avLst/>
              </a:prstGeom>
              <a:blipFill rotWithShape="1">
                <a:blip r:embed="rId3"/>
                <a:stretch>
                  <a:fillRect l="-1481" t="-3356" b="-83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0"/>
          <p:cNvGrpSpPr/>
          <p:nvPr/>
        </p:nvGrpSpPr>
        <p:grpSpPr>
          <a:xfrm>
            <a:off x="609600" y="3733800"/>
            <a:ext cx="7924800" cy="2711172"/>
            <a:chOff x="609600" y="3733800"/>
            <a:chExt cx="7924800" cy="2711172"/>
          </a:xfrm>
          <a:noFill/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1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85800" y="3733800"/>
                  <a:ext cx="7848600" cy="954107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800" dirty="0" smtClean="0">
                      <a:latin typeface="Cambria" pitchFamily="18" charset="0"/>
                    </a:rPr>
                    <a:t>The effective rate of interest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</m:oMath>
                  </a14:m>
                  <a:r>
                    <a:rPr lang="en-US" sz="2800" dirty="0" smtClean="0">
                      <a:latin typeface="Cambria" pitchFamily="18" charset="0"/>
                    </a:rPr>
                    <a:t>  of an investment earning an annual interest rate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</m:oMath>
                  </a14:m>
                  <a:r>
                    <a:rPr lang="en-US" sz="2800" dirty="0" smtClean="0">
                      <a:latin typeface="Cambria" pitchFamily="18" charset="0"/>
                    </a:rPr>
                    <a:t> is given by</a:t>
                  </a:r>
                  <a:endParaRPr lang="en-US" sz="2800" dirty="0">
                    <a:latin typeface="Cambria" pitchFamily="18" charset="0"/>
                  </a:endParaRPr>
                </a:p>
              </p:txBody>
            </p:sp>
          </mc:Choice>
          <mc:Fallback xmlns="">
            <p:sp>
              <p:nvSpPr>
                <p:cNvPr id="13317" name="Text 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5800" y="3733800"/>
                  <a:ext cx="7848600" cy="95410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632" t="-6410" b="-16667"/>
                  </a:stretch>
                </a:blip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09600" y="5029200"/>
                  <a:ext cx="4876800" cy="141577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r">
                    <a:spcBef>
                      <a:spcPts val="3600"/>
                    </a:spcBef>
                    <a:defRPr/>
                  </a:pPr>
                  <a:r>
                    <a:rPr lang="en-US" sz="2800" dirty="0">
                      <a:latin typeface="Cambria" pitchFamily="18" charset="0"/>
                    </a:rPr>
                    <a:t>Compounding </a:t>
                  </a:r>
                  <a14:m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800" dirty="0">
                      <a:latin typeface="Cambria" pitchFamily="18" charset="0"/>
                    </a:rPr>
                    <a:t> time per year:</a:t>
                  </a:r>
                </a:p>
                <a:p>
                  <a:pPr algn="r">
                    <a:spcBef>
                      <a:spcPts val="3600"/>
                    </a:spcBef>
                    <a:defRPr/>
                  </a:pPr>
                  <a:r>
                    <a:rPr lang="en-US" sz="2800" dirty="0">
                      <a:latin typeface="Cambria" pitchFamily="18" charset="0"/>
                    </a:rPr>
                    <a:t>Continuous Compounding:</a:t>
                  </a:r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5029200"/>
                  <a:ext cx="4876800" cy="141577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875" t="-4310" r="-2500" b="-1120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56583" y="4856845"/>
                <a:ext cx="3025315" cy="880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583" y="4856845"/>
                <a:ext cx="3025315" cy="8802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56583" y="5921752"/>
                <a:ext cx="20049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583" y="5921752"/>
                <a:ext cx="200490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153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263" indent="-576263">
              <a:tabLst>
                <a:tab pos="576263" algn="l"/>
              </a:tabLst>
            </a:pPr>
            <a:r>
              <a:rPr lang="en-US" dirty="0" smtClean="0">
                <a:latin typeface="Cambria" pitchFamily="18" charset="0"/>
              </a:rPr>
              <a:t>5.	Find the effective rate of interest of the following:</a:t>
            </a:r>
          </a:p>
          <a:p>
            <a:pPr marL="576263" indent="-576263">
              <a:tabLst>
                <a:tab pos="576263" algn="l"/>
                <a:tab pos="1371600" algn="l"/>
              </a:tabLst>
            </a:pPr>
            <a:r>
              <a:rPr lang="en-US" dirty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(a)	10% compounded monthly</a:t>
            </a:r>
          </a:p>
          <a:p>
            <a:pPr marL="576263" indent="-576263">
              <a:tabLst>
                <a:tab pos="576263" algn="l"/>
                <a:tab pos="1371600" algn="l"/>
              </a:tabLst>
            </a:pPr>
            <a:r>
              <a:rPr lang="en-US" dirty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(b)	3% compounded continuously</a:t>
            </a:r>
          </a:p>
          <a:p>
            <a:pPr marL="576263" indent="-576263">
              <a:tabLst>
                <a:tab pos="576263" algn="l"/>
                <a:tab pos="1371600" algn="l"/>
              </a:tabLst>
            </a:pPr>
            <a:r>
              <a:rPr lang="en-US" dirty="0" smtClean="0">
                <a:latin typeface="Cambria" pitchFamily="18" charset="0"/>
              </a:rPr>
              <a:t>6.	Which is the better investment?</a:t>
            </a:r>
          </a:p>
          <a:p>
            <a:pPr marL="576263" indent="-576263">
              <a:tabLst>
                <a:tab pos="576263" algn="l"/>
                <a:tab pos="1371600" algn="l"/>
              </a:tabLst>
            </a:pPr>
            <a:r>
              <a:rPr lang="en-US" dirty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A:  4.7% compounded semiannually</a:t>
            </a:r>
          </a:p>
          <a:p>
            <a:pPr marL="576263" indent="-576263">
              <a:tabLst>
                <a:tab pos="576263" algn="l"/>
                <a:tab pos="1371600" algn="l"/>
              </a:tabLst>
            </a:pPr>
            <a:r>
              <a:rPr lang="en-US" dirty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B:  4.65% compounded continuously</a:t>
            </a:r>
            <a:endParaRPr lang="en-US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PRESENT VALUE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458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Cambria" panose="02040503050406030204" pitchFamily="18" charset="0"/>
              </a:rPr>
              <a:t>The </a:t>
            </a:r>
            <a:r>
              <a:rPr lang="en-US" b="1" u="sng" dirty="0">
                <a:solidFill>
                  <a:srgbClr val="0000FF"/>
                </a:solidFill>
                <a:latin typeface="Cambria" panose="02040503050406030204" pitchFamily="18" charset="0"/>
              </a:rPr>
              <a:t>present value</a:t>
            </a:r>
            <a:r>
              <a:rPr lang="en-US" dirty="0">
                <a:latin typeface="Cambria" panose="02040503050406030204" pitchFamily="18" charset="0"/>
              </a:rPr>
              <a:t> of </a:t>
            </a:r>
            <a:r>
              <a:rPr lang="en-US" i="1" dirty="0">
                <a:latin typeface="Cambria" panose="02040503050406030204" pitchFamily="18" charset="0"/>
              </a:rPr>
              <a:t>A</a:t>
            </a:r>
            <a:r>
              <a:rPr lang="en-US" dirty="0">
                <a:latin typeface="Cambria" panose="02040503050406030204" pitchFamily="18" charset="0"/>
              </a:rPr>
              <a:t> dollars to be received at a future date is the principal that you would need to invest now so that it would grow to </a:t>
            </a:r>
            <a:r>
              <a:rPr lang="en-US" i="1" dirty="0">
                <a:latin typeface="Cambria" panose="02040503050406030204" pitchFamily="18" charset="0"/>
              </a:rPr>
              <a:t>A</a:t>
            </a:r>
            <a:r>
              <a:rPr lang="en-US" dirty="0">
                <a:latin typeface="Cambria" panose="02040503050406030204" pitchFamily="18" charset="0"/>
              </a:rPr>
              <a:t> dollars in the specified time period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PRESENT VALUE (CONCLUDED)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568321"/>
                <a:ext cx="8382000" cy="4956293"/>
              </a:xfrm>
              <a:prstGeom prst="rect">
                <a:avLst/>
              </a:prstGeom>
              <a:solidFill>
                <a:schemeClr val="accent1"/>
              </a:solidFill>
              <a:ln w="38100" cmpd="dbl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dirty="0" smtClean="0">
                    <a:latin typeface="Cambria" pitchFamily="18" charset="0"/>
                  </a:rPr>
                  <a:t>The present values </a:t>
                </a:r>
                <a:r>
                  <a:rPr lang="en-US" i="1" dirty="0">
                    <a:latin typeface="Cambria" pitchFamily="18" charset="0"/>
                  </a:rPr>
                  <a:t>P</a:t>
                </a:r>
                <a:r>
                  <a:rPr lang="en-US" dirty="0">
                    <a:latin typeface="Cambria" pitchFamily="18" charset="0"/>
                  </a:rPr>
                  <a:t> of </a:t>
                </a:r>
                <a:r>
                  <a:rPr lang="en-US" i="1" dirty="0">
                    <a:latin typeface="Cambria" pitchFamily="18" charset="0"/>
                  </a:rPr>
                  <a:t>A</a:t>
                </a:r>
                <a:r>
                  <a:rPr lang="en-US" dirty="0">
                    <a:latin typeface="Cambria" pitchFamily="18" charset="0"/>
                  </a:rPr>
                  <a:t> dollars to be received after </a:t>
                </a:r>
                <a:r>
                  <a:rPr lang="en-US" i="1" dirty="0">
                    <a:latin typeface="Cambria" pitchFamily="18" charset="0"/>
                  </a:rPr>
                  <a:t>t</a:t>
                </a:r>
                <a:r>
                  <a:rPr lang="en-US" dirty="0">
                    <a:latin typeface="Cambria" pitchFamily="18" charset="0"/>
                  </a:rPr>
                  <a:t> years, assuming a per annum interest 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compounded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times per year, is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𝑛𝑡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ambria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dirty="0" smtClean="0">
                    <a:latin typeface="Cambria" pitchFamily="18" charset="0"/>
                  </a:rPr>
                  <a:t>If </a:t>
                </a:r>
                <a:r>
                  <a:rPr lang="en-US" dirty="0">
                    <a:latin typeface="Cambria" pitchFamily="18" charset="0"/>
                  </a:rPr>
                  <a:t>the interest is compounded continuously, </a:t>
                </a:r>
                <a:r>
                  <a:rPr lang="en-US" dirty="0" smtClean="0">
                    <a:latin typeface="Cambria" pitchFamily="18" charset="0"/>
                  </a:rPr>
                  <a:t>then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07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568321"/>
                <a:ext cx="8382000" cy="4956293"/>
              </a:xfrm>
              <a:prstGeom prst="rect">
                <a:avLst/>
              </a:prstGeom>
              <a:blipFill rotWithShape="1">
                <a:blip r:embed="rId2"/>
                <a:stretch>
                  <a:fillRect l="-1665" t="-1221" r="-1883"/>
                </a:stretch>
              </a:blipFill>
              <a:ln w="38100" cmpd="dbl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381000" y="1752600"/>
            <a:ext cx="8534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272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Cambria Math</vt:lpstr>
      <vt:lpstr>Times New Roman</vt:lpstr>
      <vt:lpstr>Default Design</vt:lpstr>
      <vt:lpstr>Section 6.7</vt:lpstr>
      <vt:lpstr>COMPOUND INTEREST</vt:lpstr>
      <vt:lpstr>EXAMPLES</vt:lpstr>
      <vt:lpstr>CONTINUOUS COMPOUNDING</vt:lpstr>
      <vt:lpstr>EXAMPLES</vt:lpstr>
      <vt:lpstr>EFFECTIVE RATE OF INTEREST</vt:lpstr>
      <vt:lpstr>EXAMPLES</vt:lpstr>
      <vt:lpstr>PRESENT VALUE</vt:lpstr>
      <vt:lpstr>PRESENT VALUE (CONCLUDED)</vt:lpstr>
      <vt:lpstr>EXAMPLE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5.7</dc:title>
  <dc:creator>a_fuller</dc:creator>
  <cp:lastModifiedBy>Fuller, Allen</cp:lastModifiedBy>
  <cp:revision>25</cp:revision>
  <dcterms:created xsi:type="dcterms:W3CDTF">2005-05-03T12:48:36Z</dcterms:created>
  <dcterms:modified xsi:type="dcterms:W3CDTF">2016-06-30T13:48:34Z</dcterms:modified>
</cp:coreProperties>
</file>