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5CFF5-55C6-4961-817C-64BC39003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6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E061E-1358-4BA9-9EEC-C73DD13E9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7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2DB21-6A30-43D5-B522-50B243BD75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6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8851-1E54-4B23-B96F-58FC0E12A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3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281B3-6E49-4B14-9E68-8ECD5F4C03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4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31D3-7932-4721-874C-BA86CDB873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7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D9982-3BC3-4197-90CD-471C015991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CDBAB-EEE3-4A38-800B-112EDBE9B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3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B84C9-C80F-43EA-B9B0-A1758A86A5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D7B1F-B4DF-4350-901F-4802B932F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4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A6112-627A-4DEA-B60C-21DA1F8E6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5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3F1FEE-2C88-4190-98B0-6E8E6FAD52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SECTION 6.6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Logarithmic and</a:t>
            </a:r>
          </a:p>
          <a:p>
            <a:r>
              <a:rPr lang="en-US" b="1"/>
              <a:t>Exponential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EXPONENTIAL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905000"/>
                <a:ext cx="8458200" cy="1798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An </a:t>
                </a:r>
                <a:r>
                  <a:rPr lang="en-US" b="1" u="sng" dirty="0">
                    <a:solidFill>
                      <a:srgbClr val="0000FF"/>
                    </a:solidFill>
                    <a:latin typeface="Cambria" pitchFamily="18" charset="0"/>
                  </a:rPr>
                  <a:t>exponential equation</a:t>
                </a:r>
                <a:r>
                  <a:rPr lang="en-US" dirty="0">
                    <a:latin typeface="Cambria" pitchFamily="18" charset="0"/>
                  </a:rPr>
                  <a:t> is an equation in which the variable is located in the exponent.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ambria" pitchFamily="18" charset="0"/>
                  </a:rPr>
                  <a:t>For example</a:t>
                </a:r>
                <a:r>
                  <a:rPr lang="en-US" dirty="0" smtClean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=81</m:t>
                    </m:r>
                  </m:oMath>
                </a14:m>
                <a:endParaRPr lang="en-US" dirty="0">
                  <a:latin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33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905000"/>
                <a:ext cx="8458200" cy="1798638"/>
              </a:xfrm>
              <a:prstGeom prst="rect">
                <a:avLst/>
              </a:prstGeom>
              <a:blipFill rotWithShape="1">
                <a:blip r:embed="rId2"/>
                <a:stretch>
                  <a:fillRect l="-1801" t="-4407" b="-108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EQUALITY-OF-EXPONENTS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4" name="Text Box 12"/>
              <p:cNvSpPr txBox="1">
                <a:spLocks noChangeArrowheads="1"/>
              </p:cNvSpPr>
              <p:nvPr/>
            </p:nvSpPr>
            <p:spPr bwMode="auto">
              <a:xfrm>
                <a:off x="381000" y="1524000"/>
                <a:ext cx="8382000" cy="1119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u="sng" dirty="0" smtClean="0">
                    <a:latin typeface="Cambria" pitchFamily="18" charset="0"/>
                  </a:rPr>
                  <a:t>Theorem</a:t>
                </a:r>
                <a:r>
                  <a:rPr lang="en-US" b="1" dirty="0">
                    <a:latin typeface="Cambria" pitchFamily="18" charset="0"/>
                  </a:rPr>
                  <a:t>:</a:t>
                </a:r>
                <a:r>
                  <a:rPr lang="en-US" dirty="0">
                    <a:latin typeface="Cambria" pitchFamily="18" charset="0"/>
                  </a:rPr>
                  <a:t>  </a:t>
                </a:r>
                <a:r>
                  <a:rPr lang="en-US" dirty="0" smtClean="0">
                    <a:latin typeface="Cambria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</m:oMath>
                </a14:m>
                <a:r>
                  <a:rPr lang="en-US" dirty="0">
                    <a:latin typeface="Cambria" pitchFamily="18" charset="0"/>
                  </a:rPr>
                  <a:t>, then</a:t>
                </a:r>
                <a:r>
                  <a:rPr lang="en-US" dirty="0" smtClean="0">
                    <a:latin typeface="Cambria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, </a:t>
                </a:r>
                <a:r>
                  <a:rPr lang="en-US" dirty="0">
                    <a:latin typeface="Cambria" pitchFamily="18" charset="0"/>
                  </a:rPr>
                  <a:t>provided </a:t>
                </a:r>
                <a:r>
                  <a:rPr lang="en-US" dirty="0" smtClean="0">
                    <a:latin typeface="Cambria" pitchFamily="18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>
                    <a:latin typeface="Cambria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Cambria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≠1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  <a:endParaRPr lang="en-US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3084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524000"/>
                <a:ext cx="8382000" cy="1119409"/>
              </a:xfrm>
              <a:prstGeom prst="rect">
                <a:avLst/>
              </a:prstGeom>
              <a:blipFill rotWithShape="0">
                <a:blip r:embed="rId2"/>
                <a:stretch>
                  <a:fillRect l="-1891" t="-7065" b="-130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04800" y="2819400"/>
            <a:ext cx="8305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latin typeface="Cambria" pitchFamily="18" charset="0"/>
              </a:rPr>
              <a:t>NOTE</a:t>
            </a:r>
            <a:r>
              <a:rPr lang="en-US" dirty="0">
                <a:latin typeface="Cambria" pitchFamily="18" charset="0"/>
              </a:rPr>
              <a:t>:  This theorem can be used to solve </a:t>
            </a:r>
            <a:r>
              <a:rPr lang="en-US" i="1" u="sng" dirty="0">
                <a:latin typeface="Cambria" pitchFamily="18" charset="0"/>
              </a:rPr>
              <a:t>some</a:t>
            </a:r>
            <a:r>
              <a:rPr lang="en-US" dirty="0">
                <a:latin typeface="Cambria" pitchFamily="18" charset="0"/>
              </a:rPr>
              <a:t> exponential equations.  In particular, it can be used to solve equations in which both sides can be expressed as the same base raised to different powers.</a:t>
            </a:r>
            <a:endParaRPr lang="en-US" u="sng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6" name="Text Box 14"/>
              <p:cNvSpPr txBox="1">
                <a:spLocks noChangeArrowheads="1"/>
              </p:cNvSpPr>
              <p:nvPr/>
            </p:nvSpPr>
            <p:spPr bwMode="auto">
              <a:xfrm>
                <a:off x="381000" y="5867400"/>
                <a:ext cx="7620000" cy="579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u="sng" dirty="0">
                    <a:latin typeface="Cambria" pitchFamily="18" charset="0"/>
                  </a:rPr>
                  <a:t>Example</a:t>
                </a:r>
                <a:r>
                  <a:rPr lang="en-US" dirty="0">
                    <a:latin typeface="Cambria" pitchFamily="18" charset="0"/>
                  </a:rPr>
                  <a:t>:  Solve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=81</m:t>
                    </m:r>
                  </m:oMath>
                </a14:m>
                <a:endParaRPr lang="en-US" dirty="0">
                  <a:latin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86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867400"/>
                <a:ext cx="7620000" cy="579438"/>
              </a:xfrm>
              <a:prstGeom prst="rect">
                <a:avLst/>
              </a:prstGeom>
              <a:blipFill rotWithShape="1">
                <a:blip r:embed="rId3"/>
                <a:stretch>
                  <a:fillRect l="-2080" t="-13684" b="-336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SOLVING EXPONENTIAL EQUATIONS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mbria" pitchFamily="18" charset="0"/>
              </a:rPr>
              <a:t>To solve an exponential equation, you can take the log  or  </a:t>
            </a:r>
            <a:r>
              <a:rPr lang="en-US" dirty="0" err="1">
                <a:latin typeface="Cambria" pitchFamily="18" charset="0"/>
              </a:rPr>
              <a:t>ln</a:t>
            </a:r>
            <a:r>
              <a:rPr lang="en-US" dirty="0">
                <a:latin typeface="Cambria" pitchFamily="18" charset="0"/>
              </a:rPr>
              <a:t>  of both sides.  This will allow the exponent to be moved in front of the logarithm.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371600"/>
                <a:ext cx="8458200" cy="3539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latin typeface="Cambria" pitchFamily="18" charset="0"/>
                  </a:rPr>
                  <a:t>1.   Solve: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=700</m:t>
                    </m:r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endParaRPr lang="en-US" dirty="0">
                  <a:latin typeface="Cambria" pitchFamily="18" charset="0"/>
                </a:endParaRPr>
              </a:p>
              <a:p>
                <a:r>
                  <a:rPr lang="en-US" dirty="0">
                    <a:latin typeface="Cambria" pitchFamily="18" charset="0"/>
                  </a:rPr>
                  <a:t>2.   Solve</a:t>
                </a:r>
                <a:r>
                  <a:rPr lang="en-US" dirty="0" smtClean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=56</m:t>
                    </m:r>
                  </m:oMath>
                </a14:m>
                <a:endParaRPr lang="en-US" dirty="0">
                  <a:latin typeface="Cambria" pitchFamily="18" charset="0"/>
                </a:endParaRPr>
              </a:p>
              <a:p>
                <a:endParaRPr lang="en-US" dirty="0">
                  <a:latin typeface="Cambria" pitchFamily="18" charset="0"/>
                </a:endParaRPr>
              </a:p>
              <a:p>
                <a:r>
                  <a:rPr lang="en-US" dirty="0">
                    <a:latin typeface="Cambria" pitchFamily="18" charset="0"/>
                  </a:rPr>
                  <a:t>3.   Solve</a:t>
                </a:r>
                <a:r>
                  <a:rPr lang="en-US" dirty="0" smtClean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=102</m:t>
                    </m:r>
                  </m:oMath>
                </a14:m>
                <a:endParaRPr lang="en-US" dirty="0">
                  <a:latin typeface="Cambria" pitchFamily="18" charset="0"/>
                </a:endParaRPr>
              </a:p>
              <a:p>
                <a:endParaRPr lang="en-US" dirty="0">
                  <a:latin typeface="Cambria" pitchFamily="18" charset="0"/>
                </a:endParaRPr>
              </a:p>
              <a:p>
                <a:r>
                  <a:rPr lang="en-US" dirty="0">
                    <a:latin typeface="Cambria" pitchFamily="18" charset="0"/>
                  </a:rPr>
                  <a:t>4.   Solve</a:t>
                </a:r>
                <a:r>
                  <a:rPr lang="en-US" dirty="0" smtClean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sup>
                    </m:sSup>
                  </m:oMath>
                </a14:m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371600"/>
                <a:ext cx="8458200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1801" t="-2238" b="-46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LOGARITHMIC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81200"/>
                <a:ext cx="83058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A </a:t>
                </a:r>
                <a:r>
                  <a:rPr lang="en-US" b="1" u="sng" dirty="0">
                    <a:solidFill>
                      <a:srgbClr val="0000FF"/>
                    </a:solidFill>
                    <a:latin typeface="Cambria" pitchFamily="18" charset="0"/>
                  </a:rPr>
                  <a:t>logarithmic equation</a:t>
                </a:r>
                <a:r>
                  <a:rPr lang="en-US" dirty="0">
                    <a:latin typeface="Cambria" pitchFamily="18" charset="0"/>
                  </a:rPr>
                  <a:t> is an equation in which the variable is located inside a logarithm.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ambria" pitchFamily="18" charset="0"/>
                  </a:rPr>
                  <a:t>For example</a:t>
                </a:r>
                <a:r>
                  <a:rPr lang="en-US" dirty="0" smtClean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9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>
                  <a:latin typeface="Cambria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2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81200"/>
                <a:ext cx="8305800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909" t="-3430" b="-76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SOLVING LOGARITHMIC EQUATIONS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2296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mbria" pitchFamily="18" charset="0"/>
              </a:rPr>
              <a:t>Some logarithmic equations can be solved by converting the logarithmic form into the exponential form.  Sometimes you may first need to use properties of logarithms to write one side as a single logarithm.</a:t>
            </a:r>
          </a:p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  <a:latin typeface="Cambria" pitchFamily="18" charset="0"/>
              </a:rPr>
              <a:t>When solving logarithmic equations, you MUST ALWAYS check your solutions because some of them may not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5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981200"/>
                <a:ext cx="8153400" cy="20621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1.   </a:t>
                </a:r>
                <a:r>
                  <a:rPr lang="en-US" smtClean="0">
                    <a:latin typeface="Cambria" pitchFamily="18" charset="0"/>
                  </a:rPr>
                  <a:t>Solve</a:t>
                </a:r>
                <a:r>
                  <a:rPr lang="en-US" smtClean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9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>
                  <a:latin typeface="Cambria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ambria" pitchFamily="18" charset="0"/>
                  </a:rPr>
                  <a:t>2.   Solve: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−30)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3</a:t>
                </a:r>
                <a:r>
                  <a:rPr lang="en-US" dirty="0">
                    <a:latin typeface="Cambria" pitchFamily="18" charset="0"/>
                  </a:rPr>
                  <a:t>.   Solve</a:t>
                </a:r>
                <a:r>
                  <a:rPr lang="en-US" dirty="0" smtClean="0">
                    <a:latin typeface="Cambria" pitchFamily="18" charset="0"/>
                  </a:rPr>
                  <a:t>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=2+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−1)</m:t>
                        </m:r>
                      </m:e>
                    </m:func>
                  </m:oMath>
                </a14:m>
                <a:endParaRPr lang="en-US" dirty="0" smtClean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153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981200"/>
                <a:ext cx="8153400" cy="2062103"/>
              </a:xfrm>
              <a:prstGeom prst="rect">
                <a:avLst/>
              </a:prstGeom>
              <a:blipFill rotWithShape="0">
                <a:blip r:embed="rId2"/>
                <a:stretch>
                  <a:fillRect l="-1868" t="-3846" b="-88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SOLVING LOGARITHMIC EQUATIONS THAT ARE NOT EQUAL TO A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2057400"/>
                <a:ext cx="8382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Cambria" pitchFamily="18" charset="0"/>
                  </a:rPr>
                  <a:t>If a logarithmic equation is not equal to (or cannot be made to be equal to) a constant, then use equality property of logarithms which says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dirty="0" smtClean="0">
                    <a:latin typeface="Cambria" pitchFamily="18" charset="0"/>
                  </a:rPr>
                  <a:t>   if</a:t>
                </a:r>
                <a:r>
                  <a:rPr lang="en-US" dirty="0">
                    <a:latin typeface="Cambria" pitchFamily="18" charset="0"/>
                  </a:rPr>
                  <a:t>, and only if</a:t>
                </a:r>
                <a:r>
                  <a:rPr lang="en-US" dirty="0" smtClean="0">
                    <a:latin typeface="Cambria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  <a:endParaRPr lang="en-US" i="1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741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2057400"/>
                <a:ext cx="8382000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818" t="-3439" r="-2545" b="-76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4724400"/>
                <a:ext cx="8153400" cy="1323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u="sng" dirty="0" smtClean="0">
                    <a:latin typeface="Cambria" pitchFamily="18" charset="0"/>
                  </a:rPr>
                  <a:t>Example</a:t>
                </a:r>
                <a:r>
                  <a:rPr lang="en-US" dirty="0">
                    <a:latin typeface="Cambria" pitchFamily="18" charset="0"/>
                  </a:rPr>
                  <a:t>: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Cambria" pitchFamily="18" charset="0"/>
                  </a:rPr>
                  <a:t>Solve: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dirty="0" smtClean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741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724400"/>
                <a:ext cx="8153400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1945" t="-5991" b="-14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239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</vt:lpstr>
      <vt:lpstr>Cambria Math</vt:lpstr>
      <vt:lpstr>Times New Roman</vt:lpstr>
      <vt:lpstr>Default Design</vt:lpstr>
      <vt:lpstr>SECTION 6.6</vt:lpstr>
      <vt:lpstr>EXPONENTIAL EQUATION</vt:lpstr>
      <vt:lpstr>EQUALITY-OF-EXPONENTS THEOREM</vt:lpstr>
      <vt:lpstr>SOLVING EXPONENTIAL EQUATIONS</vt:lpstr>
      <vt:lpstr>EXAMPLES</vt:lpstr>
      <vt:lpstr>LOGARITHMIC EQUATIONS</vt:lpstr>
      <vt:lpstr>SOLVING LOGARITHMIC EQUATIONS</vt:lpstr>
      <vt:lpstr>EXAMPLES</vt:lpstr>
      <vt:lpstr>SOLVING LOGARITHMIC EQUATIONS THAT ARE NOT EQUAL TO A CONSTANT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4.4</dc:title>
  <dc:creator>Allen G. Fuller</dc:creator>
  <cp:lastModifiedBy>Fuller, Allen</cp:lastModifiedBy>
  <cp:revision>20</cp:revision>
  <dcterms:created xsi:type="dcterms:W3CDTF">2003-11-09T19:49:11Z</dcterms:created>
  <dcterms:modified xsi:type="dcterms:W3CDTF">2016-06-30T13:46:33Z</dcterms:modified>
</cp:coreProperties>
</file>