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8D3BF6-8EE8-4D02-AE5D-F608179846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28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5A3A8-B0B8-42BE-B24E-086714F8C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54592-35DE-4B29-B262-C5A4E38237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8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C3393-CC6B-4A56-896A-D90BCF274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0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5F723-EC0F-4F3E-BB5F-51203A7AAC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47BAD-603C-4771-AA48-08FD01970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4A562-24F5-46B6-9F22-8D480577E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3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860B3-F843-4ADB-AD8D-4F0D83AD7F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279E7-81BA-40B7-9AE7-B41516C176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0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27F66-88D8-4261-8829-E0CE7064B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A582-1770-4C55-BE94-42CEA73141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E26B3-2143-4703-A53F-6A775BFCF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5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1110E4F-C219-497E-8C8D-5DA2A0F646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Section 6.5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Properties of Logarithms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LOGARITHIMIC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62200" y="1371599"/>
                <a:ext cx="5181600" cy="5339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1.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600" b="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2.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b="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𝑀</m:t>
                            </m:r>
                          </m:e>
                        </m:func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sz="2600" b="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4.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sz="2600" b="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5.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𝑀𝑁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𝑀</m:t>
                        </m:r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𝑁</m:t>
                        </m:r>
                      </m:e>
                    </m:func>
                  </m:oMath>
                </a14:m>
                <a:endParaRPr lang="en-US" sz="260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6.	</a:t>
                </a: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𝑀</m:t>
                        </m:r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𝑁</m:t>
                        </m:r>
                      </m:e>
                    </m:func>
                  </m:oMath>
                </a14:m>
                <a:endParaRPr lang="en-US" sz="260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7.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𝑀</m:t>
                        </m:r>
                      </m:e>
                    </m:func>
                  </m:oMath>
                </a14:m>
                <a:endParaRPr lang="en-US" sz="260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8.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  <m:r>
                          <a:rPr lang="en-US" sz="2600" b="0" i="1" smtClean="0">
                            <a:latin typeface="Cambria Math"/>
                          </a:rPr>
                          <m:t>=−</m:t>
                        </m:r>
                        <m:func>
                          <m:func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𝑁</m:t>
                            </m:r>
                          </m:e>
                        </m:func>
                      </m:e>
                    </m:func>
                  </m:oMath>
                </a14:m>
                <a:endParaRPr lang="en-US" sz="2600" b="0" dirty="0" smtClean="0">
                  <a:latin typeface="Cambria" pitchFamily="18" charset="0"/>
                </a:endParaRPr>
              </a:p>
              <a:p>
                <a:pPr>
                  <a:spcAft>
                    <a:spcPts val="1200"/>
                  </a:spcAft>
                  <a:tabLst>
                    <a:tab pos="568325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9.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𝑀</m:t>
                        </m:r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𝑁</m:t>
                        </m:r>
                      </m:e>
                    </m:func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⇔ 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endParaRPr lang="en-US" sz="26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371599"/>
                <a:ext cx="5181600" cy="5339667"/>
              </a:xfrm>
              <a:prstGeom prst="rect">
                <a:avLst/>
              </a:prstGeom>
              <a:blipFill rotWithShape="1">
                <a:blip r:embed="rId2"/>
                <a:stretch>
                  <a:fillRect l="-2118" t="-1027" b="-1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Use the properties of logarithms to write each expression as a sum and/or difference of logarithms.  Express powers as factors.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3276600"/>
                <a:ext cx="3271665" cy="2101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1.   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2.   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76600"/>
                <a:ext cx="3271665" cy="21014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48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Use the properties of logarithms to rewrite each expression as a single logarithm.</a:t>
            </a:r>
            <a:endParaRPr lang="en-US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3420" y="2971800"/>
                <a:ext cx="6636817" cy="1559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1.    </m:t>
                      </m:r>
                      <m:box>
                        <m:box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2.   3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20" y="2971800"/>
                <a:ext cx="6636817" cy="15594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28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CHANGE OF BASE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30" name="Text Box 10"/>
              <p:cNvSpPr txBox="1">
                <a:spLocks noChangeArrowheads="1"/>
              </p:cNvSpPr>
              <p:nvPr/>
            </p:nvSpPr>
            <p:spPr bwMode="auto">
              <a:xfrm>
                <a:off x="457200" y="4343400"/>
                <a:ext cx="8153400" cy="20987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In particular, if </a:t>
                </a:r>
                <a:r>
                  <a:rPr lang="en-US" i="1" dirty="0">
                    <a:latin typeface="Cambria" pitchFamily="18" charset="0"/>
                  </a:rPr>
                  <a:t>M</a:t>
                </a:r>
                <a:r>
                  <a:rPr lang="en-US" dirty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are positive real numbers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≠1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, </a:t>
                </a:r>
                <a:r>
                  <a:rPr lang="en-US" dirty="0" smtClean="0">
                    <a:latin typeface="Cambria" pitchFamily="18" charset="0"/>
                  </a:rPr>
                  <a:t>then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5130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343400"/>
                <a:ext cx="8153400" cy="2098780"/>
              </a:xfrm>
              <a:prstGeom prst="rect">
                <a:avLst/>
              </a:prstGeom>
              <a:blipFill rotWithShape="1">
                <a:blip r:embed="rId2"/>
                <a:stretch>
                  <a:fillRect l="-1868" t="-37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33" name="Text Box 13"/>
              <p:cNvSpPr txBox="1">
                <a:spLocks noChangeArrowheads="1"/>
              </p:cNvSpPr>
              <p:nvPr/>
            </p:nvSpPr>
            <p:spPr bwMode="auto">
              <a:xfrm>
                <a:off x="457200" y="1752600"/>
                <a:ext cx="7848600" cy="20987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If </a:t>
                </a:r>
                <a:r>
                  <a:rPr lang="en-US" i="1" dirty="0">
                    <a:latin typeface="Cambria" pitchFamily="18" charset="0"/>
                  </a:rPr>
                  <a:t>M</a:t>
                </a:r>
                <a:r>
                  <a:rPr lang="en-US" dirty="0">
                    <a:latin typeface="Cambria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, </a:t>
                </a:r>
                <a:r>
                  <a:rPr lang="en-US" dirty="0">
                    <a:latin typeface="Cambria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are positive real numbers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, </a:t>
                </a:r>
                <a:r>
                  <a:rPr lang="en-US" dirty="0" smtClean="0">
                    <a:latin typeface="Cambria" pitchFamily="18" charset="0"/>
                  </a:rPr>
                  <a:t>then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5133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752600"/>
                <a:ext cx="7848600" cy="2098780"/>
              </a:xfrm>
              <a:prstGeom prst="rect">
                <a:avLst/>
              </a:prstGeom>
              <a:blipFill rotWithShape="1">
                <a:blip r:embed="rId3"/>
                <a:stretch>
                  <a:fillRect l="-1941" t="-3779" r="-21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1676400"/>
                <a:ext cx="8229600" cy="304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Use the Change of Base formula and a calculator to evaluate each logarithm.  Round your answer to the nearest thousandth.</a:t>
                </a:r>
              </a:p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1.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e>
                    </m:func>
                  </m:oMath>
                </a14:m>
                <a:endParaRPr lang="en-US" b="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smtClean="0">
                    <a:latin typeface="Cambria" panose="02040503050406030204" pitchFamily="18" charset="0"/>
                  </a:rPr>
                  <a:t>2</a:t>
                </a:r>
                <a:r>
                  <a:rPr lang="en-US" dirty="0" smtClean="0">
                    <a:latin typeface="Cambria" panose="02040503050406030204" pitchFamily="18" charset="0"/>
                  </a:rPr>
                  <a:t>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func>
                  </m:oMath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6400"/>
                <a:ext cx="8229600" cy="3041858"/>
              </a:xfrm>
              <a:prstGeom prst="rect">
                <a:avLst/>
              </a:prstGeom>
              <a:blipFill rotWithShape="0">
                <a:blip r:embed="rId2"/>
                <a:stretch>
                  <a:fillRect l="-1852" t="-2605" b="-5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0365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</vt:lpstr>
      <vt:lpstr>Cambria Math</vt:lpstr>
      <vt:lpstr>Times New Roman</vt:lpstr>
      <vt:lpstr>Default Design</vt:lpstr>
      <vt:lpstr>Section 6.5</vt:lpstr>
      <vt:lpstr>LOGARITHIMIC PROPERTIES</vt:lpstr>
      <vt:lpstr>EXAMPLES</vt:lpstr>
      <vt:lpstr>EXAMPLES</vt:lpstr>
      <vt:lpstr>CHANGE OF BASE FORMULA</vt:lpstr>
      <vt:lpstr>EXAMPLES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4.3</dc:title>
  <dc:creator>Allen G. Fuller</dc:creator>
  <cp:lastModifiedBy>Fuller, Allen</cp:lastModifiedBy>
  <cp:revision>15</cp:revision>
  <dcterms:created xsi:type="dcterms:W3CDTF">2003-02-23T03:37:13Z</dcterms:created>
  <dcterms:modified xsi:type="dcterms:W3CDTF">2016-06-30T16:50:27Z</dcterms:modified>
</cp:coreProperties>
</file>