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2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005E9-FEF6-4D68-8F8D-2CAE5E370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55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27C9B-5449-4607-9B49-8A41737B67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9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7BC48-C039-4387-B232-C4A37B7CE3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02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ABF17-871B-4DAA-BBEB-B861C5E93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89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E8117-8D75-466A-968F-01D26324D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42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ACF88-155B-408F-A88D-9BC2C140EB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4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A8C0A-0D8D-456C-8FF5-04BD557F40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97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08A48-2629-4D9C-8FD4-9AC344BB9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4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2643C-3831-4202-82DA-086CF784E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99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12AFA-9B84-428F-B216-F59E8AFF7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60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17035-2044-4AAC-8E22-B82B95AD4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66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FABB1-BC05-4C20-8FCB-B5F19E728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35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49B4C1F8-7DE1-46FB-B6E9-6256C620D6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6.4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Logarithmic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LOGARITHMIC EQUATIONS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8305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Equations that contain logarithms are called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logarithmic equation</a:t>
            </a:r>
            <a:r>
              <a:rPr lang="en-US" altLang="en-US" dirty="0">
                <a:latin typeface="Cambria" panose="02040503050406030204" pitchFamily="18" charset="0"/>
              </a:rPr>
              <a:t>.  Some logarithmic equations can be solved by converting them to exponential form.  However, when solving logarithmic equations, </a:t>
            </a:r>
            <a:r>
              <a:rPr lang="en-US" altLang="en-US" b="1" i="1" u="sng" dirty="0">
                <a:solidFill>
                  <a:srgbClr val="FF0000"/>
                </a:solidFill>
                <a:latin typeface="Cambria" panose="02040503050406030204" pitchFamily="18" charset="0"/>
              </a:rPr>
              <a:t>you must always check your solutions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LOGARITHIMS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3400" y="1510920"/>
            <a:ext cx="8077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Cambria" pitchFamily="18" charset="0"/>
              </a:rPr>
              <a:t>Since exponential functions are one-to-one, each has an inverse.  These inverse exponential functions are called </a:t>
            </a:r>
            <a:r>
              <a:rPr lang="en-US" b="1" u="sng" dirty="0">
                <a:solidFill>
                  <a:srgbClr val="0000FF"/>
                </a:solidFill>
                <a:latin typeface="Cambria" pitchFamily="18" charset="0"/>
              </a:rPr>
              <a:t>logarithms</a:t>
            </a:r>
            <a:r>
              <a:rPr lang="en-US" dirty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1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447800"/>
                <a:ext cx="8534400" cy="3323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en-US" sz="3000" b="1" u="sng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logarithmic function </a:t>
                </a:r>
                <a:r>
                  <a:rPr lang="en-US" altLang="en-US" sz="3000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with base </a:t>
                </a:r>
                <a:r>
                  <a:rPr lang="en-US" altLang="en-US" sz="3000" b="1" i="1" u="sng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≠1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is denoted 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by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sz="3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sz="3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sz="3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alt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(read as “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the logarithm to the base </a:t>
                </a:r>
                <a:r>
                  <a:rPr lang="en-US" altLang="en-US" sz="3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”) and is defined by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sz="3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sz="3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sz="3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alt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   if and only if  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3000" i="1" baseline="30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en-US" sz="3000" i="1" baseline="30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US" altLang="en-US" sz="3000" baseline="30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 domain of the logarithmic function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3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sz="3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sz="3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sz="3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altLang="en-US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 is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sz="3000" i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7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7800"/>
                <a:ext cx="8534400" cy="3323987"/>
              </a:xfrm>
              <a:prstGeom prst="rect">
                <a:avLst/>
              </a:prstGeom>
              <a:blipFill rotWithShape="0">
                <a:blip r:embed="rId2"/>
                <a:stretch>
                  <a:fillRect l="-1714" t="-2385" r="-1143" b="-45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6" name="Text Box 16"/>
          <p:cNvSpPr txBox="1">
            <a:spLocks noChangeArrowheads="1"/>
          </p:cNvSpPr>
          <p:nvPr/>
        </p:nvSpPr>
        <p:spPr bwMode="auto">
          <a:xfrm>
            <a:off x="609600" y="5410200"/>
            <a:ext cx="7620000" cy="1044575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u="sng" dirty="0">
                <a:latin typeface="Cambria" panose="02040503050406030204" pitchFamily="18" charset="0"/>
              </a:rPr>
              <a:t>NOTE</a:t>
            </a:r>
            <a:r>
              <a:rPr lang="en-US" altLang="en-US" sz="3000" dirty="0">
                <a:latin typeface="Cambria" panose="02040503050406030204" pitchFamily="18" charset="0"/>
              </a:rPr>
              <a:t>:  Logarithms are just another way to express exponents.</a:t>
            </a:r>
            <a:endParaRPr lang="en-US" altLang="en-US" sz="3000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EXPONENTIAL AND LOGARITHMIC FORMS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5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 smtClean="0">
                    <a:latin typeface="Cambria" panose="02040503050406030204" pitchFamily="18" charset="0"/>
                  </a:rPr>
                  <a:t>The exponential form of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is</a:t>
                </a:r>
              </a:p>
              <a:p>
                <a:pPr marL="0" indent="0" eaLnBrk="1" hangingPunct="1">
                  <a:buNone/>
                  <a:tabLst>
                    <a:tab pos="350838" algn="l"/>
                  </a:tabLst>
                </a:pPr>
                <a:r>
                  <a:rPr lang="en-US" altLang="en-US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eaLnBrk="1" hangingPunct="1"/>
                <a:r>
                  <a:rPr lang="en-US" altLang="en-US" dirty="0" smtClean="0">
                    <a:latin typeface="Cambria" panose="02040503050406030204" pitchFamily="18" charset="0"/>
                  </a:rPr>
                  <a:t>The logarithmic form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is</a:t>
                </a:r>
              </a:p>
              <a:p>
                <a:pPr marL="0" indent="0" eaLnBrk="1" hangingPunct="1">
                  <a:buNone/>
                  <a:tabLst>
                    <a:tab pos="350838" algn="l"/>
                  </a:tabLst>
                </a:pPr>
                <a:r>
                  <a:rPr lang="en-US" altLang="en-US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i="1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99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GRAPHING 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5"/>
              <p:cNvSpPr txBox="1">
                <a:spLocks noChangeArrowheads="1"/>
              </p:cNvSpPr>
              <p:nvPr/>
            </p:nvSpPr>
            <p:spPr bwMode="auto">
              <a:xfrm>
                <a:off x="647700" y="1402398"/>
                <a:ext cx="7848600" cy="2262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To quickly graph the logarithmic function</a:t>
                </a:r>
              </a:p>
              <a:p>
                <a:pPr algn="ctr" eaLnBrk="1" hangingPunct="1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eaLnBrk="1" hangingPunct="1"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plot </a:t>
                </a:r>
                <a:r>
                  <a:rPr lang="en-US" altLang="en-US" dirty="0">
                    <a:latin typeface="Cambria" panose="02040503050406030204" pitchFamily="18" charset="0"/>
                  </a:rPr>
                  <a:t>points for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2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" y="1402398"/>
                <a:ext cx="7848600" cy="2262542"/>
              </a:xfrm>
              <a:prstGeom prst="rect">
                <a:avLst/>
              </a:prstGeom>
              <a:blipFill rotWithShape="0">
                <a:blip r:embed="rId2"/>
                <a:stretch>
                  <a:fillRect l="-1941" t="-3504" b="-29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369" name="Group 3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57120053"/>
                  </p:ext>
                </p:extLst>
              </p:nvPr>
            </p:nvGraphicFramePr>
            <p:xfrm>
              <a:off x="3810000" y="3733800"/>
              <a:ext cx="1981200" cy="2801558"/>
            </p:xfrm>
            <a:graphic>
              <a:graphicData uri="http://schemas.openxmlformats.org/drawingml/2006/table">
                <a:tbl>
                  <a:tblPr/>
                  <a:tblGrid>
                    <a:gridCol w="911225"/>
                    <a:gridCol w="1069975"/>
                  </a:tblGrid>
                  <a:tr h="5984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kumimoji="0" lang="en-US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kumimoji="0" lang="en-US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984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itchFamily="18" charset="0"/>
                            </a:rPr>
                            <a:t>−</a:t>
                          </a: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969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984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kumimoji="0" lang="en-US" sz="32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369" name="Group 3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57120053"/>
                  </p:ext>
                </p:extLst>
              </p:nvPr>
            </p:nvGraphicFramePr>
            <p:xfrm>
              <a:off x="3810000" y="3733800"/>
              <a:ext cx="1981200" cy="2801558"/>
            </p:xfrm>
            <a:graphic>
              <a:graphicData uri="http://schemas.openxmlformats.org/drawingml/2006/table">
                <a:tbl>
                  <a:tblPr/>
                  <a:tblGrid>
                    <a:gridCol w="911225"/>
                    <a:gridCol w="1069975"/>
                  </a:tblGrid>
                  <a:tr h="5984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2013" t="-2041" r="-1221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86364" t="-2041" r="-3409" b="-400000"/>
                          </a:stretch>
                        </a:blipFill>
                      </a:tcPr>
                    </a:tc>
                  </a:tr>
                  <a:tr h="10076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2013" t="-60241" r="-122148" b="-136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itchFamily="18" charset="0"/>
                            </a:rPr>
                            <a:t>−</a:t>
                          </a: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969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984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2013" t="-372449" r="-122148" b="-29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DOMAIN AND RANGE OF LOGARITHMIC FUNCTION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" panose="02040503050406030204" pitchFamily="18" charset="0"/>
                  </a:rPr>
                  <a:t>Domain of the logarithmic function = Range of the exponential function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∞</m:t>
                        </m:r>
                      </m:e>
                    </m:d>
                  </m:oMath>
                </a14:m>
                <a:endParaRPr lang="en-US" b="0" dirty="0" smtClean="0">
                  <a:latin typeface="Cambria" panose="02040503050406030204" pitchFamily="18" charset="0"/>
                </a:endParaRPr>
              </a:p>
              <a:p>
                <a:r>
                  <a:rPr lang="en-US" dirty="0">
                    <a:latin typeface="Cambria" panose="02040503050406030204" pitchFamily="18" charset="0"/>
                  </a:rPr>
                  <a:t>R</a:t>
                </a:r>
                <a:r>
                  <a:rPr lang="en-US" dirty="0" smtClean="0">
                    <a:latin typeface="Cambria" panose="02040503050406030204" pitchFamily="18" charset="0"/>
                  </a:rPr>
                  <a:t>ange of the logarithmic function = </a:t>
                </a:r>
                <a:r>
                  <a:rPr lang="en-US" dirty="0">
                    <a:latin typeface="Cambria" panose="02040503050406030204" pitchFamily="18" charset="0"/>
                  </a:rPr>
                  <a:t>D</a:t>
                </a:r>
                <a:r>
                  <a:rPr lang="en-US" dirty="0" smtClean="0">
                    <a:latin typeface="Cambria" panose="02040503050406030204" pitchFamily="18" charset="0"/>
                  </a:rPr>
                  <a:t>omain of the exponential function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−∞, ∞</m:t>
                        </m:r>
                      </m:e>
                    </m:d>
                  </m:oMath>
                </a14:m>
                <a:endParaRPr lang="en-US" b="0" dirty="0" smtClean="0">
                  <a:latin typeface="Cambria" panose="02040503050406030204" pitchFamily="18" charset="0"/>
                </a:endParaRPr>
              </a:p>
              <a:p>
                <a:endParaRPr lang="en-US" dirty="0">
                  <a:latin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b="0" dirty="0" smtClean="0">
                    <a:latin typeface="Cambria" panose="02040503050406030204" pitchFamily="18" charset="0"/>
                  </a:rPr>
                  <a:t>    (defining equation: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b="0" dirty="0" smtClean="0">
                    <a:latin typeface="Cambria" panose="020405030504060302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latin typeface="Cambria" panose="02040503050406030204" pitchFamily="18" charset="0"/>
                  </a:rPr>
                  <a:t>Domain: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&lt;∞</m:t>
                    </m:r>
                  </m:oMath>
                </a14:m>
                <a:r>
                  <a:rPr lang="en-US" b="0" dirty="0" smtClean="0">
                    <a:latin typeface="Cambria" panose="02040503050406030204" pitchFamily="18" charset="0"/>
                  </a:rPr>
                  <a:t>     Range: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∞&lt;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&lt;∞</m:t>
                    </m:r>
                  </m:oMath>
                </a14:m>
                <a:endParaRPr lang="en-US" b="0" dirty="0" smtClean="0">
                  <a:latin typeface="Cambria" panose="02040503050406030204" pitchFamily="18" charset="0"/>
                </a:endParaRPr>
              </a:p>
              <a:p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7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b="1" dirty="0" smtClean="0"/>
                  <a:t>PROPERTIES OF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altLang="en-US" b="1" dirty="0" smtClean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444"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5181600"/>
              </a:xfrm>
            </p:spPr>
            <p:txBody>
              <a:bodyPr/>
              <a:lstStyle/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</a:rPr>
                  <a:t>Domain: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0, ∞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;  Range: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cs typeface="Arial" charset="0"/>
                          </a:rPr>
                          <m:t>−∞, ∞</m:t>
                        </m:r>
                      </m:e>
                    </m:d>
                  </m:oMath>
                </a14:m>
                <a:endParaRPr lang="en-US" sz="2600" dirty="0" smtClean="0">
                  <a:latin typeface="Cambria" pitchFamily="18" charset="0"/>
                  <a:cs typeface="Arial" charset="0"/>
                </a:endParaRPr>
              </a:p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𝑥</m:t>
                    </m:r>
                  </m:oMath>
                </a14:m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-intercept of the graph is 1.  There is no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𝑦</m:t>
                    </m:r>
                  </m:oMath>
                </a14:m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-intercept.</a:t>
                </a:r>
              </a:p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Vertical Asymptote: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=0</m:t>
                    </m:r>
                  </m:oMath>
                </a14:m>
                <a:endParaRPr lang="en-US" sz="2600" dirty="0" smtClean="0">
                  <a:latin typeface="Cambria" pitchFamily="18" charset="0"/>
                  <a:cs typeface="Arial" charset="0"/>
                </a:endParaRPr>
              </a:p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The function is one-to-one.</a:t>
                </a:r>
              </a:p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Increasing if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&gt;1</m:t>
                    </m:r>
                  </m:oMath>
                </a14:m>
                <a:endParaRPr lang="en-US" sz="2600" dirty="0" smtClean="0">
                  <a:latin typeface="Cambria" pitchFamily="18" charset="0"/>
                  <a:cs typeface="Arial" charset="0"/>
                </a:endParaRPr>
              </a:p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Decreasing if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0&lt;</m:t>
                    </m:r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&lt;1</m:t>
                    </m:r>
                  </m:oMath>
                </a14:m>
                <a:endParaRPr lang="en-US" sz="2600" dirty="0" smtClean="0">
                  <a:latin typeface="Cambria" pitchFamily="18" charset="0"/>
                  <a:cs typeface="Arial" charset="0"/>
                </a:endParaRPr>
              </a:p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𝑓</m:t>
                    </m:r>
                  </m:oMath>
                </a14:m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 contains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latin typeface="Cambria Math"/>
                                <a:cs typeface="Arial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600" b="0" i="1" smtClean="0">
                                <a:latin typeface="Cambria Math"/>
                                <a:cs typeface="Arial" charset="0"/>
                              </a:rPr>
                              <m:t>𝑎</m:t>
                            </m:r>
                          </m:den>
                        </m:f>
                        <m:r>
                          <a:rPr lang="en-US" sz="2600" b="0" i="1" smtClean="0">
                            <a:latin typeface="Cambria Math"/>
                            <a:cs typeface="Arial" charset="0"/>
                          </a:rPr>
                          <m:t>,−1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Arial" charset="0"/>
                      </a:rPr>
                      <m:t>, 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cs typeface="Arial" charset="0"/>
                          </a:rPr>
                          <m:t>1,0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, and</a:t>
                </a:r>
                <a14:m>
                  <m:oMath xmlns:m="http://schemas.openxmlformats.org/officeDocument/2006/math">
                    <m:r>
                      <a:rPr lang="en-US" sz="2600" b="0" i="0" dirty="0" smtClean="0">
                        <a:latin typeface="Cambria Math"/>
                        <a:cs typeface="Arial" charset="0"/>
                      </a:rPr>
                      <m:t> </m:t>
                    </m:r>
                    <m:d>
                      <m:dPr>
                        <m:ctrlPr>
                          <a:rPr lang="en-US" sz="26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600" b="0" i="1" dirty="0" smtClean="0">
                            <a:latin typeface="Cambria Math"/>
                            <a:cs typeface="Arial" charset="0"/>
                          </a:rPr>
                          <m:t>𝑎</m:t>
                        </m:r>
                        <m:r>
                          <a:rPr lang="en-US" sz="2600" b="0" i="1" dirty="0" smtClean="0">
                            <a:latin typeface="Cambria Math"/>
                            <a:cs typeface="Arial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.</a:t>
                </a:r>
              </a:p>
              <a:p>
                <a:pPr eaLnBrk="1" hangingPunct="1">
                  <a:tabLst>
                    <a:tab pos="2049463" algn="l"/>
                  </a:tabLst>
                </a:pPr>
                <a:r>
                  <a:rPr lang="en-US" sz="2600" dirty="0" smtClean="0">
                    <a:latin typeface="Cambria" pitchFamily="18" charset="0"/>
                    <a:cs typeface="Arial" charset="0"/>
                  </a:rPr>
                  <a:t>The graph is smooth and continuous, with no corners or gaps.</a:t>
                </a:r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5181600"/>
              </a:xfrm>
              <a:blipFill rotWithShape="0">
                <a:blip r:embed="rId3"/>
                <a:stretch>
                  <a:fillRect l="-1259" t="-1059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/>
              <a:t>DOMAIN OF A GENERAL 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5"/>
              <p:cNvSpPr txBox="1">
                <a:spLocks noChangeArrowheads="1"/>
              </p:cNvSpPr>
              <p:nvPr/>
            </p:nvSpPr>
            <p:spPr bwMode="auto">
              <a:xfrm>
                <a:off x="444759" y="1905000"/>
                <a:ext cx="8229600" cy="4026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Since the logarithm of a negative number and the logarithm of zero cannot be taken, </a:t>
                </a:r>
                <a:r>
                  <a:rPr lang="en-US" altLang="en-US" b="1" i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the argument of a logarithmic function must always be positive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.  That is,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 algebraic expression in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x</a:t>
                </a:r>
                <a:r>
                  <a:rPr lang="en-US" altLang="en-US" dirty="0">
                    <a:latin typeface="Cambria" panose="02040503050406030204" pitchFamily="18" charset="0"/>
                  </a:rPr>
                  <a:t>, the domain of</a:t>
                </a:r>
              </a:p>
              <a:p>
                <a:pPr algn="ctr" eaLnBrk="1" hangingPunct="1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is the set of numbers such that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17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4759" y="1905000"/>
                <a:ext cx="8229600" cy="4026743"/>
              </a:xfrm>
              <a:prstGeom prst="rect">
                <a:avLst/>
              </a:prstGeom>
              <a:blipFill rotWithShape="0">
                <a:blip r:embed="rId2"/>
                <a:stretch>
                  <a:fillRect l="-1926" t="-1970" r="-370" b="-39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COMMON AND NATURAL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5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016875" cy="206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latin typeface="Cambria" panose="02040503050406030204" pitchFamily="18" charset="0"/>
                  </a:rPr>
                  <a:t>Logarithms with a base of 10 are called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common logarithms</a:t>
                </a:r>
                <a:r>
                  <a:rPr lang="en-US" altLang="en-US" dirty="0">
                    <a:latin typeface="Cambria" panose="02040503050406030204" pitchFamily="18" charset="0"/>
                  </a:rPr>
                  <a:t>.  We denote this by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  </a:t>
                </a:r>
                <a:r>
                  <a:rPr lang="en-US" altLang="en-US" dirty="0">
                    <a:latin typeface="Cambria" panose="02040503050406030204" pitchFamily="18" charset="0"/>
                  </a:rPr>
                  <a:t>That is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9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016875" cy="2062103"/>
              </a:xfrm>
              <a:prstGeom prst="rect">
                <a:avLst/>
              </a:prstGeom>
              <a:blipFill rotWithShape="0">
                <a:blip r:embed="rId2"/>
                <a:stretch>
                  <a:fillRect l="-1901" t="-38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96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4419600"/>
                <a:ext cx="7696200" cy="206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latin typeface="Cambria" panose="02040503050406030204" pitchFamily="18" charset="0"/>
                  </a:rPr>
                  <a:t>Logarithms with a base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are called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natural logarithms</a:t>
                </a:r>
                <a:r>
                  <a:rPr lang="en-US" altLang="en-US" dirty="0">
                    <a:latin typeface="Cambria" panose="02040503050406030204" pitchFamily="18" charset="0"/>
                  </a:rPr>
                  <a:t>.  We denote this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  </a:t>
                </a:r>
                <a:r>
                  <a:rPr lang="en-US" altLang="en-US" dirty="0">
                    <a:latin typeface="Cambria" panose="02040503050406030204" pitchFamily="18" charset="0"/>
                  </a:rPr>
                  <a:t>That is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fName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819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419600"/>
                <a:ext cx="7696200" cy="2062103"/>
              </a:xfrm>
              <a:prstGeom prst="rect">
                <a:avLst/>
              </a:prstGeom>
              <a:blipFill rotWithShape="0">
                <a:blip r:embed="rId3"/>
                <a:stretch>
                  <a:fillRect l="-1979" t="-38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234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</vt:lpstr>
      <vt:lpstr>Cambria Math</vt:lpstr>
      <vt:lpstr>Times New Roman</vt:lpstr>
      <vt:lpstr>Default Design</vt:lpstr>
      <vt:lpstr>Section 6.4</vt:lpstr>
      <vt:lpstr>LOGARITHIMS</vt:lpstr>
      <vt:lpstr>LOGARITHMIC FUNCTIONS</vt:lpstr>
      <vt:lpstr>EXPONENTIAL AND LOGARITHMIC FORMS</vt:lpstr>
      <vt:lpstr>GRAPHING LOGARITHMIC FUNCTIONS</vt:lpstr>
      <vt:lpstr>DOMAIN AND RANGE OF LOGARITHMIC FUNCTION</vt:lpstr>
      <vt:lpstr>PROPERTIES OF f(x)=log_a⁡x</vt:lpstr>
      <vt:lpstr>DOMAIN OF A GENERAL LOGARITHMIC FUNCTIONS</vt:lpstr>
      <vt:lpstr>COMMON AND NATURAL LOGARITHMS</vt:lpstr>
      <vt:lpstr>LOGARITHMIC EQUATIONS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4.3</dc:title>
  <dc:creator>Allen G. Fuller</dc:creator>
  <cp:lastModifiedBy>Fuller, Allen</cp:lastModifiedBy>
  <cp:revision>29</cp:revision>
  <dcterms:created xsi:type="dcterms:W3CDTF">2003-02-23T03:37:13Z</dcterms:created>
  <dcterms:modified xsi:type="dcterms:W3CDTF">2016-07-07T15:44:40Z</dcterms:modified>
</cp:coreProperties>
</file>