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65" r:id="rId6"/>
    <p:sldId id="259" r:id="rId7"/>
    <p:sldId id="260" r:id="rId8"/>
    <p:sldId id="261" r:id="rId9"/>
    <p:sldId id="262" r:id="rId10"/>
    <p:sldId id="264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77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D66CDF-9C6A-4D63-89D9-7E34797750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1286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751EC9-B829-43F6-A6E8-10A125BA4A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1784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F903C4-F8E2-4F8A-A3E9-B3918C9B29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95694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57F092-566C-40C4-A651-54E61D8DC7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5554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A270A9-F733-4579-9382-57C787C875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1261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55D3DB-A84D-472B-8E85-BC1B811C89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9375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1EEFE8-20DC-474E-9427-F899DC2AB4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907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2F2B59-541B-46EF-A35D-C0F7897CB2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5776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AA1EF1-5204-4740-855D-9384791F64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2842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96B57A-E003-4D35-8DD3-CA3A357420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7550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89A0D9-BACA-44DE-A31E-73E2F3C081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7606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F5351D-DDF0-4E71-A0C9-DFDC54BD1C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0104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fld id="{07712455-D348-453D-85EA-C1C4D04785F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Sections 6.3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b="1" smtClean="0"/>
              <a:t>Exponential Functions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EXPONENTIAL EQUATIONS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67" name="Text Box 3"/>
              <p:cNvSpPr txBox="1">
                <a:spLocks noChangeArrowheads="1"/>
              </p:cNvSpPr>
              <p:nvPr/>
            </p:nvSpPr>
            <p:spPr bwMode="auto">
              <a:xfrm>
                <a:off x="457200" y="1828800"/>
                <a:ext cx="8153400" cy="3505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dirty="0">
                    <a:latin typeface="Cambria" panose="02040503050406030204" pitchFamily="18" charset="0"/>
                  </a:rPr>
                  <a:t>Equations that involve terms of the form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en-US" i="1" baseline="30000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are often referred to as </a:t>
                </a:r>
                <a:r>
                  <a:rPr lang="en-US" altLang="en-US" b="1" u="sng" dirty="0">
                    <a:solidFill>
                      <a:srgbClr val="0000FF"/>
                    </a:solidFill>
                    <a:latin typeface="Cambria" panose="02040503050406030204" pitchFamily="18" charset="0"/>
                  </a:rPr>
                  <a:t>exponential equations</a:t>
                </a:r>
                <a:r>
                  <a:rPr lang="en-US" altLang="en-US" dirty="0">
                    <a:latin typeface="Cambria" panose="02040503050406030204" pitchFamily="18" charset="0"/>
                  </a:rPr>
                  <a:t>.  Such equations can sometimes be solved by using the following theorem.</a:t>
                </a:r>
              </a:p>
              <a:p>
                <a:pPr eaLnBrk="1" hangingPunct="1">
                  <a:spcBef>
                    <a:spcPct val="50000"/>
                  </a:spcBef>
                </a:pPr>
                <a:endParaRPr lang="en-US" altLang="en-US" dirty="0">
                  <a:latin typeface="Cambria" panose="02040503050406030204" pitchFamily="18" charset="0"/>
                </a:endParaRP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altLang="en-US" b="1" u="sng" dirty="0">
                    <a:latin typeface="Cambria" panose="02040503050406030204" pitchFamily="18" charset="0"/>
                  </a:rPr>
                  <a:t>Theorem</a:t>
                </a:r>
                <a:r>
                  <a:rPr lang="en-US" altLang="en-US" b="1" dirty="0">
                    <a:latin typeface="Cambria" panose="02040503050406030204" pitchFamily="18" charset="0"/>
                  </a:rPr>
                  <a:t>:</a:t>
                </a:r>
                <a:r>
                  <a:rPr lang="en-US" altLang="en-US" dirty="0">
                    <a:latin typeface="Cambria" panose="02040503050406030204" pitchFamily="18" charset="0"/>
                  </a:rPr>
                  <a:t>  If 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en-US" i="1" baseline="30000" dirty="0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i="1" dirty="0" err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en-US" i="1" baseline="30000" dirty="0" err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,   then 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.  </a:t>
                </a:r>
                <a:endParaRPr lang="en-US" altLang="en-US" b="1" u="sng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1267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1828800"/>
                <a:ext cx="8153400" cy="3505200"/>
              </a:xfrm>
              <a:prstGeom prst="rect">
                <a:avLst/>
              </a:prstGeom>
              <a:blipFill rotWithShape="0">
                <a:blip r:embed="rId2"/>
                <a:stretch>
                  <a:fillRect l="-1868" t="-2261" r="-2466" b="-573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LAWS OF EXPONENTS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8" name="Text Box 4"/>
              <p:cNvSpPr txBox="1">
                <a:spLocks noChangeArrowheads="1"/>
              </p:cNvSpPr>
              <p:nvPr/>
            </p:nvSpPr>
            <p:spPr bwMode="auto">
              <a:xfrm>
                <a:off x="304800" y="1600200"/>
                <a:ext cx="8077200" cy="1066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altLang="en-US" i="1" dirty="0">
                    <a:latin typeface="Cambria" panose="02040503050406030204" pitchFamily="18" charset="0"/>
                  </a:rPr>
                  <a:t>, </a:t>
                </a:r>
                <a:r>
                  <a:rPr lang="en-US" altLang="en-US" dirty="0">
                    <a:latin typeface="Cambria" panose="02040503050406030204" pitchFamily="18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are real numbers with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positive and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positive, then</a:t>
                </a:r>
                <a:endParaRPr lang="en-US" altLang="en-US" i="1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028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1600200"/>
                <a:ext cx="8077200" cy="1066800"/>
              </a:xfrm>
              <a:prstGeom prst="rect">
                <a:avLst/>
              </a:prstGeom>
              <a:blipFill rotWithShape="0">
                <a:blip r:embed="rId2"/>
                <a:stretch>
                  <a:fillRect l="-1887" t="-7429" b="-1828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80077" y="3358832"/>
                <a:ext cx="8506881" cy="31334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𝑠𝑡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𝑎𝑏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p>
                      </m:sSup>
                    </m:oMath>
                  </m:oMathPara>
                </a14:m>
                <a:endParaRPr lang="en-US" dirty="0" smtClean="0"/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        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p>
                      </m:sSup>
                    </m:oMath>
                  </m:oMathPara>
                </a14:m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                   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77" y="3358832"/>
                <a:ext cx="8506881" cy="313342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EXPONENTIAL FUNCTION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123" name="Text Box 23"/>
              <p:cNvSpPr txBox="1">
                <a:spLocks noChangeArrowheads="1"/>
              </p:cNvSpPr>
              <p:nvPr/>
            </p:nvSpPr>
            <p:spPr bwMode="auto">
              <a:xfrm>
                <a:off x="233362" y="1417638"/>
                <a:ext cx="8686800" cy="3108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2800" dirty="0" smtClean="0">
                    <a:latin typeface="Cambria" panose="02040503050406030204" pitchFamily="18" charset="0"/>
                  </a:rPr>
                  <a:t>The </a:t>
                </a:r>
                <a:r>
                  <a:rPr lang="en-US" altLang="en-US" sz="2800" b="1" u="sng" dirty="0">
                    <a:solidFill>
                      <a:srgbClr val="0000FF"/>
                    </a:solidFill>
                    <a:latin typeface="Cambria" panose="02040503050406030204" pitchFamily="18" charset="0"/>
                  </a:rPr>
                  <a:t>exponential function</a:t>
                </a:r>
                <a:r>
                  <a:rPr lang="en-US" altLang="en-US" sz="2800" dirty="0">
                    <a:latin typeface="Cambria" panose="02040503050406030204" pitchFamily="18" charset="0"/>
                  </a:rPr>
                  <a:t> is a function of the form</a:t>
                </a:r>
              </a:p>
              <a:p>
                <a:pPr algn="ctr"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800" i="1" dirty="0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altLang="en-US" sz="280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en-US" sz="280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altLang="en-US" sz="2800" i="1" dirty="0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en-US" sz="28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en-US" sz="2800" b="0" i="1" dirty="0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altLang="en-US" sz="2800" b="0" i="1" dirty="0" smtClean="0"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en-US" altLang="en-US" sz="2800" i="1" dirty="0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altLang="en-US" sz="28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altLang="en-US" sz="2800" dirty="0">
                  <a:latin typeface="Cambria" panose="02040503050406030204" pitchFamily="18" charset="0"/>
                </a:endParaRPr>
              </a:p>
              <a:p>
                <a:pPr eaLnBrk="1" hangingPunct="1"/>
                <a:r>
                  <a:rPr lang="en-US" altLang="en-US" sz="2800" dirty="0">
                    <a:latin typeface="Cambria" panose="02040503050406030204" pitchFamily="18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altLang="en-US" sz="2800" dirty="0">
                    <a:latin typeface="Cambria" panose="02040503050406030204" pitchFamily="18" charset="0"/>
                  </a:rPr>
                  <a:t> is a positive </a:t>
                </a:r>
                <a:r>
                  <a:rPr lang="en-US" altLang="en-US" sz="2800" dirty="0" smtClean="0">
                    <a:latin typeface="Cambria" panose="02040503050406030204" pitchFamily="18" charset="0"/>
                  </a:rPr>
                  <a:t>number (</a:t>
                </a:r>
                <a14:m>
                  <m:oMath xmlns:m="http://schemas.openxmlformats.org/officeDocument/2006/math">
                    <m:r>
                      <a:rPr lang="en-US" altLang="en-US" sz="28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en-US" sz="2800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altLang="en-US" sz="2800" dirty="0" smtClean="0">
                    <a:latin typeface="Cambria" panose="02040503050406030204" pitchFamily="18" charset="0"/>
                  </a:rPr>
                  <a:t>), </a:t>
                </a:r>
                <a14:m>
                  <m:oMath xmlns:m="http://schemas.openxmlformats.org/officeDocument/2006/math">
                    <m:r>
                      <a:rPr lang="en-US" altLang="en-US" sz="28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en-US" sz="2800" b="0" i="1" smtClean="0">
                        <a:latin typeface="Cambria Math" panose="02040503050406030204" pitchFamily="18" charset="0"/>
                      </a:rPr>
                      <m:t>≠1</m:t>
                    </m:r>
                  </m:oMath>
                </a14:m>
                <a:r>
                  <a:rPr lang="en-US" altLang="en-US" sz="2800" dirty="0" smtClean="0">
                    <a:latin typeface="Cambria" panose="02040503050406030204" pitchFamily="18" charset="0"/>
                  </a:rPr>
                  <a:t>, and </a:t>
                </a:r>
                <a14:m>
                  <m:oMath xmlns:m="http://schemas.openxmlformats.org/officeDocument/2006/math">
                    <m:r>
                      <a:rPr lang="en-US" altLang="en-US" sz="28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altLang="en-US" sz="2800" b="0" i="1" smtClean="0">
                        <a:latin typeface="Cambria Math" panose="02040503050406030204" pitchFamily="18" charset="0"/>
                      </a:rPr>
                      <m:t>≠0</m:t>
                    </m:r>
                  </m:oMath>
                </a14:m>
                <a:r>
                  <a:rPr lang="en-US" altLang="en-US" sz="2800" dirty="0" smtClean="0">
                    <a:latin typeface="Cambria" panose="02040503050406030204" pitchFamily="18" charset="0"/>
                  </a:rPr>
                  <a:t> is a real number.  The domain of </a:t>
                </a:r>
                <a14:m>
                  <m:oMath xmlns:m="http://schemas.openxmlformats.org/officeDocument/2006/math">
                    <m:r>
                      <a:rPr lang="en-US" altLang="en-US" sz="2800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altLang="en-US" sz="2800" dirty="0" smtClean="0">
                    <a:latin typeface="Cambria" panose="02040503050406030204" pitchFamily="18" charset="0"/>
                  </a:rPr>
                  <a:t> is the set of real numbers</a:t>
                </a:r>
                <a:r>
                  <a:rPr lang="en-US" altLang="en-US" sz="2800" dirty="0" smtClean="0">
                    <a:latin typeface="Cambria" panose="02040503050406030204" pitchFamily="18" charset="0"/>
                  </a:rPr>
                  <a:t>. </a:t>
                </a:r>
                <a:r>
                  <a:rPr lang="en-US" altLang="en-US" sz="2800" dirty="0" smtClean="0">
                    <a:latin typeface="Cambria" panose="02040503050406030204" pitchFamily="18" charset="0"/>
                  </a:rPr>
                  <a:t>The base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altLang="en-US" sz="2800" dirty="0">
                    <a:latin typeface="Cambria" panose="02040503050406030204" pitchFamily="18" charset="0"/>
                  </a:rPr>
                  <a:t> is called the </a:t>
                </a:r>
                <a:r>
                  <a:rPr lang="en-US" altLang="en-US" sz="2800" b="1" u="sng" dirty="0" smtClean="0">
                    <a:solidFill>
                      <a:srgbClr val="0000FF"/>
                    </a:solidFill>
                    <a:latin typeface="Cambria" panose="02040503050406030204" pitchFamily="18" charset="0"/>
                  </a:rPr>
                  <a:t>growth factor</a:t>
                </a:r>
                <a:r>
                  <a:rPr lang="en-US" altLang="en-US" sz="2800" dirty="0" smtClean="0">
                    <a:latin typeface="Cambria" panose="02040503050406030204" pitchFamily="18" charset="0"/>
                  </a:rPr>
                  <a:t>, and </a:t>
                </a:r>
                <a:r>
                  <a:rPr lang="en-US" altLang="en-US" sz="2800" dirty="0" smtClean="0">
                    <a:latin typeface="Cambria" panose="02040503050406030204" pitchFamily="18" charset="0"/>
                  </a:rPr>
                  <a:t>because, </a:t>
                </a:r>
                <a14:m>
                  <m:oMath xmlns:m="http://schemas.openxmlformats.org/officeDocument/2006/math">
                    <m:r>
                      <a:rPr lang="en-US" altLang="en-US" sz="28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alt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sz="28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altLang="en-US" sz="2800" b="0" i="1" smtClean="0">
                        <a:latin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alt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sz="28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altLang="en-US" sz="2800" dirty="0" smtClean="0">
                    <a:latin typeface="Cambria" panose="02040503050406030204" pitchFamily="18" charset="0"/>
                  </a:rPr>
                  <a:t>, the number </a:t>
                </a:r>
                <a14:m>
                  <m:oMath xmlns:m="http://schemas.openxmlformats.org/officeDocument/2006/math">
                    <m:r>
                      <a:rPr lang="en-US" altLang="en-US" sz="28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altLang="en-US" sz="2800" dirty="0" smtClean="0">
                    <a:latin typeface="Cambria" panose="02040503050406030204" pitchFamily="18" charset="0"/>
                  </a:rPr>
                  <a:t> is called the </a:t>
                </a:r>
                <a:r>
                  <a:rPr lang="en-US" altLang="en-US" sz="2800" b="1" u="sng" dirty="0" smtClean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initial value</a:t>
                </a:r>
                <a:r>
                  <a:rPr lang="en-US" altLang="en-US" sz="2800" dirty="0" smtClean="0">
                    <a:latin typeface="Cambria" panose="02040503050406030204" pitchFamily="18" charset="0"/>
                  </a:rPr>
                  <a:t>.</a:t>
                </a:r>
                <a:endParaRPr lang="en-US" altLang="en-US" sz="2800" dirty="0" smtClean="0">
                  <a:solidFill>
                    <a:srgbClr val="0000FF"/>
                  </a:solidFill>
                  <a:latin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5123" name="Text 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3362" y="1417638"/>
                <a:ext cx="8686800" cy="3108543"/>
              </a:xfrm>
              <a:prstGeom prst="rect">
                <a:avLst/>
              </a:prstGeom>
              <a:blipFill rotWithShape="0">
                <a:blip r:embed="rId2"/>
                <a:stretch>
                  <a:fillRect l="-1404" t="-2161" b="-471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24" name="Text Box 24"/>
              <p:cNvSpPr txBox="1">
                <a:spLocks noChangeArrowheads="1"/>
              </p:cNvSpPr>
              <p:nvPr/>
            </p:nvSpPr>
            <p:spPr bwMode="auto">
              <a:xfrm>
                <a:off x="233362" y="4957068"/>
                <a:ext cx="8153400" cy="18158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tabLst>
                    <a:tab pos="230188" algn="l"/>
                  </a:tabLs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407988" indent="-293688" eaLnBrk="0" hangingPunct="0">
                  <a:tabLst>
                    <a:tab pos="230188" algn="l"/>
                  </a:tabLs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tabLst>
                    <a:tab pos="230188" algn="l"/>
                  </a:tabLs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tabLst>
                    <a:tab pos="230188" algn="l"/>
                  </a:tabLs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tabLst>
                    <a:tab pos="230188" algn="l"/>
                  </a:tabLs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30188" algn="l"/>
                  </a:tabLs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30188" algn="l"/>
                  </a:tabLs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30188" algn="l"/>
                  </a:tabLs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30188" algn="l"/>
                  </a:tabLs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2800" u="sng" dirty="0" smtClean="0">
                    <a:latin typeface="Cambria" panose="02040503050406030204" pitchFamily="18" charset="0"/>
                  </a:rPr>
                  <a:t>NOTE</a:t>
                </a:r>
                <a:r>
                  <a:rPr lang="en-US" altLang="en-US" sz="2800" dirty="0">
                    <a:latin typeface="Cambria" panose="02040503050406030204" pitchFamily="18" charset="0"/>
                  </a:rPr>
                  <a:t>:  Do not confuse exponential and power functions</a:t>
                </a:r>
              </a:p>
              <a:p>
                <a:pPr lvl="1" eaLnBrk="1" hangingPunct="1">
                  <a:buFontTx/>
                  <a:buChar char="•"/>
                </a:pPr>
                <a14:m>
                  <m:oMath xmlns:m="http://schemas.openxmlformats.org/officeDocument/2006/math">
                    <m:r>
                      <a:rPr lang="en-US" altLang="en-US" sz="2800" i="1" dirty="0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en-US" sz="28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280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en-US" sz="28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en-US" sz="2800" i="1" dirty="0">
                        <a:latin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en-US" altLang="en-US" sz="28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280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en-US" sz="28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en-US" sz="2800" dirty="0" smtClean="0">
                    <a:latin typeface="Cambria" panose="02040503050406030204" pitchFamily="18" charset="0"/>
                  </a:rPr>
                  <a:t>     </a:t>
                </a:r>
                <a:r>
                  <a:rPr lang="en-US" altLang="en-US" sz="2800" dirty="0">
                    <a:latin typeface="Cambria" panose="02040503050406030204" pitchFamily="18" charset="0"/>
                  </a:rPr>
                  <a:t>(</a:t>
                </a:r>
                <a:r>
                  <a:rPr lang="en-US" altLang="en-US" sz="2800" i="1" dirty="0">
                    <a:latin typeface="Cambria" panose="02040503050406030204" pitchFamily="18" charset="0"/>
                  </a:rPr>
                  <a:t>power function</a:t>
                </a:r>
                <a:r>
                  <a:rPr lang="en-US" altLang="en-US" sz="2800" dirty="0">
                    <a:latin typeface="Cambria" panose="02040503050406030204" pitchFamily="18" charset="0"/>
                  </a:rPr>
                  <a:t>)</a:t>
                </a:r>
              </a:p>
              <a:p>
                <a:pPr lvl="1" eaLnBrk="1" hangingPunct="1">
                  <a:buFontTx/>
                  <a:buChar char="•"/>
                </a:pPr>
                <a14:m>
                  <m:oMath xmlns:m="http://schemas.openxmlformats.org/officeDocument/2006/math">
                    <m:r>
                      <a:rPr lang="en-US" altLang="en-US" sz="2800" i="1" dirty="0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en-US" sz="28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280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en-US" sz="2800" i="1" dirty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en-US" sz="28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280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altLang="en-US" sz="28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altLang="en-US" sz="2800" dirty="0" smtClean="0">
                    <a:latin typeface="Cambria" panose="02040503050406030204" pitchFamily="18" charset="0"/>
                  </a:rPr>
                  <a:t>       (</a:t>
                </a:r>
                <a:r>
                  <a:rPr lang="en-US" altLang="en-US" sz="2800" i="1" dirty="0">
                    <a:latin typeface="Cambria" panose="02040503050406030204" pitchFamily="18" charset="0"/>
                  </a:rPr>
                  <a:t>exponential function</a:t>
                </a:r>
                <a:r>
                  <a:rPr lang="en-US" altLang="en-US" sz="2800" dirty="0">
                    <a:latin typeface="Cambria" panose="020405030504060302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5124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3362" y="4957068"/>
                <a:ext cx="8153400" cy="1815882"/>
              </a:xfrm>
              <a:prstGeom prst="rect">
                <a:avLst/>
              </a:prstGeom>
              <a:blipFill rotWithShape="0">
                <a:blip r:embed="rId3"/>
                <a:stretch>
                  <a:fillRect l="-1495" t="-3356" b="-838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/>
              <a:t>GRAPHING EXPONENTIAL FUNCTIONS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147" name="Text Box 7"/>
              <p:cNvSpPr txBox="1">
                <a:spLocks noChangeArrowheads="1"/>
              </p:cNvSpPr>
              <p:nvPr/>
            </p:nvSpPr>
            <p:spPr bwMode="auto">
              <a:xfrm>
                <a:off x="228600" y="1524000"/>
                <a:ext cx="8001000" cy="15696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To graph the exponential function</a:t>
                </a:r>
              </a:p>
              <a:p>
                <a:pPr algn="ctr"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i="1" dirty="0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altLang="en-US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en-US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altLang="en-US" i="1" dirty="0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en-US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en-US" i="1" dirty="0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altLang="en-US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altLang="en-US" dirty="0">
                  <a:latin typeface="Cambria" panose="02040503050406030204" pitchFamily="18" charset="0"/>
                </a:endParaRPr>
              </a:p>
              <a:p>
                <a:pPr eaLnBrk="1" hangingPunct="1"/>
                <a:r>
                  <a:rPr lang="en-US" altLang="en-US" dirty="0">
                    <a:latin typeface="Cambria" panose="02040503050406030204" pitchFamily="18" charset="0"/>
                  </a:rPr>
                  <a:t>plot points for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= –1, 0,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and 1.</a:t>
                </a:r>
              </a:p>
            </p:txBody>
          </p:sp>
        </mc:Choice>
        <mc:Fallback>
          <p:sp>
            <p:nvSpPr>
              <p:cNvPr id="6147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" y="1524000"/>
                <a:ext cx="8001000" cy="1569660"/>
              </a:xfrm>
              <a:prstGeom prst="rect">
                <a:avLst/>
              </a:prstGeom>
              <a:blipFill rotWithShape="0">
                <a:blip r:embed="rId2"/>
                <a:stretch>
                  <a:fillRect l="-1982" t="-5058" b="-1206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209" name="Group 41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82437837"/>
                  </p:ext>
                </p:extLst>
              </p:nvPr>
            </p:nvGraphicFramePr>
            <p:xfrm>
              <a:off x="3124200" y="3505200"/>
              <a:ext cx="2895600" cy="3122232"/>
            </p:xfrm>
            <a:graphic>
              <a:graphicData uri="http://schemas.openxmlformats.org/drawingml/2006/table">
                <a:tbl>
                  <a:tblPr/>
                  <a:tblGrid>
                    <a:gridCol w="1579563"/>
                    <a:gridCol w="1316037"/>
                  </a:tblGrid>
                  <a:tr h="70485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3200" b="1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kumimoji="0" lang="en-US" sz="3200" b="1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" panose="02040503050406030204" pitchFamily="18" charset="0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3200" b="1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𝒇</m:t>
                                </m:r>
                                <m:d>
                                  <m:dPr>
                                    <m:ctrlPr>
                                      <a:rPr kumimoji="0" lang="en-US" sz="3200" b="1" i="1" u="none" strike="noStrike" cap="none" normalizeH="0" baseline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kumimoji="0" lang="en-US" sz="3200" b="1" i="1" u="none" strike="noStrike" cap="none" normalizeH="0" baseline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kumimoji="0" lang="en-US" sz="3200" b="1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" panose="02040503050406030204" pitchFamily="18" charset="0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70485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  <a:cs typeface="Times New Roman" pitchFamily="18" charset="0"/>
                            </a:rPr>
                            <a:t>−1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en-US" sz="3200" b="0" i="1" u="none" strike="noStrike" cap="none" normalizeH="0" baseline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US" sz="3200" b="0" i="1" u="none" strike="noStrike" cap="none" normalizeH="0" baseline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kumimoji="0" lang="en-US" sz="3200" b="0" i="1" u="none" strike="noStrike" cap="none" normalizeH="0" baseline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kumimoji="0" lang="en-US" sz="32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" panose="02040503050406030204" pitchFamily="18" charset="0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70485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</a:rPr>
                            <a:t>0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</a:rPr>
                            <a:t>1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70485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</a:rPr>
                            <a:t>1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32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kumimoji="0" lang="en-US" sz="3200" b="0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" panose="02040503050406030204" pitchFamily="18" charset="0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209" name="Group 41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82437837"/>
                  </p:ext>
                </p:extLst>
              </p:nvPr>
            </p:nvGraphicFramePr>
            <p:xfrm>
              <a:off x="3124200" y="3505200"/>
              <a:ext cx="2895600" cy="3122232"/>
            </p:xfrm>
            <a:graphic>
              <a:graphicData uri="http://schemas.openxmlformats.org/drawingml/2006/table">
                <a:tbl>
                  <a:tblPr/>
                  <a:tblGrid>
                    <a:gridCol w="1579563"/>
                    <a:gridCol w="1316037"/>
                  </a:tblGrid>
                  <a:tr h="7048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0">
                          <a:blip r:embed="rId3"/>
                          <a:stretch>
                            <a:fillRect l="-769" t="-2586" r="-85769" b="-3612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0">
                          <a:blip r:embed="rId3"/>
                          <a:stretch>
                            <a:fillRect l="-121296" t="-2586" r="-3241" b="-361207"/>
                          </a:stretch>
                        </a:blipFill>
                      </a:tcPr>
                    </a:tc>
                  </a:tr>
                  <a:tr h="1007682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  <a:cs typeface="Times New Roman" pitchFamily="18" charset="0"/>
                            </a:rPr>
                            <a:t>−1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0">
                          <a:blip r:embed="rId3"/>
                          <a:stretch>
                            <a:fillRect l="-121296" t="-72121" r="-3241" b="-153939"/>
                          </a:stretch>
                        </a:blipFill>
                      </a:tcPr>
                    </a:tc>
                  </a:tr>
                  <a:tr h="70485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</a:rPr>
                            <a:t>0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</a:rPr>
                            <a:t>1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70485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</a:rPr>
                            <a:t>1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0">
                          <a:blip r:embed="rId3"/>
                          <a:stretch>
                            <a:fillRect l="-121296" t="-344828" r="-3241" b="-18966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A THEOREM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52" name="Text Box 5"/>
              <p:cNvSpPr txBox="1">
                <a:spLocks noChangeArrowheads="1"/>
              </p:cNvSpPr>
              <p:nvPr/>
            </p:nvSpPr>
            <p:spPr bwMode="auto">
              <a:xfrm>
                <a:off x="304800" y="1828800"/>
                <a:ext cx="8382000" cy="33452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b="1" u="sng" dirty="0" smtClean="0">
                    <a:latin typeface="Cambria" panose="02040503050406030204" pitchFamily="18" charset="0"/>
                  </a:rPr>
                  <a:t>Theorem</a:t>
                </a:r>
                <a:r>
                  <a:rPr lang="en-US" altLang="en-US" b="1" dirty="0">
                    <a:latin typeface="Cambria" panose="02040503050406030204" pitchFamily="18" charset="0"/>
                  </a:rPr>
                  <a:t>:</a:t>
                </a:r>
                <a:r>
                  <a:rPr lang="en-US" altLang="en-US" dirty="0">
                    <a:latin typeface="Cambria" panose="02040503050406030204" pitchFamily="18" charset="0"/>
                  </a:rPr>
                  <a:t>  For an exponential function</a:t>
                </a:r>
              </a:p>
              <a:p>
                <a:pPr algn="ctr" eaLnBrk="1" hangingPunct="1">
                  <a:spcBef>
                    <a:spcPct val="50000"/>
                  </a:spcBef>
                </a:pP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b="0" i="1" dirty="0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altLang="en-US" b="0" i="1" dirty="0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en-US" i="1" baseline="30000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en-US" i="1" dirty="0"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&gt;0,  </m:t>
                    </m:r>
                    <m:r>
                      <a:rPr lang="en-US" altLang="en-US" i="1" dirty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en-US" i="1" dirty="0">
                        <a:latin typeface="Cambria Math" panose="02040503050406030204" pitchFamily="18" charset="0"/>
                      </a:rPr>
                      <m:t> ≠ 1</m:t>
                    </m:r>
                    <m:r>
                      <a:rPr lang="en-US" altLang="en-US" b="0" i="0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n-US" altLang="en-US" b="0" i="0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C</m:t>
                    </m:r>
                    <m:r>
                      <a:rPr lang="en-US" altLang="en-US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≠0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eaLnBrk="1" hangingPunct="1"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 is any real number, </a:t>
                </a:r>
                <a:r>
                  <a:rPr lang="en-US" altLang="en-US" dirty="0" smtClean="0">
                    <a:latin typeface="Cambria" panose="02040503050406030204" pitchFamily="18" charset="0"/>
                    <a:cs typeface="Times New Roman" panose="02020603050405020304" pitchFamily="18" charset="0"/>
                  </a:rPr>
                  <a:t>then</a:t>
                </a:r>
              </a:p>
              <a:p>
                <a:pPr eaLnBrk="1" hangingPunct="1"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alt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alt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+1</m:t>
                              </m:r>
                            </m:e>
                          </m:d>
                        </m:num>
                        <m:den>
                          <m:r>
                            <a:rPr lang="en-US" alt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alt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</m:den>
                      </m:f>
                      <m:r>
                        <a:rPr lang="en-US" alt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alt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n-US" alt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   </m:t>
                      </m:r>
                      <m:r>
                        <m:rPr>
                          <m:sty m:val="p"/>
                        </m:rPr>
                        <a:rPr lang="en-US" altLang="en-US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or</m:t>
                      </m:r>
                      <m:r>
                        <a:rPr lang="en-US" alt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  </m:t>
                      </m:r>
                      <m:r>
                        <a:rPr lang="en-US" alt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alt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alt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e>
                      </m:d>
                      <m:r>
                        <a:rPr lang="en-US" alt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alt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n-US" alt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⋅</m:t>
                      </m:r>
                      <m:r>
                        <a:rPr lang="en-US" alt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𝑓</m:t>
                      </m:r>
                      <m:r>
                        <a:rPr lang="en-US" alt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alt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alt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altLang="en-US" dirty="0">
                  <a:latin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52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1828800"/>
                <a:ext cx="8382000" cy="3345211"/>
              </a:xfrm>
              <a:prstGeom prst="rect">
                <a:avLst/>
              </a:prstGeom>
              <a:blipFill rotWithShape="0">
                <a:blip r:embed="rId2"/>
                <a:stretch>
                  <a:fillRect l="-1818" t="-236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170" name="Rectangle 2"/>
              <p:cNvSpPr>
                <a:spLocks noGrp="1" noChangeArrowheads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 eaLnBrk="1" hangingPunct="1"/>
                <a:r>
                  <a:rPr lang="en-US" altLang="en-US" sz="4000" b="1" dirty="0" smtClean="0"/>
                  <a:t>PROPERTIES OF </a:t>
                </a:r>
                <a14:m>
                  <m:oMath xmlns:m="http://schemas.openxmlformats.org/officeDocument/2006/math">
                    <m:r>
                      <a:rPr lang="en-US" altLang="en-US" sz="4000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altLang="en-US" sz="40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40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altLang="en-US" sz="4000" b="1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en-US" sz="4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4000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US" altLang="en-US" sz="40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sup>
                    </m:sSup>
                  </m:oMath>
                </a14:m>
                <a:endParaRPr lang="en-US" altLang="en-US" sz="4000" b="1" dirty="0" smtClean="0"/>
              </a:p>
            </p:txBody>
          </p:sp>
        </mc:Choice>
        <mc:Fallback xmlns="">
          <p:sp>
            <p:nvSpPr>
              <p:cNvPr id="7170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b="-31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171" name="Rectangle 21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72440" y="1417638"/>
                <a:ext cx="8229600" cy="5257800"/>
              </a:xfrm>
            </p:spPr>
            <p:txBody>
              <a:bodyPr/>
              <a:lstStyle/>
              <a:p>
                <a:pPr eaLnBrk="1" hangingPunct="1"/>
                <a:r>
                  <a:rPr lang="en-US" altLang="en-US" sz="2600" dirty="0" smtClean="0">
                    <a:latin typeface="Cambria" panose="02040503050406030204" pitchFamily="18" charset="0"/>
                  </a:rPr>
                  <a:t>Domain:	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sz="26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2600" i="1" dirty="0" smtClean="0">
                            <a:latin typeface="Cambria Math" panose="02040503050406030204" pitchFamily="18" charset="0"/>
                          </a:rPr>
                          <m:t>–</m:t>
                        </m:r>
                        <m:r>
                          <a:rPr lang="en-US" altLang="en-US" sz="26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∞, ∞</m:t>
                        </m:r>
                      </m:e>
                    </m:d>
                  </m:oMath>
                </a14:m>
                <a:endParaRPr lang="en-US" altLang="en-US" sz="2600" dirty="0" smtClean="0">
                  <a:latin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 eaLnBrk="1" hangingPunct="1"/>
                <a:r>
                  <a:rPr lang="en-US" altLang="en-US" sz="2600" dirty="0" smtClean="0">
                    <a:latin typeface="Cambria" panose="02040503050406030204" pitchFamily="18" charset="0"/>
                    <a:cs typeface="Times New Roman" panose="02020603050405020304" pitchFamily="18" charset="0"/>
                  </a:rPr>
                  <a:t>Range:	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sz="26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en-US" sz="26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0, ∞</m:t>
                        </m:r>
                      </m:e>
                    </m:d>
                  </m:oMath>
                </a14:m>
                <a:endParaRPr lang="en-US" altLang="en-US" sz="2600" dirty="0" smtClean="0">
                  <a:latin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 eaLnBrk="1" hangingPunct="1"/>
                <a:r>
                  <a:rPr lang="en-US" altLang="en-US" sz="2600" dirty="0" smtClean="0">
                    <a:latin typeface="Cambria" panose="02040503050406030204" pitchFamily="18" charset="0"/>
                    <a:cs typeface="Times New Roman" panose="02020603050405020304" pitchFamily="18" charset="0"/>
                  </a:rPr>
                  <a:t>There are no </a:t>
                </a:r>
                <a14:m>
                  <m:oMath xmlns:m="http://schemas.openxmlformats.org/officeDocument/2006/math">
                    <m:r>
                      <a:rPr lang="en-US" altLang="en-US" sz="26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US" altLang="en-US" sz="2600" dirty="0" smtClean="0">
                    <a:latin typeface="Cambria" panose="02040503050406030204" pitchFamily="18" charset="0"/>
                    <a:cs typeface="Times New Roman" panose="02020603050405020304" pitchFamily="18" charset="0"/>
                  </a:rPr>
                  <a:t>-intercepts; the </a:t>
                </a:r>
                <a:r>
                  <a:rPr lang="en-US" altLang="en-US" sz="2600" i="1" dirty="0" smtClean="0">
                    <a:latin typeface="Cambria" panose="020405030504060302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altLang="en-US" sz="2600" dirty="0" smtClean="0">
                    <a:latin typeface="Cambria" panose="02040503050406030204" pitchFamily="18" charset="0"/>
                    <a:cs typeface="Times New Roman" panose="02020603050405020304" pitchFamily="18" charset="0"/>
                  </a:rPr>
                  <a:t>-intercept 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sz="26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en-US" sz="26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0, 1</m:t>
                        </m:r>
                      </m:e>
                    </m:d>
                  </m:oMath>
                </a14:m>
                <a:r>
                  <a:rPr lang="en-US" altLang="en-US" sz="2600" dirty="0" smtClean="0">
                    <a:latin typeface="Cambria" panose="020405030504060302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eaLnBrk="1" hangingPunct="1"/>
                <a:r>
                  <a:rPr lang="en-US" altLang="en-US" sz="2600" dirty="0" smtClean="0">
                    <a:latin typeface="Cambria" panose="02040503050406030204" pitchFamily="18" charset="0"/>
                    <a:cs typeface="Times New Roman" panose="02020603050405020304" pitchFamily="18" charset="0"/>
                  </a:rPr>
                  <a:t>Horizontal Asymptote:  </a:t>
                </a:r>
                <a14:m>
                  <m:oMath xmlns:m="http://schemas.openxmlformats.org/officeDocument/2006/math">
                    <m:r>
                      <a:rPr lang="en-US" altLang="en-US" sz="26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en-US" sz="26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altLang="en-US" sz="2600" dirty="0" smtClean="0">
                    <a:latin typeface="Cambria" panose="02040503050406030204" pitchFamily="18" charset="0"/>
                    <a:cs typeface="Times New Roman" panose="02020603050405020304" pitchFamily="18" charset="0"/>
                  </a:rPr>
                  <a:t>  (the </a:t>
                </a:r>
                <a14:m>
                  <m:oMath xmlns:m="http://schemas.openxmlformats.org/officeDocument/2006/math">
                    <m:r>
                      <a:rPr lang="en-US" altLang="en-US" sz="26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US" altLang="en-US" sz="2600" dirty="0" smtClean="0">
                    <a:latin typeface="Cambria" panose="02040503050406030204" pitchFamily="18" charset="0"/>
                    <a:cs typeface="Times New Roman" panose="02020603050405020304" pitchFamily="18" charset="0"/>
                  </a:rPr>
                  <a:t>-axis)</a:t>
                </a:r>
              </a:p>
              <a:p>
                <a:pPr eaLnBrk="1" hangingPunct="1"/>
                <a:r>
                  <a:rPr lang="en-US" altLang="en-US" sz="2600" dirty="0" smtClean="0">
                    <a:latin typeface="Cambria" panose="02040503050406030204" pitchFamily="18" charset="0"/>
                    <a:cs typeface="Times New Roman" panose="02020603050405020304" pitchFamily="18" charset="0"/>
                  </a:rPr>
                  <a:t>The graph contains the points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sz="2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en-US" sz="2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−1,</m:t>
                        </m:r>
                        <m:f>
                          <m:fPr>
                            <m:ctrlPr>
                              <a:rPr lang="en-US" altLang="en-US" sz="26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sz="26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en-US" sz="26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den>
                        </m:f>
                      </m:e>
                    </m:d>
                    <m:r>
                      <a:rPr lang="en-US" altLang="en-US" sz="2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 </m:t>
                    </m:r>
                    <m:d>
                      <m:dPr>
                        <m:ctrlPr>
                          <a:rPr lang="en-US" altLang="en-US" sz="2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en-US" sz="2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0, 1</m:t>
                        </m:r>
                      </m:e>
                    </m:d>
                    <m:r>
                      <a:rPr lang="en-US" altLang="en-US" sz="2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  </m:t>
                    </m:r>
                  </m:oMath>
                </a14:m>
                <a:r>
                  <a:rPr lang="en-US" altLang="en-US" sz="2600" b="0" i="0" dirty="0" smtClean="0">
                    <a:latin typeface="Cambria" panose="02040503050406030204" pitchFamily="18" charset="0"/>
                    <a:cs typeface="Times New Roman" panose="02020603050405020304" pitchFamily="18" charset="0"/>
                  </a:rPr>
                  <a:t>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sz="2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en-US" sz="2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1,</m:t>
                        </m:r>
                        <m:r>
                          <a:rPr lang="en-US" altLang="en-US" sz="2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altLang="en-US" sz="2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d>
                  </m:oMath>
                </a14:m>
                <a:r>
                  <a:rPr lang="en-US" altLang="en-US" sz="2600" dirty="0" smtClean="0">
                    <a:latin typeface="Cambria" panose="020405030504060302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eaLnBrk="1" hangingPunct="1"/>
                <a:r>
                  <a:rPr lang="en-US" altLang="en-US" sz="2600" dirty="0" smtClean="0">
                    <a:latin typeface="Cambria" panose="02040503050406030204" pitchFamily="18" charset="0"/>
                    <a:cs typeface="Times New Roman" panose="02020603050405020304" pitchFamily="18" charset="0"/>
                  </a:rPr>
                  <a:t>The function is one-to-one.</a:t>
                </a:r>
                <a:endParaRPr lang="en-US" altLang="en-US" sz="2600" dirty="0" smtClean="0">
                  <a:latin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 eaLnBrk="1" hangingPunct="1"/>
                <a:r>
                  <a:rPr lang="en-US" altLang="en-US" sz="2600" dirty="0" smtClean="0">
                    <a:latin typeface="Cambria" panose="02040503050406030204" pitchFamily="18" charset="0"/>
                    <a:cs typeface="Times New Roman" panose="02020603050405020304" pitchFamily="18" charset="0"/>
                  </a:rPr>
                  <a:t>Increasing if </a:t>
                </a:r>
                <a14:m>
                  <m:oMath xmlns:m="http://schemas.openxmlformats.org/officeDocument/2006/math">
                    <m:r>
                      <a:rPr lang="en-US" altLang="en-US" sz="26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altLang="en-US" sz="26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&gt;1</m:t>
                    </m:r>
                  </m:oMath>
                </a14:m>
                <a:endParaRPr lang="en-US" altLang="en-US" sz="2600" dirty="0" smtClean="0">
                  <a:latin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 eaLnBrk="1" hangingPunct="1"/>
                <a:r>
                  <a:rPr lang="en-US" altLang="en-US" sz="2600" dirty="0" smtClean="0">
                    <a:latin typeface="Cambria" panose="02040503050406030204" pitchFamily="18" charset="0"/>
                    <a:cs typeface="Times New Roman" panose="02020603050405020304" pitchFamily="18" charset="0"/>
                  </a:rPr>
                  <a:t>Decreasing if </a:t>
                </a:r>
                <a14:m>
                  <m:oMath xmlns:m="http://schemas.openxmlformats.org/officeDocument/2006/math">
                    <m:r>
                      <a:rPr lang="en-US" altLang="en-US" sz="26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0&lt;</m:t>
                    </m:r>
                    <m:r>
                      <a:rPr lang="en-US" altLang="en-US" sz="26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altLang="en-US" sz="26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&lt;1</m:t>
                    </m:r>
                  </m:oMath>
                </a14:m>
                <a:endParaRPr lang="en-US" altLang="en-US" sz="2600" dirty="0" smtClean="0">
                  <a:latin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 eaLnBrk="1" hangingPunct="1"/>
                <a:r>
                  <a:rPr lang="en-US" altLang="en-US" sz="2600" dirty="0" smtClean="0">
                    <a:latin typeface="Cambria" panose="02040503050406030204" pitchFamily="18" charset="0"/>
                    <a:cs typeface="Times New Roman" panose="02020603050405020304" pitchFamily="18" charset="0"/>
                  </a:rPr>
                  <a:t>The </a:t>
                </a:r>
                <a:r>
                  <a:rPr lang="en-US" altLang="en-US" sz="2600" dirty="0" smtClean="0">
                    <a:latin typeface="Cambria" panose="02040503050406030204" pitchFamily="18" charset="0"/>
                    <a:cs typeface="Times New Roman" panose="02020603050405020304" pitchFamily="18" charset="0"/>
                  </a:rPr>
                  <a:t>graph of </a:t>
                </a:r>
                <a14:m>
                  <m:oMath xmlns:m="http://schemas.openxmlformats.org/officeDocument/2006/math">
                    <m:r>
                      <a:rPr lang="en-US" altLang="en-US" sz="2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𝑓</m:t>
                    </m:r>
                  </m:oMath>
                </a14:m>
                <a:r>
                  <a:rPr lang="en-US" altLang="en-US" sz="2600" dirty="0" smtClean="0">
                    <a:latin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600" dirty="0" smtClean="0">
                    <a:latin typeface="Cambria" panose="02040503050406030204" pitchFamily="18" charset="0"/>
                    <a:cs typeface="Times New Roman" panose="02020603050405020304" pitchFamily="18" charset="0"/>
                  </a:rPr>
                  <a:t>is smooth and </a:t>
                </a:r>
                <a:r>
                  <a:rPr lang="en-US" altLang="en-US" sz="2600" dirty="0" smtClean="0">
                    <a:latin typeface="Cambria" panose="02040503050406030204" pitchFamily="18" charset="0"/>
                    <a:cs typeface="Times New Roman" panose="02020603050405020304" pitchFamily="18" charset="0"/>
                  </a:rPr>
                  <a:t>continuous, </a:t>
                </a:r>
                <a:r>
                  <a:rPr lang="en-US" altLang="en-US" sz="2600" dirty="0" smtClean="0">
                    <a:latin typeface="Cambria" panose="02040503050406030204" pitchFamily="18" charset="0"/>
                    <a:cs typeface="Times New Roman" panose="02020603050405020304" pitchFamily="18" charset="0"/>
                  </a:rPr>
                  <a:t>with no corners or gaps.</a:t>
                </a:r>
              </a:p>
            </p:txBody>
          </p:sp>
        </mc:Choice>
        <mc:Fallback>
          <p:sp>
            <p:nvSpPr>
              <p:cNvPr id="7171" name="Rectangle 2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72440" y="1417638"/>
                <a:ext cx="8229600" cy="5257800"/>
              </a:xfrm>
              <a:blipFill rotWithShape="0">
                <a:blip r:embed="rId3"/>
                <a:stretch>
                  <a:fillRect l="-1259" t="-1160" b="-40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GROWTH AND DECAY FUNCTIONS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304800" y="2209800"/>
            <a:ext cx="8229600" cy="374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latin typeface="Cambria" panose="02040503050406030204" pitchFamily="18" charset="0"/>
              </a:rPr>
              <a:t>If an exponential function is increasing, it is called an </a:t>
            </a:r>
            <a:r>
              <a:rPr lang="en-US" altLang="en-US" b="1" u="sng" dirty="0">
                <a:solidFill>
                  <a:srgbClr val="0000FF"/>
                </a:solidFill>
                <a:latin typeface="Cambria" panose="02040503050406030204" pitchFamily="18" charset="0"/>
              </a:rPr>
              <a:t>exponential growth function</a:t>
            </a:r>
            <a:r>
              <a:rPr lang="en-US" altLang="en-US" dirty="0">
                <a:latin typeface="Cambria" panose="02040503050406030204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endParaRPr lang="en-US" altLang="en-US" dirty="0">
              <a:latin typeface="Cambria" panose="020405030504060302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dirty="0">
                <a:latin typeface="Cambria" panose="02040503050406030204" pitchFamily="18" charset="0"/>
              </a:rPr>
              <a:t>If an exponential function is decreasing, it is called an </a:t>
            </a:r>
            <a:r>
              <a:rPr lang="en-US" altLang="en-US" b="1" u="sng" dirty="0">
                <a:solidFill>
                  <a:srgbClr val="0000FF"/>
                </a:solidFill>
                <a:latin typeface="Cambria" panose="02040503050406030204" pitchFamily="18" charset="0"/>
              </a:rPr>
              <a:t>exponential decay function</a:t>
            </a:r>
            <a:r>
              <a:rPr lang="en-US" altLang="en-US" dirty="0">
                <a:latin typeface="Cambria" panose="02040503050406030204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endParaRPr lang="en-US" altLang="en-US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/>
              <a:t>THE NUMBER </a:t>
            </a:r>
            <a:r>
              <a:rPr lang="en-US" altLang="en-US" sz="4000" b="1" i="1" smtClean="0"/>
              <a:t>e</a:t>
            </a:r>
            <a:endParaRPr lang="en-US" altLang="en-US" sz="4000" b="1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347" name="Text Box 11"/>
              <p:cNvSpPr txBox="1">
                <a:spLocks noChangeArrowheads="1"/>
              </p:cNvSpPr>
              <p:nvPr/>
            </p:nvSpPr>
            <p:spPr bwMode="auto">
              <a:xfrm>
                <a:off x="190500" y="1236312"/>
                <a:ext cx="8763000" cy="56369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The number </a:t>
                </a:r>
                <a:r>
                  <a:rPr lang="en-US" altLang="en-US" i="1" dirty="0" smtClean="0">
                    <a:latin typeface="Cambria" panose="02040503050406030204" pitchFamily="18" charset="0"/>
                  </a:rPr>
                  <a:t>e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 is called the </a:t>
                </a:r>
                <a:r>
                  <a:rPr lang="en-US" altLang="en-US" b="1" u="sng" dirty="0" smtClean="0">
                    <a:solidFill>
                      <a:srgbClr val="0000FF"/>
                    </a:solidFill>
                    <a:latin typeface="Cambria" panose="02040503050406030204" pitchFamily="18" charset="0"/>
                  </a:rPr>
                  <a:t>natural number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 and is often the base of an exponential function.  It is defined as the number that the expression</a:t>
                </a:r>
              </a:p>
              <a:p>
                <a:pPr eaLnBrk="1" hangingPunct="1"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en-US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box>
                                <m:boxPr>
                                  <m:ctrlPr>
                                    <a:rPr lang="en-US" alt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US" alt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en-U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altLang="en-US" b="0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den>
                                  </m:f>
                                </m:e>
                              </m:box>
                            </m:e>
                          </m:d>
                        </m:e>
                        <m:sup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altLang="en-US" dirty="0" smtClean="0">
                  <a:latin typeface="Cambria" panose="02040503050406030204" pitchFamily="18" charset="0"/>
                </a:endParaRPr>
              </a:p>
              <a:p>
                <a:pPr eaLnBrk="1" hangingPunct="1"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approaches as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→∞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.</a:t>
                </a:r>
              </a:p>
              <a:p>
                <a:pPr eaLnBrk="1" hangingPunct="1"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The decimal approximation of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is </a:t>
                </a:r>
              </a:p>
              <a:p>
                <a:pPr algn="ctr" eaLnBrk="1" hangingPunct="1"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i="1" dirty="0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US" altLang="en-US" b="0" i="1" dirty="0" smtClean="0">
                          <a:latin typeface="Cambria Math" panose="02040503050406030204" pitchFamily="18" charset="0"/>
                        </a:rPr>
                        <m:t>≈</m:t>
                      </m:r>
                      <m:r>
                        <a:rPr lang="en-US" altLang="en-US" i="1" dirty="0" smtClean="0">
                          <a:latin typeface="Cambria Math" panose="02040503050406030204" pitchFamily="18" charset="0"/>
                        </a:rPr>
                        <m:t> 2.718281828459045</m:t>
                      </m:r>
                    </m:oMath>
                  </m:oMathPara>
                </a14:m>
                <a:endParaRPr lang="en-US" altLang="en-US" dirty="0" smtClean="0">
                  <a:latin typeface="Cambria" panose="02040503050406030204" pitchFamily="18" charset="0"/>
                </a:endParaRPr>
              </a:p>
              <a:p>
                <a:pPr algn="ctr" eaLnBrk="1" hangingPunct="1"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i="1" dirty="0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US" altLang="en-US" i="1" dirty="0">
                          <a:latin typeface="Cambria Math" panose="02040503050406030204" pitchFamily="18" charset="0"/>
                        </a:rPr>
                        <m:t>≈</m:t>
                      </m:r>
                      <m:r>
                        <a:rPr lang="en-US" altLang="en-US" i="1" dirty="0" smtClean="0">
                          <a:latin typeface="Cambria Math" panose="02040503050406030204" pitchFamily="18" charset="0"/>
                        </a:rPr>
                        <m:t>2.7  1828  1828  45  90  45</m:t>
                      </m:r>
                    </m:oMath>
                  </m:oMathPara>
                </a14:m>
                <a:endParaRPr lang="en-US" altLang="en-US" dirty="0">
                  <a:latin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14347" name="Text 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0500" y="1236312"/>
                <a:ext cx="8763000" cy="5636928"/>
              </a:xfrm>
              <a:prstGeom prst="rect">
                <a:avLst/>
              </a:prstGeom>
              <a:blipFill rotWithShape="0">
                <a:blip r:embed="rId2"/>
                <a:stretch>
                  <a:fillRect l="-1739" t="-140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THE NATURAL EXPONENTIAL FUNCTION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243" name="Text Box 6"/>
              <p:cNvSpPr txBox="1">
                <a:spLocks noChangeArrowheads="1"/>
              </p:cNvSpPr>
              <p:nvPr/>
            </p:nvSpPr>
            <p:spPr bwMode="auto">
              <a:xfrm>
                <a:off x="533400" y="2133600"/>
                <a:ext cx="7848600" cy="15696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dirty="0" smtClean="0">
                    <a:latin typeface="Cambria" panose="02040503050406030204" pitchFamily="18" charset="0"/>
                  </a:rPr>
                  <a:t>The exponential function defined by</a:t>
                </a:r>
              </a:p>
              <a:p>
                <a:pPr algn="ctr"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i="1" dirty="0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altLang="en-US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en-US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altLang="en-US" i="1" dirty="0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en-US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en-US" i="1" dirty="0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en-US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altLang="en-US" dirty="0">
                  <a:latin typeface="Cambria" panose="02040503050406030204" pitchFamily="18" charset="0"/>
                </a:endParaRPr>
              </a:p>
              <a:p>
                <a:pPr eaLnBrk="1" hangingPunct="1"/>
                <a:r>
                  <a:rPr lang="en-US" altLang="en-US" dirty="0">
                    <a:latin typeface="Cambria" panose="02040503050406030204" pitchFamily="18" charset="0"/>
                  </a:rPr>
                  <a:t>is called the </a:t>
                </a:r>
                <a:r>
                  <a:rPr lang="en-US" altLang="en-US" b="1" u="sng" dirty="0">
                    <a:solidFill>
                      <a:srgbClr val="0000FF"/>
                    </a:solidFill>
                    <a:latin typeface="Cambria" panose="02040503050406030204" pitchFamily="18" charset="0"/>
                  </a:rPr>
                  <a:t>natural exponential function</a:t>
                </a:r>
                <a:r>
                  <a:rPr lang="en-US" altLang="en-US" dirty="0">
                    <a:latin typeface="Cambria" panose="02040503050406030204" pitchFamily="18" charset="0"/>
                  </a:rPr>
                  <a:t>.</a:t>
                </a:r>
              </a:p>
            </p:txBody>
          </p:sp>
        </mc:Choice>
        <mc:Fallback>
          <p:sp>
            <p:nvSpPr>
              <p:cNvPr id="10243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3400" y="2133600"/>
                <a:ext cx="7848600" cy="1569660"/>
              </a:xfrm>
              <a:prstGeom prst="rect">
                <a:avLst/>
              </a:prstGeom>
              <a:blipFill rotWithShape="0">
                <a:blip r:embed="rId2"/>
                <a:stretch>
                  <a:fillRect l="-2020" t="-5058" r="-699" b="-1206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196</Words>
  <Application>Microsoft Office PowerPoint</Application>
  <PresentationFormat>On-screen Show (4:3)</PresentationFormat>
  <Paragraphs>62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Cambria</vt:lpstr>
      <vt:lpstr>Cambria Math</vt:lpstr>
      <vt:lpstr>Times New Roman</vt:lpstr>
      <vt:lpstr>Default Design</vt:lpstr>
      <vt:lpstr>Sections 6.3</vt:lpstr>
      <vt:lpstr>LAWS OF EXPONENTS</vt:lpstr>
      <vt:lpstr>EXPONENTIAL FUNCTION</vt:lpstr>
      <vt:lpstr>GRAPHING EXPONENTIAL FUNCTIONS</vt:lpstr>
      <vt:lpstr>A THEOREM</vt:lpstr>
      <vt:lpstr>PROPERTIES OF f(x)=a^x</vt:lpstr>
      <vt:lpstr>GROWTH AND DECAY FUNCTIONS</vt:lpstr>
      <vt:lpstr>THE NUMBER e</vt:lpstr>
      <vt:lpstr>THE NATURAL EXPONENTIAL FUNCTION</vt:lpstr>
      <vt:lpstr>EXPONENTIAL EQUATIONS</vt:lpstr>
    </vt:vector>
  </TitlesOfParts>
  <Company>Gordon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3.2</dc:title>
  <dc:creator>Allen G. Fuller</dc:creator>
  <cp:lastModifiedBy>Fuller, Allen</cp:lastModifiedBy>
  <cp:revision>43</cp:revision>
  <dcterms:created xsi:type="dcterms:W3CDTF">2003-02-03T02:59:02Z</dcterms:created>
  <dcterms:modified xsi:type="dcterms:W3CDTF">2016-06-30T13:38:54Z</dcterms:modified>
</cp:coreProperties>
</file>