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7" r:id="rId6"/>
    <p:sldId id="259" r:id="rId7"/>
    <p:sldId id="268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E1C7-81A1-4E3D-8311-8BEDAC0C5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7D13-B28E-4E34-8F17-8E4E8BB99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6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BDDBF-BEED-4896-943F-F285E83856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5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7A781D-E5A5-4C4D-A0CC-FA2644335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B1AC1-0806-408F-B304-E5089706E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47EBE-6570-4888-8841-7EA135CE91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4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76FFE-A199-4EDB-9BCD-B905A625C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23F05-FAE9-49FF-98EB-53094C4F36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B926C-6A33-4807-AFD0-D7A732308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EC0A-38D2-42BB-B7BD-87873CE3D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67F25-D5D0-4183-8E1C-C97B1179F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CE1A6-8442-46AE-BFAC-55BA910A4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54A6696-6128-43A3-97F1-A67AD3CC23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Section 6.1</a:t>
            </a:r>
            <a:br>
              <a:rPr lang="en-US" b="1"/>
            </a:br>
            <a:r>
              <a:rPr lang="en-US" b="1"/>
              <a:t>Section 6.2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Composite Functions</a:t>
            </a:r>
          </a:p>
          <a:p>
            <a:r>
              <a:rPr lang="en-US" b="1" dirty="0" smtClean="0"/>
              <a:t>One-to-One Functions; Inverse </a:t>
            </a:r>
            <a:r>
              <a:rPr lang="en-US" b="1" dirty="0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FINDING A FORMULA FOR</a:t>
            </a:r>
            <a:br>
              <a:rPr lang="en-US" sz="4000" b="1"/>
            </a:br>
            <a:r>
              <a:rPr lang="en-US" sz="4000" b="1"/>
              <a:t>AN INVERSE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6" name="Text Box 4"/>
              <p:cNvSpPr txBox="1">
                <a:spLocks noChangeArrowheads="1"/>
              </p:cNvSpPr>
              <p:nvPr/>
            </p:nvSpPr>
            <p:spPr bwMode="auto">
              <a:xfrm>
                <a:off x="190500" y="1828800"/>
                <a:ext cx="8763000" cy="3701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1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</a:t>
                </a:r>
                <a:r>
                  <a:rPr lang="en-US" dirty="0" smtClean="0">
                    <a:latin typeface="Cambria" pitchFamily="18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dirty="0" smtClean="0">
                  <a:latin typeface="Cambria" pitchFamily="18" charset="0"/>
                </a:endParaRP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2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</a:t>
                </a:r>
                <a:r>
                  <a:rPr lang="en-US" dirty="0" smtClean="0">
                    <a:latin typeface="Cambria" pitchFamily="18" charset="0"/>
                  </a:rPr>
                  <a:t>Interchange the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; that is, replace all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</a:t>
                </a:r>
                <a:r>
                  <a:rPr lang="en-US" dirty="0" smtClean="0">
                    <a:latin typeface="Cambria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and all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’s.</a:t>
                </a:r>
                <a:endParaRPr lang="en-US" dirty="0" smtClean="0">
                  <a:latin typeface="Cambria" pitchFamily="18" charset="0"/>
                </a:endParaRP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3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 	</a:t>
                </a:r>
                <a:r>
                  <a:rPr lang="en-US" dirty="0" smtClean="0">
                    <a:latin typeface="Cambria" pitchFamily="18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4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33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1828800"/>
                <a:ext cx="8763000" cy="3701013"/>
              </a:xfrm>
              <a:prstGeom prst="rect">
                <a:avLst/>
              </a:prstGeom>
              <a:blipFill rotWithShape="0">
                <a:blip r:embed="rId2"/>
                <a:stretch>
                  <a:fillRect l="-1739" t="-2142" b="-44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COMPOSITE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229600" cy="4090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dirty="0" smtClean="0">
                    <a:latin typeface="Cambria" pitchFamily="18" charset="0"/>
                  </a:rPr>
                  <a:t>Given two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, the </a:t>
                </a:r>
                <a:r>
                  <a:rPr lang="en-US" b="1" u="sng" dirty="0">
                    <a:solidFill>
                      <a:srgbClr val="0000FF"/>
                    </a:solidFill>
                    <a:latin typeface="Cambria" pitchFamily="18" charset="0"/>
                  </a:rPr>
                  <a:t>composite function</a:t>
                </a:r>
                <a:r>
                  <a:rPr lang="en-US" dirty="0">
                    <a:latin typeface="Cambria" pitchFamily="18" charset="0"/>
                  </a:rPr>
                  <a:t>, denote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>
                    <a:latin typeface="Cambria" pitchFamily="18" charset="0"/>
                    <a:cs typeface="Times New Roman" pitchFamily="18" charset="0"/>
                  </a:rPr>
                  <a:t>  (read 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dirty="0">
                    <a:latin typeface="Cambria" pitchFamily="18" charset="0"/>
                    <a:cs typeface="Times New Roman" pitchFamily="18" charset="0"/>
                  </a:rPr>
                  <a:t> composed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</m:oMath>
                </a14:m>
                <a:r>
                  <a:rPr lang="en-US" dirty="0">
                    <a:latin typeface="Cambria" pitchFamily="18" charset="0"/>
                    <a:cs typeface="Times New Roman" pitchFamily="18" charset="0"/>
                  </a:rPr>
                  <a:t>”), is defined </a:t>
                </a:r>
                <a:r>
                  <a:rPr lang="en-US" dirty="0" smtClean="0">
                    <a:latin typeface="Cambria" pitchFamily="18" charset="0"/>
                    <a:cs typeface="Times New Roman" pitchFamily="18" charset="0"/>
                  </a:rPr>
                  <a:t>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∘</m:t>
                          </m:r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latin typeface="Cambria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dirty="0" smtClean="0">
                    <a:latin typeface="Cambria" pitchFamily="18" charset="0"/>
                  </a:rPr>
                  <a:t>The </a:t>
                </a:r>
                <a:r>
                  <a:rPr lang="en-US" dirty="0">
                    <a:latin typeface="Cambria" pitchFamily="18" charset="0"/>
                  </a:rPr>
                  <a:t>domain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is the set of all numbers </a:t>
                </a:r>
                <a:r>
                  <a:rPr lang="en-US" dirty="0" smtClean="0"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in the domain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</a:rPr>
                  <a:t> is </a:t>
                </a:r>
                <a:r>
                  <a:rPr lang="en-US" dirty="0">
                    <a:latin typeface="Cambria" pitchFamily="18" charset="0"/>
                  </a:rPr>
                  <a:t>in the domain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10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229600" cy="4090159"/>
              </a:xfrm>
              <a:prstGeom prst="rect">
                <a:avLst/>
              </a:prstGeom>
              <a:blipFill rotWithShape="1">
                <a:blip r:embed="rId2"/>
                <a:stretch>
                  <a:fillRect l="-1926" t="-1937" r="-593" b="-38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ONE-TO-ONE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762000" y="2209800"/>
                <a:ext cx="7620000" cy="3046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A function is </a:t>
                </a:r>
                <a:r>
                  <a:rPr lang="en-US" b="1" u="sng" dirty="0">
                    <a:solidFill>
                      <a:srgbClr val="0000FF"/>
                    </a:solidFill>
                    <a:latin typeface="Cambria" pitchFamily="18" charset="0"/>
                  </a:rPr>
                  <a:t>one-to-one</a:t>
                </a:r>
                <a:r>
                  <a:rPr lang="en-US" dirty="0">
                    <a:latin typeface="Cambria" pitchFamily="18" charset="0"/>
                  </a:rPr>
                  <a:t> if </a:t>
                </a:r>
                <a:r>
                  <a:rPr lang="en-US" dirty="0" smtClean="0">
                    <a:latin typeface="Cambria" pitchFamily="18" charset="0"/>
                  </a:rPr>
                  <a:t>any two different inputs in the domain correspond to two different outputs in the range.  Put another way, a function is one-to-one if no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in the range is the image of more than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in the domain.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2209800"/>
                <a:ext cx="762000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2000" t="-2605" r="-880" b="-56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TESTING FOR A</a:t>
            </a:r>
            <a:br>
              <a:rPr lang="en-US" sz="4000" b="1"/>
            </a:br>
            <a:r>
              <a:rPr lang="en-US" sz="4000" b="1"/>
              <a:t>ONE-TO-ONE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2362200"/>
                <a:ext cx="7848600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>
                    <a:latin typeface="Cambria" pitchFamily="18" charset="0"/>
                  </a:rPr>
                  <a:t>Horizontal Line Test:</a:t>
                </a:r>
                <a:r>
                  <a:rPr lang="en-US" dirty="0">
                    <a:latin typeface="Cambria" pitchFamily="18" charset="0"/>
                  </a:rPr>
                  <a:t>  A </a:t>
                </a:r>
                <a:r>
                  <a:rPr lang="en-US" dirty="0" smtClean="0">
                    <a:latin typeface="Cambria" pitchFamily="18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is one-to-one </a:t>
                </a:r>
                <a:r>
                  <a:rPr lang="en-US" dirty="0" smtClean="0">
                    <a:latin typeface="Cambria" pitchFamily="18" charset="0"/>
                  </a:rPr>
                  <a:t>if </a:t>
                </a:r>
                <a:r>
                  <a:rPr lang="en-US" dirty="0">
                    <a:latin typeface="Cambria" pitchFamily="18" charset="0"/>
                  </a:rPr>
                  <a:t>and only if </a:t>
                </a:r>
                <a:r>
                  <a:rPr lang="en-US" dirty="0" smtClean="0">
                    <a:latin typeface="Cambria" pitchFamily="18" charset="0"/>
                  </a:rPr>
                  <a:t>every horizontal </a:t>
                </a:r>
                <a:r>
                  <a:rPr lang="en-US" dirty="0">
                    <a:latin typeface="Cambria" pitchFamily="18" charset="0"/>
                  </a:rPr>
                  <a:t>line </a:t>
                </a:r>
                <a:r>
                  <a:rPr lang="en-US" dirty="0" smtClean="0">
                    <a:latin typeface="Cambria" pitchFamily="18" charset="0"/>
                  </a:rPr>
                  <a:t>intersects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in at most one point.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362200"/>
                <a:ext cx="7848600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1941" t="-3846" b="-85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THEOREM ON ONE-TO-ONE FUNCTIONS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828800"/>
                <a:ext cx="8077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" panose="02040503050406030204" pitchFamily="18" charset="0"/>
                  </a:rPr>
                  <a:t>A function that is increasing on an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a one-to-one function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mbria" panose="02040503050406030204" pitchFamily="18" charset="0"/>
                  </a:rPr>
                  <a:t>A function that is </a:t>
                </a:r>
                <a:r>
                  <a:rPr lang="en-US" dirty="0" smtClean="0">
                    <a:latin typeface="Cambria" panose="02040503050406030204" pitchFamily="18" charset="0"/>
                  </a:rPr>
                  <a:t>decreasing </a:t>
                </a:r>
                <a:r>
                  <a:rPr lang="en-US" dirty="0">
                    <a:latin typeface="Cambria" panose="02040503050406030204" pitchFamily="18" charset="0"/>
                  </a:rPr>
                  <a:t>on an interval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>
                    <a:latin typeface="Cambria" panose="02040503050406030204" pitchFamily="18" charset="0"/>
                  </a:rPr>
                  <a:t> is a one-to-one function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077200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1660" t="-3846" r="-2566" b="-8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62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DEFINITION OF AN INVERSE FUNCTION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1524000"/>
                <a:ext cx="8534400" cy="5137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Suppose that 𝑓 is a one-to-one function.  Then, corresponding to each 𝑥 in the domain of 𝑓, there is exactly one 𝑦 in the range (because 𝑓 is a function); and corresponding to each 𝑦 in the range of 𝑓, there is exactly one 𝑥 in the domain (because 𝑓 is one-to-one).  The correspondence from the range of 𝑓 back to the domain of 𝑓 is called the </a:t>
                </a:r>
                <a:r>
                  <a:rPr lang="en-US" sz="3000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inverse function of </a:t>
                </a:r>
                <a:r>
                  <a:rPr lang="en-US" sz="30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3000" b="1" i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f</a:t>
                </a:r>
                <a:r>
                  <a:rPr lang="en-US" sz="3000" dirty="0" smtClean="0">
                    <a:latin typeface="Cambria" panose="02040503050406030204" pitchFamily="18" charset="0"/>
                  </a:rPr>
                  <a:t>.  </a:t>
                </a:r>
                <a:r>
                  <a:rPr lang="en-US" sz="3000" dirty="0">
                    <a:latin typeface="Cambria" panose="02040503050406030204" pitchFamily="18" charset="0"/>
                  </a:rPr>
                  <a:t>The </a:t>
                </a:r>
                <a:r>
                  <a:rPr lang="en-US" sz="3000" dirty="0" smtClean="0">
                    <a:latin typeface="Cambria" panose="02040503050406030204" pitchFamily="18" charset="0"/>
                  </a:rPr>
                  <a:t>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 is used to denote the inverse function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800"/>
                  </a:spcAft>
                </a:pPr>
                <a:r>
                  <a:rPr lang="en-US" sz="2800" u="sng" dirty="0">
                    <a:latin typeface="Cambria" pitchFamily="18" charset="0"/>
                  </a:rPr>
                  <a:t>NOTE</a:t>
                </a:r>
                <a:r>
                  <a:rPr lang="en-US" sz="2800" dirty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latin typeface="Cambria" pitchFamily="18" charset="0"/>
                  </a:rPr>
                  <a:t> does </a:t>
                </a:r>
                <a:r>
                  <a:rPr lang="en-US" sz="2800" b="1" i="1" u="sng" dirty="0">
                    <a:solidFill>
                      <a:srgbClr val="FF0000"/>
                    </a:solidFill>
                    <a:latin typeface="Cambria" pitchFamily="18" charset="0"/>
                  </a:rPr>
                  <a:t>NOT</a:t>
                </a:r>
                <a:r>
                  <a:rPr lang="en-US" sz="2800" dirty="0">
                    <a:latin typeface="Cambria" pitchFamily="18" charset="0"/>
                  </a:rPr>
                  <a:t> mean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sz="2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8534400" cy="5137432"/>
              </a:xfrm>
              <a:prstGeom prst="rect">
                <a:avLst/>
              </a:prstGeom>
              <a:blipFill rotWithShape="0">
                <a:blip r:embed="rId2"/>
                <a:stretch>
                  <a:fillRect l="-1643" t="-1542" r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INVERSE FUNCTIONS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905000"/>
                <a:ext cx="8153400" cy="144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Domain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= 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;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sub>
                    </m:sSub>
                  </m:oMath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Range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= Domain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;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sub>
                    </m:sSub>
                  </m:oMath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05000"/>
                <a:ext cx="8153400" cy="1442446"/>
              </a:xfrm>
              <a:prstGeom prst="rect">
                <a:avLst/>
              </a:prstGeom>
              <a:blipFill rotWithShape="1">
                <a:blip r:embed="rId2"/>
                <a:stretch>
                  <a:fillRect l="-1945" t="-5932" b="-8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35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AN EQUIVALENT DEFINITION OF INVERSE FUNCTIONS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Text Box 4"/>
              <p:cNvSpPr txBox="1">
                <a:spLocks noChangeArrowheads="1"/>
              </p:cNvSpPr>
              <p:nvPr/>
            </p:nvSpPr>
            <p:spPr bwMode="auto">
              <a:xfrm>
                <a:off x="533400" y="1905000"/>
                <a:ext cx="7924800" cy="4222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In the language of function notation, two functions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are </a:t>
                </a:r>
                <a:r>
                  <a:rPr lang="en-US" b="1" u="sng" dirty="0">
                    <a:solidFill>
                      <a:srgbClr val="0000FF"/>
                    </a:solidFill>
                    <a:latin typeface="Cambria" pitchFamily="18" charset="0"/>
                  </a:rPr>
                  <a:t>inverses</a:t>
                </a:r>
                <a:r>
                  <a:rPr lang="en-US" dirty="0">
                    <a:latin typeface="Cambria" pitchFamily="18" charset="0"/>
                  </a:rPr>
                  <a:t> of each other if and only </a:t>
                </a:r>
                <a:r>
                  <a:rPr lang="en-US" dirty="0" smtClean="0">
                    <a:latin typeface="Cambria" pitchFamily="18" charset="0"/>
                  </a:rPr>
                  <a:t>if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∘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is in the domain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is in the domain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717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905000"/>
                <a:ext cx="7924800" cy="4222181"/>
              </a:xfrm>
              <a:prstGeom prst="rect">
                <a:avLst/>
              </a:prstGeom>
              <a:blipFill rotWithShape="1">
                <a:blip r:embed="rId2"/>
                <a:stretch>
                  <a:fillRect l="-2000" t="-1879" r="-769" b="-14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GRAPHING AN</a:t>
            </a:r>
            <a:br>
              <a:rPr lang="en-US" sz="4000" b="1"/>
            </a:br>
            <a:r>
              <a:rPr lang="en-US" sz="4000" b="1"/>
              <a:t>INVERSE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2057400"/>
                <a:ext cx="8305800" cy="37830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Theorem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  The graph of a one-to-one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the graph of its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Cambria" pitchFamily="18" charset="0"/>
                  </a:rPr>
                  <a:t> are symmetric with respect to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itchFamily="18" charset="0"/>
                  </a:rPr>
                  <a:t>Practical Application</a:t>
                </a:r>
                <a:r>
                  <a:rPr lang="en-US" dirty="0" smtClean="0">
                    <a:latin typeface="Cambria" pitchFamily="18" charset="0"/>
                  </a:rPr>
                  <a:t>:  Given the graph of a one-to-one function, the graph of its inverse is obtained by switching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- </a:t>
                </a:r>
                <a:r>
                  <a:rPr lang="en-US" dirty="0">
                    <a:latin typeface="Cambria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-</a:t>
                </a:r>
                <a:r>
                  <a:rPr lang="en-US" dirty="0">
                    <a:latin typeface="Cambria" pitchFamily="18" charset="0"/>
                  </a:rPr>
                  <a:t>coordinates</a:t>
                </a:r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057400"/>
                <a:ext cx="8305800" cy="3783087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097" r="-2790" b="-41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295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Cambria Math</vt:lpstr>
      <vt:lpstr>Times New Roman</vt:lpstr>
      <vt:lpstr>Default Design</vt:lpstr>
      <vt:lpstr>Section 6.1 Section 6.2</vt:lpstr>
      <vt:lpstr>THE COMPOSITE FUNCTION</vt:lpstr>
      <vt:lpstr>ONE-TO-ONE FUNCTIONS</vt:lpstr>
      <vt:lpstr>TESTING FOR A ONE-TO-ONE FUNCTION</vt:lpstr>
      <vt:lpstr>A THEOREM ON ONE-TO-ONE FUNCTIONS</vt:lpstr>
      <vt:lpstr>DEFINITION OF AN INVERSE FUNCTION</vt:lpstr>
      <vt:lpstr>PROPERTIES OF INVERSE FUNCTIONS</vt:lpstr>
      <vt:lpstr>AN EQUIVALENT DEFINITION OF INVERSE FUNCTIONS</vt:lpstr>
      <vt:lpstr>GRAPHING AN INVERSE FUNCTION</vt:lpstr>
      <vt:lpstr>FINDING A FORMULA FOR AN INVERSE FUNCTION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</dc:title>
  <dc:creator>a_fuller</dc:creator>
  <cp:lastModifiedBy>Fuller, Allen</cp:lastModifiedBy>
  <cp:revision>15</cp:revision>
  <dcterms:created xsi:type="dcterms:W3CDTF">2005-04-25T21:46:05Z</dcterms:created>
  <dcterms:modified xsi:type="dcterms:W3CDTF">2016-05-02T14:39:54Z</dcterms:modified>
</cp:coreProperties>
</file>