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82" r:id="rId6"/>
    <p:sldId id="267" r:id="rId7"/>
    <p:sldId id="277" r:id="rId8"/>
    <p:sldId id="278" r:id="rId9"/>
    <p:sldId id="279" r:id="rId10"/>
    <p:sldId id="265" r:id="rId11"/>
    <p:sldId id="266" r:id="rId12"/>
    <p:sldId id="268" r:id="rId13"/>
    <p:sldId id="269" r:id="rId14"/>
    <p:sldId id="270" r:id="rId15"/>
    <p:sldId id="271" r:id="rId16"/>
    <p:sldId id="280" r:id="rId17"/>
    <p:sldId id="272" r:id="rId18"/>
    <p:sldId id="273" r:id="rId19"/>
    <p:sldId id="274" r:id="rId20"/>
    <p:sldId id="262" r:id="rId21"/>
    <p:sldId id="275" r:id="rId22"/>
    <p:sldId id="281" r:id="rId23"/>
    <p:sldId id="264" r:id="rId24"/>
    <p:sldId id="276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BFD54F-EED3-45AE-ADCA-FAF549640D96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188352-8C7A-4BE0-88E9-7833C9CE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5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A58-1151-4A2F-A068-CCBB724B8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50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90802-3A88-4D9F-ADB6-2CF5798C5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6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87A0-6864-4232-9BBE-38761AF41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07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188E-39D8-41A4-B1C9-E6E33289D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A72A1C-9FE1-4A79-AF51-83909F016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01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DFC6-E117-4053-87C2-F0192A86B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8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F318-B2DA-4EE3-B8E0-06A482FFE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55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CFCA-57EB-4D81-AD8B-08CB392FD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27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81E7-A2E2-4306-BCCF-32AA8352A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6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66D8-3105-4EFA-9CE0-186472609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39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5BC2-9E4D-458B-B978-C65D2E2B0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53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9F62-C558-4B21-893A-69E580CD4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8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C498-D3C1-495F-85DF-5E802224B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4E6BEC6-825F-45D8-9093-E6794A9B4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b="1" smtClean="0"/>
              <a:t>Section 5.1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Polynomial Functions and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POWER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95300" y="1448740"/>
                <a:ext cx="8153400" cy="3041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A </a:t>
                </a:r>
                <a:r>
                  <a:rPr lang="en-US" altLang="en-US" b="1" u="sng" dirty="0" smtClean="0">
                    <a:solidFill>
                      <a:srgbClr val="3333FF"/>
                    </a:solidFill>
                    <a:latin typeface="Cambria" panose="02040503050406030204" pitchFamily="18" charset="0"/>
                  </a:rPr>
                  <a:t>power function of degree </a:t>
                </a:r>
                <a:r>
                  <a:rPr lang="en-US" altLang="en-US" b="1" i="1" u="sng" dirty="0" smtClean="0">
                    <a:solidFill>
                      <a:srgbClr val="3333FF"/>
                    </a:solidFill>
                    <a:latin typeface="Cambria" panose="02040503050406030204" pitchFamily="18" charset="0"/>
                  </a:rPr>
                  <a:t>n</a:t>
                </a:r>
                <a:r>
                  <a:rPr lang="en-US" altLang="en-US" dirty="0" smtClean="0">
                    <a:latin typeface="Cambria" panose="02040503050406030204" pitchFamily="18" charset="0"/>
                  </a:rPr>
                  <a:t> is a monomial of the form</a:t>
                </a:r>
              </a:p>
              <a:p>
                <a:pPr algn="ctr"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en-US" dirty="0" smtClean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where </a:t>
                </a:r>
                <a:r>
                  <a:rPr lang="en-US" altLang="en-US" i="1" dirty="0" smtClean="0">
                    <a:latin typeface="Cambria" panose="02040503050406030204" pitchFamily="18" charset="0"/>
                  </a:rPr>
                  <a:t>a</a:t>
                </a:r>
                <a:r>
                  <a:rPr lang="en-US" altLang="en-US" dirty="0" smtClean="0">
                    <a:latin typeface="Cambria" panose="02040503050406030204" pitchFamily="18" charset="0"/>
                  </a:rPr>
                  <a:t> is a real number,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an integer.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448740"/>
                <a:ext cx="8153400" cy="3041858"/>
              </a:xfrm>
              <a:prstGeom prst="rect">
                <a:avLst/>
              </a:prstGeom>
              <a:blipFill rotWithShape="0">
                <a:blip r:embed="rId2"/>
                <a:stretch>
                  <a:fillRect l="-1868" t="-2605" r="-1495" b="-56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b="1" smtClean="0"/>
              <a:t>PROPERTIES OF POWER FUNCTIONS OF EVEN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57200" y="1444075"/>
                <a:ext cx="8686800" cy="5498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1920"/>
                  </a:spcAft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9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</a:rPr>
                  <a:t> be a power function where </a:t>
                </a:r>
                <a14:m>
                  <m:oMath xmlns:m="http://schemas.openxmlformats.org/officeDocument/2006/math">
                    <m:r>
                      <a:rPr lang="en-US" altLang="en-US" sz="29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</a:rPr>
                  <a:t> is a positive even integer.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The graph of the function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</a:rPr>
                  <a:t> is symmetric with respect to the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</a:rPr>
                  <a:t>-axis.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The domain is the set of all real numbers.  The range is the set of nonnegative real numbers.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The graph always contains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9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9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−1, 1</m:t>
                        </m:r>
                      </m:e>
                    </m:d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(0, 0)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(1,1)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As the exponent increases in magnitude, the graph becomes more vertical when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&lt;−1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&gt; 1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; but for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near the origin, the graph tends to flatten out and lie closer to the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4075"/>
                <a:ext cx="8686800" cy="5498941"/>
              </a:xfrm>
              <a:prstGeom prst="rect">
                <a:avLst/>
              </a:prstGeom>
              <a:blipFill rotWithShape="0">
                <a:blip r:embed="rId2"/>
                <a:stretch>
                  <a:fillRect l="-1474" t="-2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b="1" smtClean="0"/>
              <a:t>PROPERTIES OF POWER FUNCTIONS OF ODD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421433" y="1506791"/>
                <a:ext cx="8686800" cy="5351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1920"/>
                  </a:spcAft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9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</a:rPr>
                  <a:t> be a power function where </a:t>
                </a:r>
                <a14:m>
                  <m:oMath xmlns:m="http://schemas.openxmlformats.org/officeDocument/2006/math">
                    <m:r>
                      <a:rPr lang="en-US" altLang="en-US" sz="29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</a:rPr>
                  <a:t> is a positive odd integer.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The graph of the function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</a:rPr>
                  <a:t> is symmetric with respect to the </a:t>
                </a:r>
                <a:r>
                  <a:rPr lang="en-US" altLang="en-US" sz="2900" dirty="0" err="1" smtClean="0">
                    <a:latin typeface="Cambria" panose="02040503050406030204" pitchFamily="18" charset="0"/>
                  </a:rPr>
                  <a:t>orign</a:t>
                </a:r>
                <a:r>
                  <a:rPr lang="en-US" altLang="en-US" sz="29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The domain is the set of all real numbers.  The range is the set of all real numbers.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</a:rPr>
                  <a:t>The graph always contains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9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9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−1, </m:t>
                        </m:r>
                        <m:r>
                          <a:rPr lang="en-US" altLang="en-US" sz="29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9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(0, 0)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(1,1)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09600" indent="-609600">
                  <a:lnSpc>
                    <a:spcPct val="80000"/>
                  </a:lnSpc>
                  <a:spcAft>
                    <a:spcPts val="1920"/>
                  </a:spcAft>
                  <a:buFontTx/>
                  <a:buAutoNum type="arabicPeriod"/>
                </a:pPr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As the exponent increases in magnitude, the graph becomes more vertical when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&lt;−1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&gt; 1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; but for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near the origin, the graph tends to flatten out and lie closer to the </a:t>
                </a:r>
                <a14:m>
                  <m:oMath xmlns:m="http://schemas.openxmlformats.org/officeDocument/2006/math">
                    <m:r>
                      <a:rPr lang="en-US" altLang="en-US" sz="29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9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433" y="1506791"/>
                <a:ext cx="8686800" cy="5351209"/>
              </a:xfrm>
              <a:prstGeom prst="rect">
                <a:avLst/>
              </a:prstGeom>
              <a:blipFill rotWithShape="0">
                <a:blip r:embed="rId2"/>
                <a:stretch>
                  <a:fillRect l="-1474" t="-2961" b="-2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REAL ZEROS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57200" y="1417638"/>
                <a:ext cx="8458200" cy="5401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dirty="0" smtClean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30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is a function and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is a real number for which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is called a </a:t>
                </a:r>
                <a:r>
                  <a:rPr lang="en-US" altLang="en-US" sz="3000" b="1" u="sng" dirty="0" smtClean="0">
                    <a:solidFill>
                      <a:srgbClr val="3333FF"/>
                    </a:solidFill>
                    <a:latin typeface="Cambria" panose="02040503050406030204" pitchFamily="18" charset="0"/>
                  </a:rPr>
                  <a:t>real zero</a:t>
                </a:r>
                <a:r>
                  <a:rPr lang="en-US" altLang="en-US" sz="3000" dirty="0" smtClean="0">
                    <a:latin typeface="Cambria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.  It is also referred to as a </a:t>
                </a:r>
                <a:r>
                  <a:rPr lang="en-US" altLang="en-US" sz="3000" b="1" u="sng" dirty="0" smtClean="0">
                    <a:solidFill>
                      <a:srgbClr val="3333FF"/>
                    </a:solidFill>
                    <a:latin typeface="Cambria" panose="02040503050406030204" pitchFamily="18" charset="0"/>
                  </a:rPr>
                  <a:t>real root</a:t>
                </a:r>
                <a:r>
                  <a:rPr lang="en-US" altLang="en-US" sz="30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3000" dirty="0" smtClean="0">
                    <a:latin typeface="Cambria" panose="02040503050406030204" pitchFamily="18" charset="0"/>
                  </a:rPr>
                  <a:t>of 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000" dirty="0" smtClean="0">
                    <a:latin typeface="Cambria" panose="02040503050406030204" pitchFamily="18" charset="0"/>
                  </a:rPr>
                  <a:t>In particular, if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is a polynomial function, the following are equivalent:</a:t>
                </a:r>
              </a:p>
              <a:p>
                <a:pPr>
                  <a:spcBef>
                    <a:spcPct val="50000"/>
                  </a:spcBef>
                  <a:tabLst>
                    <a:tab pos="569913" algn="l"/>
                  </a:tabLst>
                </a:pPr>
                <a:r>
                  <a:rPr lang="en-US" altLang="en-US" sz="3000" dirty="0" smtClean="0">
                    <a:latin typeface="Cambria" panose="02040503050406030204" pitchFamily="18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is a real zero of a polynomial function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tabLst>
                    <a:tab pos="569913" algn="l"/>
                  </a:tabLst>
                </a:pPr>
                <a:r>
                  <a:rPr lang="en-US" altLang="en-US" sz="3000" dirty="0" smtClean="0">
                    <a:latin typeface="Cambria" panose="02040503050406030204" pitchFamily="18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-intercept of the graph of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tabLst>
                    <a:tab pos="569913" algn="l"/>
                  </a:tabLst>
                </a:pPr>
                <a:r>
                  <a:rPr lang="en-US" altLang="en-US" sz="3000" dirty="0" smtClean="0">
                    <a:latin typeface="Cambria" panose="02040503050406030204" pitchFamily="18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en-US" sz="3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tabLst>
                    <a:tab pos="569913" algn="l"/>
                  </a:tabLst>
                </a:pPr>
                <a:r>
                  <a:rPr lang="en-US" altLang="en-US" sz="30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4.	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 solution to the equation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17638"/>
                <a:ext cx="8458200" cy="5401479"/>
              </a:xfrm>
              <a:prstGeom prst="rect">
                <a:avLst/>
              </a:prstGeom>
              <a:blipFill rotWithShape="0">
                <a:blip r:embed="rId2"/>
                <a:stretch>
                  <a:fillRect l="-1657" t="-1467" r="-1729" b="-2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MULTIPLE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57200" y="1417638"/>
                <a:ext cx="8229600" cy="4026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dirty="0" smtClean="0">
                    <a:latin typeface="Cambria" panose="02040503050406030204" pitchFamily="18" charset="0"/>
                  </a:rPr>
                  <a:t>If the same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occurs more than once,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is called a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repeated</a:t>
                </a:r>
                <a:r>
                  <a:rPr lang="en-US" dirty="0" smtClean="0">
                    <a:latin typeface="Cambria" panose="02040503050406030204" pitchFamily="18" charset="0"/>
                  </a:rPr>
                  <a:t>, or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multiple</a:t>
                </a:r>
                <a:r>
                  <a:rPr lang="en-US" dirty="0" smtClean="0">
                    <a:latin typeface="Cambria" panose="02040503050406030204" pitchFamily="18" charset="0"/>
                  </a:rPr>
                  <a:t>,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zero</a:t>
                </a:r>
                <a:r>
                  <a:rPr lang="en-US" dirty="0" smtClean="0">
                    <a:latin typeface="Cambria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dirty="0" smtClean="0">
                    <a:latin typeface="Cambria" panose="02040503050406030204" pitchFamily="18" charset="0"/>
                  </a:rPr>
                  <a:t>Another way to say this is: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dirty="0" smtClean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is a factor of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is NOT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is called a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zero of multiplicity </a:t>
                </a:r>
                <a:r>
                  <a:rPr lang="en-US" b="1" i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 of </a:t>
                </a:r>
                <a:r>
                  <a:rPr lang="en-US" b="1" i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f</a:t>
                </a:r>
                <a:r>
                  <a:rPr lang="en-US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17638"/>
                <a:ext cx="8229600" cy="4026743"/>
              </a:xfrm>
              <a:prstGeom prst="rect">
                <a:avLst/>
              </a:prstGeom>
              <a:blipFill rotWithShape="0">
                <a:blip r:embed="rId2"/>
                <a:stretch>
                  <a:fillRect l="-1852" t="-1970" r="-1037" b="-4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ZEROS OF EVEN AND ODD MULTIPLICITY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57200" y="4343400"/>
                <a:ext cx="8382000" cy="2303195"/>
              </a:xfrm>
              <a:prstGeom prst="rect">
                <a:avLst/>
              </a:prstGeom>
              <a:noFill/>
              <a:ln w="47625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is a zero of odd multiplicity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Numerically:  The sign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changes from one side to the other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Graphically:  The graph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8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crosses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343400"/>
                <a:ext cx="8382000" cy="2303195"/>
              </a:xfrm>
              <a:prstGeom prst="rect">
                <a:avLst/>
              </a:prstGeom>
              <a:blipFill rotWithShape="0">
                <a:blip r:embed="rId2"/>
                <a:stretch>
                  <a:fillRect l="-1157" t="-1818" b="-5195"/>
                </a:stretch>
              </a:blipFill>
              <a:ln w="47625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457200" y="1728921"/>
                <a:ext cx="8382000" cy="2303195"/>
              </a:xfrm>
              <a:prstGeom prst="rect">
                <a:avLst/>
              </a:prstGeom>
              <a:noFill/>
              <a:ln w="47625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is a zero of even multiplicity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Numerically:  The sign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does not change from one side to the other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Graphically:  The graph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8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touches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728921"/>
                <a:ext cx="8382000" cy="2303195"/>
              </a:xfrm>
              <a:prstGeom prst="rect">
                <a:avLst/>
              </a:prstGeom>
              <a:blipFill rotWithShape="0">
                <a:blip r:embed="rId3"/>
                <a:stretch>
                  <a:fillRect l="-1157" t="-1818" b="-5455"/>
                </a:stretch>
              </a:blipFill>
              <a:ln w="47625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ROOTS OF MULTIPLICITY </a:t>
            </a:r>
            <a:r>
              <a:rPr lang="en-US" altLang="en-US" b="1" i="1" dirty="0"/>
              <a:t>m</a:t>
            </a:r>
            <a:endParaRPr lang="en-US" altLang="en-US" b="1" dirty="0"/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0772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Document" r:id="rId3" imgW="6343560" imgH="2057400" progId="WP10Doc">
                  <p:embed/>
                </p:oleObj>
              </mc:Choice>
              <mc:Fallback>
                <p:oleObj name="Document" r:id="rId3" imgW="6343560" imgH="2057400" progId="WP10Do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0772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1257300" y="3733800"/>
                <a:ext cx="6629400" cy="9515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odd,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even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endParaRPr lang="en-US" sz="20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300" y="3733800"/>
                <a:ext cx="6629400" cy="951543"/>
              </a:xfrm>
              <a:prstGeom prst="rect">
                <a:avLst/>
              </a:prstGeom>
              <a:blipFill rotWithShape="0">
                <a:blip r:embed="rId5"/>
                <a:stretch>
                  <a:fillRect t="-384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LOCAL MAXIMA AND LOCAL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57200" y="1676400"/>
                <a:ext cx="8458200" cy="3290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0"/>
                  </a:spcBef>
                  <a:spcAft>
                    <a:spcPts val="192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-value is a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local maximum</a:t>
                </a:r>
                <a:r>
                  <a:rPr lang="en-US" dirty="0" smtClean="0">
                    <a:latin typeface="Cambria" panose="02040503050406030204" pitchFamily="18" charset="0"/>
                  </a:rPr>
                  <a:t> if it is the largest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-value anywhere in its neighborhood on the graph.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92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-value is a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local minimum</a:t>
                </a:r>
                <a:r>
                  <a:rPr lang="en-US" dirty="0" smtClean="0">
                    <a:latin typeface="Cambria" panose="02040503050406030204" pitchFamily="18" charset="0"/>
                  </a:rPr>
                  <a:t> if it is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-value anywhere in its neighborhood on the graph.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76400"/>
                <a:ext cx="8458200" cy="3290644"/>
              </a:xfrm>
              <a:prstGeom prst="rect">
                <a:avLst/>
              </a:prstGeom>
              <a:blipFill rotWithShape="0">
                <a:blip r:embed="rId2"/>
                <a:stretch>
                  <a:fillRect l="-1657" t="-2407" b="-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TURNING POINTS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33400" y="1417638"/>
            <a:ext cx="81534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925"/>
              </a:spcAft>
            </a:pPr>
            <a:r>
              <a:rPr lang="en-US" altLang="en-US">
                <a:latin typeface="Cambria" panose="02040503050406030204" pitchFamily="18" charset="0"/>
              </a:rPr>
              <a:t>The points at which a graph changes direction are called </a:t>
            </a:r>
            <a:r>
              <a:rPr lang="en-US" altLang="en-US" b="1" u="sng">
                <a:solidFill>
                  <a:srgbClr val="0000FF"/>
                </a:solidFill>
                <a:latin typeface="Cambria" panose="02040503050406030204" pitchFamily="18" charset="0"/>
              </a:rPr>
              <a:t>turning points</a:t>
            </a:r>
            <a:r>
              <a:rPr lang="en-US" altLang="en-US">
                <a:latin typeface="Cambria" panose="02040503050406030204" pitchFamily="18" charset="0"/>
              </a:rPr>
              <a:t>.  Each turning points yields a local maximum or local minimum.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TURNING POINTS AND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304800" y="1600200"/>
                <a:ext cx="8229600" cy="3290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0"/>
                  </a:spcBef>
                  <a:spcAft>
                    <a:spcPts val="192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is a polynomial function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, then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turning points.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92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" panose="02040503050406030204" pitchFamily="18" charset="0"/>
                  </a:rPr>
                  <a:t>If the graph of a polynomial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turning points, then the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600200"/>
                <a:ext cx="8229600" cy="3290644"/>
              </a:xfrm>
              <a:prstGeom prst="rect">
                <a:avLst/>
              </a:prstGeom>
              <a:blipFill rotWithShape="0">
                <a:blip r:embed="rId2"/>
                <a:stretch>
                  <a:fillRect l="-1704" t="-2412" r="-2296" b="-5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57200" y="1112709"/>
                <a:ext cx="8534400" cy="5745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A </a:t>
                </a:r>
                <a:r>
                  <a:rPr lang="en-US" altLang="en-US" b="1" u="sng" dirty="0" smtClean="0">
                    <a:solidFill>
                      <a:srgbClr val="3333FF"/>
                    </a:solidFill>
                    <a:latin typeface="Cambria" panose="02040503050406030204" pitchFamily="18" charset="0"/>
                  </a:rPr>
                  <a:t>polynomial function</a:t>
                </a:r>
                <a:r>
                  <a:rPr lang="en-US" altLang="en-US" dirty="0" smtClean="0">
                    <a:latin typeface="Cambria" panose="02040503050406030204" pitchFamily="18" charset="0"/>
                  </a:rPr>
                  <a:t> in one variable is a function of the form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baseline="-25000" dirty="0" smtClean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are constants, called the </a:t>
                </a:r>
                <a:r>
                  <a:rPr lang="en-US" alt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of the polynomial,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an integer,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the variable.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it is called the </a:t>
                </a:r>
                <a:r>
                  <a:rPr lang="en-US" alt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leading coefficient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degree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of the polynomial.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	The domain of a polynomial function is all real numbers.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12709"/>
                <a:ext cx="8534400" cy="5745291"/>
              </a:xfrm>
              <a:prstGeom prst="rect">
                <a:avLst/>
              </a:prstGeom>
              <a:blipFill rotWithShape="0">
                <a:blip r:embed="rId2"/>
                <a:stretch>
                  <a:fillRect l="-1786" t="-1380" r="-643" b="-2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END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495300" y="1404938"/>
                <a:ext cx="81534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dirty="0" smtClean="0">
                    <a:latin typeface="Cambria" panose="02040503050406030204" pitchFamily="18" charset="0"/>
                  </a:rPr>
                  <a:t>The end behavior of the graph of a function for large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, either positive or negative, is referred to as its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end behavior</a:t>
                </a:r>
                <a:r>
                  <a:rPr lang="en-US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404938"/>
                <a:ext cx="815340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868" t="-5039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END BEHAVIOR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228600" y="1676400"/>
                <a:ext cx="8686800" cy="3221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For large values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, either positive or negative, the graph of the polynomial function 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800" dirty="0" smtClean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resembles the graph of the power function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76400"/>
                <a:ext cx="8686800" cy="3221395"/>
              </a:xfrm>
              <a:prstGeom prst="rect">
                <a:avLst/>
              </a:prstGeom>
              <a:blipFill rotWithShape="0">
                <a:blip r:embed="rId2"/>
                <a:stretch>
                  <a:fillRect l="-1474" t="-1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SUMMARY OF END BEHAVIOR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8356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Exponent of Leading Term 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Exponent of Leading Term Odd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Leading Term 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Up to left and up to 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Down to left and up to 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Leading Term Negative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Down to left and down to 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Up to left and down to 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4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GRAPH OF A POLYNOMIAL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342900" y="1417638"/>
                <a:ext cx="8801100" cy="5355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 be a polynomial function.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Degree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 smtClean="0">
                  <a:latin typeface="Cambria" panose="02040503050406030204" pitchFamily="18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-intercept: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 smtClean="0">
                  <a:latin typeface="Cambria" panose="02040503050406030204" pitchFamily="18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The graph is smooth and continuous.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Maximum number of turning points: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200" dirty="0" smtClean="0">
                  <a:latin typeface="Cambria" panose="02040503050406030204" pitchFamily="18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At a zero of even multiplicity:  The graph touches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-axis.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At a zero of odd multiplicity:  The graph crosses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-axis.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Between the zeros, the graph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 is either above or below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-axis.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Cambria" panose="02040503050406030204" pitchFamily="18" charset="0"/>
                  </a:rPr>
                  <a:t>End behavior:  For large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, the graph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 behaves like the graph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1417638"/>
                <a:ext cx="8801100" cy="5355312"/>
              </a:xfrm>
              <a:prstGeom prst="rect">
                <a:avLst/>
              </a:prstGeom>
              <a:blipFill rotWithShape="0">
                <a:blip r:embed="rId2"/>
                <a:stretch>
                  <a:fillRect l="-900" t="-797" b="-1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ANALYZING THE GRAPH OF A POLYNOMIAL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76200" y="1417638"/>
                <a:ext cx="8763000" cy="5498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1143000" indent="-1143000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400" b="1" dirty="0" smtClean="0">
                    <a:latin typeface="Cambria" panose="02040503050406030204" pitchFamily="18" charset="0"/>
                  </a:rPr>
                  <a:t>Step 1: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	Determine the end behavior of the graph of the function.</a:t>
                </a:r>
              </a:p>
              <a:p>
                <a:pPr marL="1143000" indent="-1143000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400" b="1" dirty="0" smtClean="0">
                    <a:latin typeface="Cambria" panose="02040503050406030204" pitchFamily="18" charset="0"/>
                  </a:rPr>
                  <a:t>Step 2: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	Find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-intercepts of the graph of the function.</a:t>
                </a:r>
              </a:p>
              <a:p>
                <a:pPr marL="1143000" indent="-1143000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400" b="1" dirty="0" smtClean="0">
                    <a:latin typeface="Cambria" panose="02040503050406030204" pitchFamily="18" charset="0"/>
                  </a:rPr>
                  <a:t>Step 3: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	Determine the zeros of the function and their multiplicity.  Use this information to determine whether the graph crosses or touches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-axis at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-intercept.</a:t>
                </a:r>
              </a:p>
              <a:p>
                <a:pPr marL="1143000" indent="-1143000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400" b="1" dirty="0" smtClean="0">
                    <a:latin typeface="Cambria" panose="02040503050406030204" pitchFamily="18" charset="0"/>
                  </a:rPr>
                  <a:t>Step 4: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	Determine the maximum number of turning points of the graph of the function.</a:t>
                </a:r>
              </a:p>
              <a:p>
                <a:pPr marL="1143000" indent="-1143000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sz="2400" b="1" dirty="0" smtClean="0">
                    <a:latin typeface="Cambria" panose="02040503050406030204" pitchFamily="18" charset="0"/>
                  </a:rPr>
                  <a:t>Step 5: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	Use the information in Steps 1 through 4 to draw a complete graph of the function.  To help establish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-axis scale, find additional points on the graph on each side of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-intercepts.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17638"/>
                <a:ext cx="8763000" cy="5498941"/>
              </a:xfrm>
              <a:prstGeom prst="rect">
                <a:avLst/>
              </a:prstGeom>
              <a:blipFill rotWithShape="0">
                <a:blip r:embed="rId2"/>
                <a:stretch>
                  <a:fillRect l="-1113" t="-887" r="-1461" b="-15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SOME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1143000" y="1981200"/>
                <a:ext cx="7162800" cy="3001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b="0" dirty="0" smtClean="0">
                    <a:latin typeface="Cambria" panose="02040503050406030204" pitchFamily="18" charset="0"/>
                  </a:rPr>
                  <a:t>1.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b="0" dirty="0" smtClean="0">
                    <a:latin typeface="Cambria" panose="02040503050406030204" pitchFamily="18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b="0" dirty="0" smtClean="0">
                    <a:latin typeface="Cambria" panose="02040503050406030204" pitchFamily="18" charset="0"/>
                  </a:rPr>
                  <a:t>3.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b="0" dirty="0" smtClean="0">
                    <a:latin typeface="Cambria" panose="02040503050406030204" pitchFamily="18" charset="0"/>
                  </a:rPr>
                  <a:t>4.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981200"/>
                <a:ext cx="7162800" cy="3001656"/>
              </a:xfrm>
              <a:prstGeom prst="rect">
                <a:avLst/>
              </a:prstGeom>
              <a:blipFill rotWithShape="0">
                <a:blip r:embed="rId2"/>
                <a:stretch>
                  <a:fillRect l="-2213" t="-2439" b="-20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SOME “NON-POLYNOMIAL”</a:t>
            </a:r>
            <a:br>
              <a:rPr lang="en-US" altLang="en-US" sz="4000" b="1" smtClean="0"/>
            </a:br>
            <a:r>
              <a:rPr lang="en-US" altLang="en-US" sz="4000" b="1" smtClean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457200" y="1600200"/>
                <a:ext cx="8382000" cy="2392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    (a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rational function</a:t>
                </a:r>
                <a:r>
                  <a:rPr lang="en-US" dirty="0" smtClean="0">
                    <a:latin typeface="Cambria" panose="02040503050406030204" pitchFamily="18" charset="0"/>
                  </a:rPr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endParaRPr lang="en-US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b="0" dirty="0" smtClean="0">
                    <a:latin typeface="Cambria" panose="02040503050406030204" pitchFamily="18" charset="0"/>
                  </a:rPr>
                  <a:t>     (an </a:t>
                </a:r>
                <a:r>
                  <a:rPr lang="en-US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algebraic function</a:t>
                </a:r>
                <a:r>
                  <a:rPr lang="en-US" b="0" dirty="0" smtClean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382000" cy="2392899"/>
              </a:xfrm>
              <a:prstGeom prst="rect">
                <a:avLst/>
              </a:prstGeom>
              <a:blipFill rotWithShape="0">
                <a:blip r:embed="rId2"/>
                <a:stretch>
                  <a:fillRect r="-1091" b="-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HOW TO FIND THE DEGREE OF A POLYNOMIAL WRITTEN IN FACTORED FORM</a:t>
            </a:r>
            <a:endParaRPr lang="en-US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81000" y="1981200"/>
                <a:ext cx="8305800" cy="3041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dirty="0" smtClean="0">
                    <a:latin typeface="Cambria" panose="02040503050406030204" pitchFamily="18" charset="0"/>
                  </a:rPr>
                  <a:t>To determine the degree of a polynomial written in factored form, add the powers of all the factors.</a:t>
                </a: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endParaRPr lang="en-US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u="sng" dirty="0" smtClean="0">
                    <a:latin typeface="Cambria" panose="02040503050406030204" pitchFamily="18" charset="0"/>
                  </a:rPr>
                  <a:t>EXAMPLE</a:t>
                </a:r>
                <a:r>
                  <a:rPr lang="en-US" dirty="0" smtClean="0">
                    <a:latin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981200"/>
                <a:ext cx="8305800" cy="3041858"/>
              </a:xfrm>
              <a:prstGeom prst="rect">
                <a:avLst/>
              </a:prstGeom>
              <a:blipFill rotWithShape="0">
                <a:blip r:embed="rId2"/>
                <a:stretch>
                  <a:fillRect l="-1909" t="-2605" r="-1028" b="-56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0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TERMINOLOGY ASSOCIATED WITH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76200" y="1361654"/>
                <a:ext cx="8763000" cy="5632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A </a:t>
                </a:r>
                <a:r>
                  <a:rPr lang="en-US" sz="2000" b="1" u="sng" dirty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monomial</a:t>
                </a:r>
                <a:r>
                  <a:rPr lang="en-US" sz="2000" dirty="0">
                    <a:latin typeface="Cambria" panose="02040503050406030204" pitchFamily="18" charset="0"/>
                  </a:rPr>
                  <a:t> is a polynomial with only one term.  For example: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The monomials that make up a polynomial are called its 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terms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is called the 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leading term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is called the 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constant term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If all the coefficients of the polynomial are 0, it is called the 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zero polynomial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, which has no degree.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Polynomials are usually written in 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standard form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, beginning with the nonzero terms of highest degree and continuing with terms in decreasing order according to degree.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A 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binomial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 is a polynomial with exactly two terms.  For example: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  <a:tabLst>
                    <a:tab pos="457200" algn="l"/>
                  </a:tabLst>
                </a:pPr>
                <a:r>
                  <a:rPr lang="en-US" sz="20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A </a:t>
                </a:r>
                <a:r>
                  <a:rPr lang="en-US" sz="2000" b="1" u="sng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trinomial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 is a polynomial with exactly three terms.  For example: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  <a:tabLst>
                    <a:tab pos="457200" algn="l"/>
                  </a:tabLst>
                </a:pPr>
                <a:r>
                  <a:rPr lang="en-US" sz="2000" b="0" dirty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361654"/>
                <a:ext cx="8763000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626" t="-541" r="-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POLYNOMIALS PREVIOUSLY STUDIED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245" name="Group 7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5292962"/>
                  </p:ext>
                </p:extLst>
              </p:nvPr>
            </p:nvGraphicFramePr>
            <p:xfrm>
              <a:off x="228600" y="1600200"/>
              <a:ext cx="8686800" cy="5011738"/>
            </p:xfrm>
            <a:graphic>
              <a:graphicData uri="http://schemas.openxmlformats.org/drawingml/2006/table">
                <a:tbl>
                  <a:tblPr/>
                  <a:tblGrid>
                    <a:gridCol w="1143000"/>
                    <a:gridCol w="3276600"/>
                    <a:gridCol w="1524000"/>
                    <a:gridCol w="274320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Degree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Form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Graph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9048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No degree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kumimoji="0" lang="en-US" alt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Zero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-axis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9064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en-US" sz="24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en-US" sz="24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en-US" sz="24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Constant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Horizontal line with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-intercept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kumimoji="0" lang="en-US" alt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9048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≠0 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Linear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Nonvertical</a:t>
                          </a: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, </a:t>
                          </a:r>
                          <a:r>
                            <a:rPr kumimoji="0" lang="en-US" alt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nonhorizontal</a:t>
                          </a: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line with slope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-intercept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kumimoji="0" lang="en-US" alt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9048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2400" b="0" i="1" u="none" strike="noStrike" cap="none" normalizeH="0" baseline="30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Quadratic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Parabola: opens up if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; opens down if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US" altLang="en-US" sz="24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endParaRPr kumimoji="0" lang="en-US" alt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245" name="Group 7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5292962"/>
                  </p:ext>
                </p:extLst>
              </p:nvPr>
            </p:nvGraphicFramePr>
            <p:xfrm>
              <a:off x="228600" y="1600200"/>
              <a:ext cx="8686800" cy="5011738"/>
            </p:xfrm>
            <a:graphic>
              <a:graphicData uri="http://schemas.openxmlformats.org/drawingml/2006/table">
                <a:tbl>
                  <a:tblPr/>
                  <a:tblGrid>
                    <a:gridCol w="1143000"/>
                    <a:gridCol w="3276600"/>
                    <a:gridCol w="1524000"/>
                    <a:gridCol w="274320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Degree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Form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Graph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9048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No degree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7732" t="-55034" r="-132528" b="-4174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Zero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0222" t="-55034" r="-2889" b="-417450"/>
                          </a:stretch>
                        </a:blipFill>
                      </a:tcPr>
                    </a:tc>
                  </a:tr>
                  <a:tr h="9064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7732" t="-155034" r="-132528" b="-3174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Constant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0222" t="-155034" r="-2889" b="-317450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7732" t="-149020" r="-132528" b="-8549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Linear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0222" t="-149020" r="-2889" b="-85490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7732" t="-325641" r="-132528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Quadratic Function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0222" t="-325641" r="-2889" b="-117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39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SMOOTH CONTINUOUS CURVES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30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Cambria" panose="02040503050406030204" pitchFamily="18" charset="0"/>
              </a:rPr>
              <a:t>A </a:t>
            </a:r>
            <a:r>
              <a:rPr lang="en-US" altLang="en-US" b="1" u="sng" dirty="0">
                <a:solidFill>
                  <a:srgbClr val="3333FF"/>
                </a:solidFill>
                <a:latin typeface="Cambria" panose="02040503050406030204" pitchFamily="18" charset="0"/>
              </a:rPr>
              <a:t>smooth curve</a:t>
            </a:r>
            <a:r>
              <a:rPr lang="en-US" altLang="en-US" dirty="0">
                <a:latin typeface="Cambria" panose="02040503050406030204" pitchFamily="18" charset="0"/>
              </a:rPr>
              <a:t> is a curve (graph) that does not have sharp corners.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mbria" panose="02040503050406030204" pitchFamily="18" charset="0"/>
              </a:rPr>
              <a:t>A </a:t>
            </a:r>
            <a:r>
              <a:rPr lang="en-US" altLang="en-US" b="1" u="sng" dirty="0">
                <a:solidFill>
                  <a:srgbClr val="3333FF"/>
                </a:solidFill>
                <a:latin typeface="Cambria" panose="02040503050406030204" pitchFamily="18" charset="0"/>
              </a:rPr>
              <a:t>continuous curve</a:t>
            </a:r>
            <a:r>
              <a:rPr lang="en-US" altLang="en-US" dirty="0">
                <a:latin typeface="Cambria" panose="02040503050406030204" pitchFamily="18" charset="0"/>
              </a:rPr>
              <a:t> is a curve that does not have a break or hole in it.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mbria" panose="02040503050406030204" pitchFamily="18" charset="0"/>
              </a:rPr>
              <a:t>A smooth and continuous curve is a curve that does not have sharp corners, breaks, or holes.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229600" cy="5847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u="sng" dirty="0">
                <a:latin typeface="Cambria" panose="02040503050406030204" pitchFamily="18" charset="0"/>
              </a:rPr>
              <a:t>All</a:t>
            </a:r>
            <a:r>
              <a:rPr lang="en-US" altLang="en-US" dirty="0">
                <a:latin typeface="Cambria" panose="02040503050406030204" pitchFamily="18" charset="0"/>
              </a:rPr>
              <a:t>  polynomials are smooth and continuous.</a:t>
            </a:r>
            <a:endParaRPr lang="en-US" altLang="en-US" b="1" i="1" u="sn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3338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5720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rtlCol="0">
        <a:spAutoFit/>
      </a:bodyPr>
      <a:lstStyle>
        <a:defPPr>
          <a:spcBef>
            <a:spcPts val="0"/>
          </a:spcBef>
          <a:spcAft>
            <a:spcPts val="1920"/>
          </a:spcAft>
          <a:defRPr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625</Words>
  <Application>Microsoft Office PowerPoint</Application>
  <PresentationFormat>On-screen Show (4:3)</PresentationFormat>
  <Paragraphs>136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</vt:lpstr>
      <vt:lpstr>Cambria Math</vt:lpstr>
      <vt:lpstr>Times New Roman</vt:lpstr>
      <vt:lpstr>Default Design</vt:lpstr>
      <vt:lpstr>Document</vt:lpstr>
      <vt:lpstr>Section 5.1</vt:lpstr>
      <vt:lpstr>POLYNOMIAL FUNCTIONS</vt:lpstr>
      <vt:lpstr>SOME POLYNOMIAL FUNCTIONS</vt:lpstr>
      <vt:lpstr>SOME “NON-POLYNOMIAL” FUNCTIONS</vt:lpstr>
      <vt:lpstr>HOW TO FIND THE DEGREE OF A POLYNOMIAL WRITTEN IN FACTORED FORM</vt:lpstr>
      <vt:lpstr>TERMINOLOGY ASSOCIATED WITH POLYNOMIALS</vt:lpstr>
      <vt:lpstr>POLYNOMIALS PREVIOUSLY STUDIED</vt:lpstr>
      <vt:lpstr>SMOOTH CONTINUOUS CURVES</vt:lpstr>
      <vt:lpstr>PowerPoint Presentation</vt:lpstr>
      <vt:lpstr>POWER FUNCTION</vt:lpstr>
      <vt:lpstr>PROPERTIES OF POWER FUNCTIONS OF EVEN DEGREE</vt:lpstr>
      <vt:lpstr>PROPERTIES OF POWER FUNCTIONS OF ODD DEGREE</vt:lpstr>
      <vt:lpstr>REAL ZEROS OF A POLYNOMIAL</vt:lpstr>
      <vt:lpstr>MULTIPLE ZEROS</vt:lpstr>
      <vt:lpstr>ZEROS OF EVEN AND ODD MULTIPLICITY</vt:lpstr>
      <vt:lpstr>ROOTS OF MULTIPLICITY m</vt:lpstr>
      <vt:lpstr>LOCAL MAXIMA AND LOCAL MINIMA</vt:lpstr>
      <vt:lpstr>TURNING POINTS</vt:lpstr>
      <vt:lpstr>TURNING POINTS AND DEGREE</vt:lpstr>
      <vt:lpstr>END BEHAVIOR</vt:lpstr>
      <vt:lpstr>END BEHAVIOR OF POLYNOMIALS</vt:lpstr>
      <vt:lpstr>SUMMARY OF END BEHAVIOR</vt:lpstr>
      <vt:lpstr>GRAPH OF A POLYNOMIAL FUNCTION</vt:lpstr>
      <vt:lpstr>ANALYZING THE GRAPH OF A POLYNOMIAL FUNCTION</vt:lpstr>
    </vt:vector>
  </TitlesOfParts>
  <Company>Gordon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3.2</dc:title>
  <dc:creator>Allen G. Fuller</dc:creator>
  <cp:lastModifiedBy>Fuller, Allen</cp:lastModifiedBy>
  <cp:revision>31</cp:revision>
  <cp:lastPrinted>2016-06-27T17:40:36Z</cp:lastPrinted>
  <dcterms:created xsi:type="dcterms:W3CDTF">2003-02-03T02:59:02Z</dcterms:created>
  <dcterms:modified xsi:type="dcterms:W3CDTF">2016-06-30T16:51:54Z</dcterms:modified>
</cp:coreProperties>
</file>