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3462E-E9C7-4D2F-98E4-6EDDD9FF65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73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43E50-FC88-40EC-9CCF-9C859ED3C2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842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FEA28-30AB-4789-9404-9A73E04881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31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A84B-B811-4551-80F9-54FE07F692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483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22E1A-6638-4E12-B1CB-6571F05AC8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353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8AD7E-0984-4E02-83C2-81AA6A363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34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85A2C-4059-4BC0-A536-D41FF1050B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3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0824D-B64B-47B5-8E06-CB4F3273E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09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28A10-D86D-4774-995A-E9101B242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97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EA3D4-A582-426F-AFB9-7BD7A97024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63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30440-99D3-4DE7-B865-A431707C98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73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AECC8-F846-4517-81DD-F72C242E6C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159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C184BF6-AD7C-4B2B-9E86-E5780A5C64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Section 4.3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Quadratic Functions and Their Properties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QUADRATIC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7200" y="1676400"/>
                <a:ext cx="8229600" cy="3534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 </a:t>
                </a:r>
                <a:r>
                  <a:rPr lang="en-US" altLang="en-US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quadratic function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 is a function that can be represented by an equation of the form</a:t>
                </a:r>
              </a:p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altLang="en-US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altLang="en-US" dirty="0" smtClean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 The domain of a quadratic function is all real numbers.</a:t>
                </a:r>
                <a:endParaRPr 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76400"/>
                <a:ext cx="8229600" cy="3534301"/>
              </a:xfrm>
              <a:prstGeom prst="rect">
                <a:avLst/>
              </a:prstGeom>
              <a:blipFill rotWithShape="0">
                <a:blip r:embed="rId2"/>
                <a:stretch>
                  <a:fillRect l="-1852" t="-2241" r="-1037" b="-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GRAPHS OF QUADRATIC FUNCTIONS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600200"/>
            <a:ext cx="8305800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1920"/>
              </a:spcAft>
            </a:pPr>
            <a:endParaRPr lang="en-US" dirty="0" smtClean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395867"/>
                <a:ext cx="8001000" cy="52197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3200" kern="120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lvl9pPr>
              </a:lstStyle>
              <a:p>
                <a:pPr marL="457200" indent="-457200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The graph of a quadratic function is a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parabola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.  </a:t>
                </a:r>
              </a:p>
              <a:p>
                <a:pPr marL="457200" indent="-457200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The parabola opens up if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is positive.</a:t>
                </a:r>
              </a:p>
              <a:p>
                <a:pPr marL="457200" indent="-457200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The parabola opens down if the coefficient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8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is negative.</a:t>
                </a:r>
              </a:p>
              <a:p>
                <a:pPr marL="457200" indent="-457200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The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vertex of a parabola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is the lowest point on a parabola that opens up or the highest point on a parabola that opens down.</a:t>
                </a:r>
              </a:p>
              <a:p>
                <a:pPr marL="457200" indent="-457200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The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axis of symmetry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is the vertical line passing through the vertex of a parabola.</a:t>
                </a:r>
              </a:p>
            </p:txBody>
          </p:sp>
        </mc:Choice>
        <mc:Fallback xmlns="">
          <p:sp>
            <p:nvSpPr>
              <p:cNvPr id="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395867"/>
                <a:ext cx="8001000" cy="5219700"/>
              </a:xfrm>
              <a:prstGeom prst="rect">
                <a:avLst/>
              </a:prstGeom>
              <a:blipFill rotWithShape="0">
                <a:blip r:embed="rId2"/>
                <a:stretch>
                  <a:fillRect l="-1447" t="-1285" r="-1904" b="-31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STANDARD FORM OF QUADRATIC FUNCTIONS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04800" y="1524000"/>
                <a:ext cx="8458200" cy="5116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altLang="en-US" sz="3100" dirty="0" smtClean="0">
                    <a:latin typeface="Cambria" panose="02040503050406030204" pitchFamily="18" charset="0"/>
                  </a:rPr>
                  <a:t>Every quadratic function given by 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 xmlns:m="http://schemas.openxmlformats.org/officeDocument/2006/math">
                    <m:r>
                      <a:rPr lang="en-US" altLang="en-US" sz="31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31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31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31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sz="31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en-US" sz="31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31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31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31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sz="31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altLang="en-US" sz="31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sz="31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en-US" sz="31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1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can be written in the </a:t>
                </a:r>
                <a:r>
                  <a:rPr lang="en-US" altLang="en-US" sz="31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standard form of a quadratic function</a:t>
                </a:r>
                <a:r>
                  <a:rPr lang="en-US" altLang="en-US" sz="31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>
                  <a:spcBef>
                    <a:spcPct val="5000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1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sz="3100" i="1" dirty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en-US" sz="31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sz="31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sz="31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altLang="en-US" sz="3100" i="1" dirty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en-US" sz="3100" i="1" dirty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sz="31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altLang="en-US" sz="31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− </m:t>
                              </m:r>
                              <m:r>
                                <a:rPr lang="en-US" altLang="en-US" sz="3100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h</m:t>
                              </m:r>
                            </m:e>
                          </m:d>
                        </m:e>
                        <m:sup>
                          <m:r>
                            <a:rPr lang="en-US" altLang="en-US" sz="3100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sz="31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en-US" sz="3100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𝑘</m:t>
                      </m:r>
                      <m:r>
                        <a:rPr lang="en-US" altLang="en-US" sz="31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a:rPr lang="en-US" altLang="en-US" sz="31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en-US" sz="3100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≠0 </m:t>
                      </m:r>
                    </m:oMath>
                  </m:oMathPara>
                </a14:m>
                <a:endParaRPr lang="en-US" altLang="en-US" sz="31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100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sz="3100" dirty="0">
                    <a:latin typeface="Cambria" panose="02040503050406030204" pitchFamily="18" charset="0"/>
                  </a:rPr>
                  <a:t>graph of </a:t>
                </a:r>
                <a14:m>
                  <m:oMath xmlns:m="http://schemas.openxmlformats.org/officeDocument/2006/math">
                    <m:r>
                      <a:rPr lang="en-US" altLang="en-US" sz="31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altLang="en-US" sz="31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100" dirty="0">
                    <a:latin typeface="Cambria" panose="02040503050406030204" pitchFamily="18" charset="0"/>
                  </a:rPr>
                  <a:t>is a parabola with vertex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31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10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310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sz="31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en-US" sz="3100" dirty="0">
                    <a:latin typeface="Cambria" panose="02040503050406030204" pitchFamily="18" charset="0"/>
                  </a:rPr>
                  <a:t>.  The parabola opens up if </a:t>
                </a:r>
                <a14:m>
                  <m:oMath xmlns:m="http://schemas.openxmlformats.org/officeDocument/2006/math">
                    <m:r>
                      <a:rPr lang="en-US" altLang="en-US" sz="31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3100" dirty="0">
                    <a:latin typeface="Cambria" panose="02040503050406030204" pitchFamily="18" charset="0"/>
                  </a:rPr>
                  <a:t> is positive, and it opens down if </a:t>
                </a:r>
                <a14:m>
                  <m:oMath xmlns:m="http://schemas.openxmlformats.org/officeDocument/2006/math">
                    <m:r>
                      <a:rPr lang="en-US" altLang="en-US" sz="31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3100" dirty="0">
                    <a:latin typeface="Cambria" panose="02040503050406030204" pitchFamily="18" charset="0"/>
                  </a:rPr>
                  <a:t> is negative.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3100" u="sng" dirty="0">
                    <a:latin typeface="Cambria" panose="02040503050406030204" pitchFamily="18" charset="0"/>
                  </a:rPr>
                  <a:t>To find the standard form of a quadratic function, use the </a:t>
                </a:r>
                <a:r>
                  <a:rPr lang="en-US" altLang="en-US" sz="3100" b="1" u="sng" dirty="0">
                    <a:solidFill>
                      <a:srgbClr val="FF0000"/>
                    </a:solidFill>
                    <a:latin typeface="Cambria" panose="02040503050406030204" pitchFamily="18" charset="0"/>
                  </a:rPr>
                  <a:t>technique of completing the square</a:t>
                </a:r>
                <a:r>
                  <a:rPr lang="en-US" altLang="en-US" sz="3100" dirty="0" smtClean="0">
                    <a:latin typeface="Cambria" panose="02040503050406030204" pitchFamily="18" charset="0"/>
                  </a:rPr>
                  <a:t>.</a:t>
                </a:r>
                <a:endParaRPr lang="en-US" altLang="en-US" sz="31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24000"/>
                <a:ext cx="8458200" cy="5116785"/>
              </a:xfrm>
              <a:prstGeom prst="rect">
                <a:avLst/>
              </a:prstGeom>
              <a:blipFill rotWithShape="0">
                <a:blip r:embed="rId2"/>
                <a:stretch>
                  <a:fillRect l="-1729" t="-1549" r="-2378" b="-2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VERTEX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2900" y="1752600"/>
                <a:ext cx="8458200" cy="2837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dirty="0" smtClean="0">
                    <a:latin typeface="Cambria" panose="02040503050406030204" pitchFamily="18" charset="0"/>
                  </a:rPr>
                  <a:t>The vertex of the graph of </a:t>
                </a:r>
                <a14:m>
                  <m:oMath xmlns:m="http://schemas.openxmlformats.org/officeDocument/2006/math"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en-US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den>
                          </m:f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altLang="en-US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altLang="en-US" b="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" y="1752600"/>
                <a:ext cx="8458200" cy="2837380"/>
              </a:xfrm>
              <a:prstGeom prst="rect">
                <a:avLst/>
              </a:prstGeom>
              <a:blipFill rotWithShape="0">
                <a:blip r:embed="rId2"/>
                <a:stretch>
                  <a:fillRect l="-1801" t="-2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b="1" smtClean="0"/>
              <a:t>SUMMARY OF PROPERTIES OF THE GRAPH OF A QUADRATIC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61232" y="1752600"/>
                <a:ext cx="5825249" cy="8284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altLang="en-US" i="1" dirty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alt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altLang="en-US" i="1" dirty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𝑏𝑥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alt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≠0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232" y="1752600"/>
                <a:ext cx="5825249" cy="8284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7200" y="2743200"/>
                <a:ext cx="7924800" cy="3680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Bef>
                    <a:spcPts val="6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Vertex </a:t>
                </a:r>
                <a14:m>
                  <m:oMath xmlns:m="http://schemas.openxmlformats.org/officeDocument/2006/math">
                    <m:r>
                      <a:rPr lang="en-US" alt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en-US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alt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i="1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en-US" i="1">
                                    <a:latin typeface="Cambria Math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  <m:r>
                                  <a:rPr lang="en-US" alt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marL="457200" indent="-457200">
                  <a:spcBef>
                    <a:spcPts val="6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</a:rPr>
                  <a:t>Axis of Symmetry:  the line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en-US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spcBef>
                    <a:spcPts val="6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Parabola opens up if is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; the vertex is a minimum point.</a:t>
                </a:r>
              </a:p>
              <a:p>
                <a:pPr marL="457200" indent="-457200">
                  <a:spcBef>
                    <a:spcPts val="60"/>
                  </a:spcBef>
                  <a:buFont typeface="Arial" panose="020B0604020202020204" pitchFamily="34" charset="0"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Parabola opens down if is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; the vertex is a maximum point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743200"/>
                <a:ext cx="7924800" cy="3680751"/>
              </a:xfrm>
              <a:prstGeom prst="rect">
                <a:avLst/>
              </a:prstGeom>
              <a:blipFill rotWithShape="0">
                <a:blip r:embed="rId3"/>
                <a:stretch>
                  <a:fillRect l="-1769" b="-4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i="1" smtClean="0"/>
              <a:t>x</a:t>
            </a:r>
            <a:r>
              <a:rPr lang="en-US" altLang="en-US" sz="4000" b="1" smtClean="0"/>
              <a:t>-INTERCEPTS OF A QUADRATIC FUNCTION</a:t>
            </a:r>
            <a:endParaRPr lang="en-US" altLang="en-US" sz="4000" b="1" i="1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If the discriminant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en-US" sz="3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3000" i="1" dirty="0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𝑎𝑐</m:t>
                    </m:r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then graph of  </a:t>
                </a:r>
                <a14:m>
                  <m:oMath xmlns:m="http://schemas.openxmlformats.org/officeDocument/2006/math"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3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3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en-US" sz="3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3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3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has two distinct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-intercepts so it crosses the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-axis in two places.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If the discriminant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3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sz="30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en-US" sz="3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𝑎𝑐</m:t>
                    </m:r>
                    <m:r>
                      <a:rPr lang="en-US" altLang="en-US" sz="3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then graph of </a:t>
                </a:r>
                <a14:m>
                  <m:oMath xmlns:m="http://schemas.openxmlformats.org/officeDocument/2006/math"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3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3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en-US" sz="3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3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3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has one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intercept 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so it touches the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-axis in at its vertex.</a:t>
                </a:r>
              </a:p>
              <a:p>
                <a:pPr marL="609600" indent="-609600">
                  <a:lnSpc>
                    <a:spcPct val="90000"/>
                  </a:lnSpc>
                  <a:buFontTx/>
                  <a:buAutoNum type="arabicPeriod"/>
                </a:pPr>
                <a:r>
                  <a:rPr lang="en-US" altLang="en-US" sz="3000" dirty="0">
                    <a:latin typeface="Cambria" panose="02040503050406030204" pitchFamily="18" charset="0"/>
                  </a:rPr>
                  <a:t>If the discriminant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3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sz="30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en-US" sz="30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3000" i="1" dirty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𝑎𝑐</m:t>
                    </m:r>
                    <m:r>
                      <a:rPr lang="en-US" altLang="en-US" sz="30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then graph of </a:t>
                </a:r>
                <a14:m>
                  <m:oMath xmlns:m="http://schemas.openxmlformats.org/officeDocument/2006/math"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3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3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en-US" sz="30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en-US" sz="3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en-US" sz="30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sz="30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has no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-intercept so it does not cross or touch the </a:t>
                </a:r>
                <a14:m>
                  <m:oMath xmlns:m="http://schemas.openxmlformats.org/officeDocument/2006/math">
                    <m:r>
                      <a:rPr lang="en-US" altLang="en-US" sz="30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-axis</a:t>
                </a:r>
                <a:r>
                  <a:rPr lang="en-US" altLang="en-US" sz="30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sz="3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889" b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MAXIMUM OR MINIMUM VALUE OF A QUADRATIC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1676400"/>
                <a:ext cx="8382000" cy="4571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is positive, then the vertex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sz="28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is the lowest point on the graph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of </a:t>
                </a:r>
                <a14:m>
                  <m:oMath xmlns:m="http://schemas.openxmlformats.org/officeDocument/2006/math">
                    <m:r>
                      <a:rPr lang="en-US" alt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8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en-US" sz="28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sz="2800" i="1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− </m:t>
                            </m:r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alt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and the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-coordinate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of the vertex is the </a:t>
                </a:r>
                <a:r>
                  <a:rPr lang="en-US" altLang="en-US" sz="2800" b="1" u="sng" dirty="0" smtClean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minimum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value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of the function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sz="2800" dirty="0">
                  <a:latin typeface="Cambria" panose="02040503050406030204" pitchFamily="18" charset="0"/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is negative, then the vertex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sz="28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is the highest point on the graph of </a:t>
                </a:r>
                <a14:m>
                  <m:oMath xmlns:m="http://schemas.openxmlformats.org/officeDocument/2006/math">
                    <m:r>
                      <a:rPr lang="en-US" alt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sz="28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US" alt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en-US" sz="2800" i="1" dirty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en-US" sz="2800" i="1" dirty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− </m:t>
                            </m:r>
                            <m:r>
                              <a:rPr lang="en-US" altLang="en-US" sz="28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altLang="en-US" sz="28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altLang="en-US" sz="28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and the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-coordinate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of the vertex is the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maximum value</a:t>
                </a:r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of the function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altLang="en-US" sz="2800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In either case, the maximum or minimum value is achieved when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h</m:t>
                    </m:r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sz="28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76400"/>
                <a:ext cx="8382000" cy="4571573"/>
              </a:xfrm>
              <a:prstGeom prst="rect">
                <a:avLst/>
              </a:prstGeom>
              <a:blipFill rotWithShape="0">
                <a:blip r:embed="rId2"/>
                <a:stretch>
                  <a:fillRect l="-1309" t="-1333" r="-10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Bef>
            <a:spcPts val="0"/>
          </a:spcBef>
          <a:spcAft>
            <a:spcPts val="1920"/>
          </a:spcAft>
          <a:defRPr dirty="0" smtClean="0">
            <a:latin typeface="Cambria" panose="020405030504060302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663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Section 4.3</vt:lpstr>
      <vt:lpstr>QUADRATIC FUNCTIONS</vt:lpstr>
      <vt:lpstr>GRAPHS OF QUADRATIC FUNCTIONS</vt:lpstr>
      <vt:lpstr>STANDARD FORM OF QUADRATIC FUNCTIONS</vt:lpstr>
      <vt:lpstr>VERTEX FORMULA</vt:lpstr>
      <vt:lpstr>SUMMARY OF PROPERTIES OF THE GRAPH OF A QUADRATIC FUNCTION</vt:lpstr>
      <vt:lpstr>x-INTERCEPTS OF A QUADRATIC FUNCTION</vt:lpstr>
      <vt:lpstr>MAXIMUM OR MINIMUM VALUE OF A QUADRATIC FUNCTION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4.3</dc:title>
  <dc:creator>Allen Fuller</dc:creator>
  <cp:lastModifiedBy>Allen</cp:lastModifiedBy>
  <cp:revision>21</cp:revision>
  <dcterms:created xsi:type="dcterms:W3CDTF">2008-07-05T02:15:23Z</dcterms:created>
  <dcterms:modified xsi:type="dcterms:W3CDTF">2016-06-27T00:47:57Z</dcterms:modified>
</cp:coreProperties>
</file>