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8" r:id="rId3"/>
    <p:sldId id="259" r:id="rId4"/>
    <p:sldId id="277" r:id="rId5"/>
    <p:sldId id="260" r:id="rId6"/>
    <p:sldId id="262" r:id="rId7"/>
    <p:sldId id="264" r:id="rId8"/>
    <p:sldId id="261" r:id="rId9"/>
    <p:sldId id="276" r:id="rId10"/>
    <p:sldId id="275" r:id="rId11"/>
    <p:sldId id="270" r:id="rId12"/>
    <p:sldId id="271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E64CE8-7429-4A63-A2FE-C5DFBE32E1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73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3CB1411-24D1-421F-879D-E5FBE1FEF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15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A6522-42DB-455B-9B90-4DB8BC351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45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129AA-8C32-4DA0-A797-A6804C5335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9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43103-55CF-4EBF-A57F-273E0432F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383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5079-6CAE-45B8-A85C-CCACB416E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01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D58FC-4A1E-4AAE-854F-C80074BC18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44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6B088-93C2-4C25-8A2A-3FCADA4CE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8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C8E89-23B9-4943-B8FC-BFCFD82C6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32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EFF86-4EAE-47E3-B2F5-F8464317A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70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87324-EF0B-4A13-95EA-252A56811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37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A609-7F25-4155-8186-7FFEF83F9D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63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5FCC3-C066-468E-B24C-44C3EBAC2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72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F68E2-F8D4-4E7D-8D1D-0FA44E890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5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9EAD30F-F182-4693-BA98-9D124F110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latin typeface="Arial" panose="020B0604020202020204" pitchFamily="34" charset="0"/>
              </a:rPr>
              <a:t>Section 3.1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b="1"/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DETERMINING IF AN EQUATION IS A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1828800"/>
                <a:ext cx="800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To determine if an equation represents a function, solve the equation for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to see if there are two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-values for one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-value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28800"/>
                <a:ext cx="80010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904" t="-5058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DOMAIN AND RANGE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57200" y="1905000"/>
            <a:ext cx="8001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The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domain</a:t>
            </a:r>
            <a:r>
              <a:rPr lang="en-US" altLang="en-US" dirty="0">
                <a:latin typeface="Cambria" panose="02040503050406030204" pitchFamily="18" charset="0"/>
              </a:rPr>
              <a:t> can be thought of as the set of </a:t>
            </a:r>
            <a:r>
              <a:rPr lang="en-US" altLang="en-US" i="1" dirty="0">
                <a:latin typeface="Cambria" panose="02040503050406030204" pitchFamily="18" charset="0"/>
              </a:rPr>
              <a:t>acceptable</a:t>
            </a:r>
            <a:r>
              <a:rPr lang="en-US" altLang="en-US" dirty="0">
                <a:latin typeface="Cambria" panose="02040503050406030204" pitchFamily="18" charset="0"/>
              </a:rPr>
              <a:t> inputs of a function. </a:t>
            </a:r>
          </a:p>
          <a:p>
            <a:pPr eaLnBrk="1" hangingPunct="1"/>
            <a:endParaRPr lang="en-U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The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range</a:t>
            </a:r>
            <a:r>
              <a:rPr lang="en-US" altLang="en-US" dirty="0">
                <a:latin typeface="Cambria" panose="02040503050406030204" pitchFamily="18" charset="0"/>
              </a:rPr>
              <a:t> is the set of outputs.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DETERMINING DOMAIN FROM EQUATIONS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3505200"/>
            <a:ext cx="79248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257300" indent="-3429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714500" indent="-3429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171700" indent="-3429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Common Examples: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u="sng" dirty="0">
                <a:latin typeface="Cambria" panose="02040503050406030204" pitchFamily="18" charset="0"/>
              </a:rPr>
              <a:t>Fractions</a:t>
            </a:r>
            <a:r>
              <a:rPr lang="en-US" altLang="en-US" dirty="0">
                <a:latin typeface="Cambria" panose="02040503050406030204" pitchFamily="18" charset="0"/>
              </a:rPr>
              <a:t>:  all numbers except those that make the denominator zero.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u="sng" dirty="0">
                <a:latin typeface="Cambria" panose="02040503050406030204" pitchFamily="18" charset="0"/>
              </a:rPr>
              <a:t>Even Roots</a:t>
            </a:r>
            <a:r>
              <a:rPr lang="en-US" altLang="en-US" dirty="0">
                <a:latin typeface="Cambria" panose="02040503050406030204" pitchFamily="18" charset="0"/>
              </a:rPr>
              <a:t>:  all numbers that make the radicand zero or positive.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mbria" panose="02040503050406030204" pitchFamily="18" charset="0"/>
              </a:rPr>
              <a:t>To find the domain given an equation, look for acceptable inputs.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OPERATIONS ON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7383" y="1447800"/>
                <a:ext cx="8382000" cy="3081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u="sng" dirty="0" smtClean="0">
                    <a:latin typeface="Cambria" pitchFamily="18" charset="0"/>
                  </a:rPr>
                  <a:t>Sum</a:t>
                </a:r>
                <a:r>
                  <a:rPr lang="en-US" dirty="0" smtClean="0">
                    <a:latin typeface="Cambria" pitchFamily="18" charset="0"/>
                  </a:rPr>
                  <a:t>: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u="sng" dirty="0" smtClean="0">
                    <a:latin typeface="Cambria" pitchFamily="18" charset="0"/>
                  </a:rPr>
                  <a:t>Difference</a:t>
                </a:r>
                <a:r>
                  <a:rPr lang="en-US" dirty="0" smtClean="0">
                    <a:latin typeface="Cambria" pitchFamily="18" charset="0"/>
                  </a:rPr>
                  <a:t>: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u="sng" dirty="0" smtClean="0">
                    <a:latin typeface="Cambria" pitchFamily="18" charset="0"/>
                  </a:rPr>
                  <a:t>Product</a:t>
                </a:r>
                <a:r>
                  <a:rPr lang="en-US" dirty="0" smtClean="0">
                    <a:latin typeface="Cambria" pitchFamily="18" charset="0"/>
                  </a:rPr>
                  <a:t>: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u="sng" dirty="0" smtClean="0">
                    <a:latin typeface="Cambria" pitchFamily="18" charset="0"/>
                  </a:rPr>
                  <a:t>Quotient</a:t>
                </a:r>
                <a:r>
                  <a:rPr lang="en-US" dirty="0" smtClean="0">
                    <a:latin typeface="Cambria" pitchFamily="18" charset="0"/>
                  </a:rPr>
                  <a:t>: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≠0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83" y="1447800"/>
                <a:ext cx="8382000" cy="3081613"/>
              </a:xfrm>
              <a:prstGeom prst="rect">
                <a:avLst/>
              </a:prstGeom>
              <a:blipFill rotWithShape="1">
                <a:blip r:embed="rId2"/>
                <a:stretch>
                  <a:fillRect l="-1818" t="-2574" b="-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2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DOMAINS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3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685800" y="1600200"/>
                <a:ext cx="7543800" cy="4525963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>
                    <a:latin typeface="Cambria" pitchFamily="18" charset="0"/>
                  </a:rPr>
                  <a:t>The domain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𝑓𝑔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is the intersection of the domains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; that 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>
                    <a:latin typeface="Cambria" pitchFamily="18" charset="0"/>
                    <a:cs typeface="Arial" charset="0"/>
                  </a:rPr>
                  <a:t>.</a:t>
                </a:r>
              </a:p>
              <a:p>
                <a:pPr eaLnBrk="1" hangingPunct="1"/>
                <a:endParaRPr lang="en-US" i="1" baseline="-25000" dirty="0" smtClean="0">
                  <a:latin typeface="Cambria" pitchFamily="18" charset="0"/>
                  <a:cs typeface="Arial" charset="0"/>
                </a:endParaRPr>
              </a:p>
              <a:p>
                <a:pPr eaLnBrk="1" hangingPunct="1"/>
                <a:r>
                  <a:rPr lang="en-US" dirty="0" smtClean="0">
                    <a:latin typeface="Cambria" pitchFamily="18" charset="0"/>
                  </a:rPr>
                  <a:t>The domain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is the intersection of the domains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, </a:t>
                </a:r>
                <a:r>
                  <a:rPr lang="en-US" u="sng" dirty="0" smtClean="0">
                    <a:latin typeface="Cambria" pitchFamily="18" charset="0"/>
                  </a:rPr>
                  <a:t>except for those numbers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u="sng" dirty="0" smtClean="0">
                    <a:latin typeface="Cambria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u="sng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u="sng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u="sng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; that 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| 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itchFamily="18" charset="0"/>
                    <a:cs typeface="Arial" charset="0"/>
                  </a:rPr>
                  <a:t>.</a:t>
                </a:r>
                <a:endParaRPr lang="en-US" i="1" baseline="-25000" dirty="0" smtClean="0">
                  <a:latin typeface="Cambria" pitchFamily="18" charset="0"/>
                  <a:cs typeface="Arial" charset="0"/>
                </a:endParaRPr>
              </a:p>
              <a:p>
                <a:pPr eaLnBrk="1" hangingPunct="1"/>
                <a:endParaRPr lang="en-US" dirty="0" smtClean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0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85800" y="1600200"/>
                <a:ext cx="7543800" cy="4525963"/>
              </a:xfrm>
              <a:blipFill rotWithShape="1">
                <a:blip r:embed="rId2"/>
                <a:stretch>
                  <a:fillRect l="-2021" t="-1752" r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4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RELATIONS</a:t>
            </a:r>
          </a:p>
        </p:txBody>
      </p:sp>
      <p:sp>
        <p:nvSpPr>
          <p:cNvPr id="4100" name="Text 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4800" y="2057400"/>
            <a:ext cx="8382000" cy="3046988"/>
          </a:xfrm>
          <a:prstGeom prst="rect">
            <a:avLst/>
          </a:prstGeom>
          <a:blipFill rotWithShape="0">
            <a:blip r:embed="rId2"/>
            <a:stretch>
              <a:fillRect l="-1818" t="-2605" r="-2109" b="-5611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WAYS TO REPRESENT A RELATION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90800"/>
            <a:ext cx="7620000" cy="35353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A listing of the ordered pairs, many times as a table</a:t>
            </a:r>
          </a:p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A graph</a:t>
            </a:r>
          </a:p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An equation</a:t>
            </a:r>
          </a:p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A mapping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mbria" panose="02040503050406030204" pitchFamily="18" charset="0"/>
              </a:rPr>
              <a:t>A relation can be represented in four ways: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MAPPINGS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8672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947738" y="5638800"/>
            <a:ext cx="7086600" cy="1041400"/>
            <a:chOff x="240" y="2880"/>
            <a:chExt cx="4464" cy="656"/>
          </a:xfrm>
        </p:grpSpPr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504" b="-36586"/>
            <a:stretch>
              <a:fillRect/>
            </a:stretch>
          </p:blipFill>
          <p:spPr bwMode="auto">
            <a:xfrm>
              <a:off x="240" y="2880"/>
              <a:ext cx="4224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96"/>
            <a:stretch>
              <a:fillRect/>
            </a:stretch>
          </p:blipFill>
          <p:spPr bwMode="auto">
            <a:xfrm>
              <a:off x="288" y="3216"/>
              <a:ext cx="4416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2437" y="1333689"/>
                <a:ext cx="8077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map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illustrates a relation by using two sets and drawing arrows between them to show the correspondence between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7" y="1333689"/>
                <a:ext cx="8077200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1887" t="-5058" r="-1887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FUNCTIONS</a:t>
            </a:r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38538"/>
            <a:ext cx="4419600" cy="331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93914" y="1219200"/>
                <a:ext cx="839288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3000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be two nonempty sets.  A </a:t>
                </a:r>
                <a:r>
                  <a:rPr lang="en-US" altLang="en-US" sz="3000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function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is a relation that associates with each element of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exactly one element of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.   The set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is called the </a:t>
                </a:r>
                <a:r>
                  <a:rPr lang="en-US" altLang="en-US" sz="3000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domain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 of the function.  The set of all images of the elements in  the domain is called the </a:t>
                </a:r>
                <a:r>
                  <a:rPr lang="en-US" altLang="en-US" sz="3000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range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.</a:t>
                </a:r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4" y="1219200"/>
                <a:ext cx="8392886" cy="2862322"/>
              </a:xfrm>
              <a:prstGeom prst="rect">
                <a:avLst/>
              </a:prstGeom>
              <a:blipFill rotWithShape="0">
                <a:blip r:embed="rId3"/>
                <a:stretch>
                  <a:fillRect l="-1670" t="-2766" r="-1670" b="-5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DETERMINING IF A RELATION IS A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" y="1828800"/>
                <a:ext cx="8153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" panose="02040503050406030204" pitchFamily="18" charset="0"/>
                  </a:rPr>
                  <a:t>To determine if a relation is a function check to see if the same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-value is always paired with the same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-value.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828800"/>
                <a:ext cx="81534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945" t="-5058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FUNCTION NOTATION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22775"/>
            <a:ext cx="3657600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" y="1165497"/>
                <a:ext cx="8077200" cy="3534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To emphasize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a function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the notation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used.  This does </a:t>
                </a:r>
                <a:r>
                  <a:rPr lang="en-US" b="1" i="1" u="sng" dirty="0" smtClean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NOT</a:t>
                </a:r>
                <a:r>
                  <a:rPr lang="en-US" dirty="0" smtClean="0">
                    <a:latin typeface="Cambria" panose="02040503050406030204" pitchFamily="18" charset="0"/>
                  </a:rPr>
                  <a:t> mean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are multiplied.  It does mean that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with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produces the 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input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output</m:t>
                      </m:r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165497"/>
                <a:ext cx="8077200" cy="3534301"/>
              </a:xfrm>
              <a:prstGeom prst="rect">
                <a:avLst/>
              </a:prstGeom>
              <a:blipFill rotWithShape="0">
                <a:blip r:embed="rId3"/>
                <a:stretch>
                  <a:fillRect l="-1962" t="-2241" r="-1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INDEPENDENT AND DEPENDENT VARIABLES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5410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 dirty="0">
                <a:latin typeface="Cambria" panose="02040503050406030204" pitchFamily="18" charset="0"/>
              </a:rPr>
              <a:t>NOTE</a:t>
            </a:r>
            <a:r>
              <a:rPr lang="en-US" altLang="en-US" dirty="0">
                <a:latin typeface="Cambria" panose="02040503050406030204" pitchFamily="18" charset="0"/>
              </a:rPr>
              <a:t>:  </a:t>
            </a: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The independent variable is also called the </a:t>
            </a:r>
            <a:r>
              <a:rPr lang="en-US" alt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argument</a:t>
            </a: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 of the function.</a:t>
            </a:r>
            <a:endParaRPr lang="en-US" altLang="en-US" u="sng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1752600"/>
                <a:ext cx="8458200" cy="3783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For the function,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the variable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called the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independent variable</a:t>
                </a:r>
                <a:r>
                  <a:rPr lang="en-US" altLang="en-US" dirty="0">
                    <a:latin typeface="Cambria" panose="02040503050406030204" pitchFamily="18" charset="0"/>
                  </a:rPr>
                  <a:t>, because it can be assigned any permissible number from the domain.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the variable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called the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dependent variable</a:t>
                </a:r>
                <a:r>
                  <a:rPr lang="en-US" altLang="en-US" dirty="0">
                    <a:latin typeface="Cambria" panose="02040503050406030204" pitchFamily="18" charset="0"/>
                  </a:rPr>
                  <a:t>, because its value depends 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Aft>
                    <a:spcPts val="1920"/>
                  </a:spcAft>
                </a:pPr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752600"/>
                <a:ext cx="8458200" cy="3783087"/>
              </a:xfrm>
              <a:prstGeom prst="rect">
                <a:avLst/>
              </a:prstGeom>
              <a:blipFill rotWithShape="0">
                <a:blip r:embed="rId2"/>
                <a:stretch>
                  <a:fillRect l="-1801" t="-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DIFFERENCE QUOTIENT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2000" y="1676400"/>
                <a:ext cx="7924800" cy="399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The expression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US" altLang="en-US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is called the </a:t>
                </a:r>
                <a:r>
                  <a:rPr lang="en-US" altLang="en-US" b="1" u="sng" dirty="0" smtClean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difference quotient</a:t>
                </a:r>
                <a:r>
                  <a:rPr lang="en-US" altLang="en-US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.  It is used in Calculus to study how a function value changes as the independent variable changes.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6400"/>
                <a:ext cx="7924800" cy="3997569"/>
              </a:xfrm>
              <a:prstGeom prst="rect">
                <a:avLst/>
              </a:prstGeom>
              <a:blipFill rotWithShape="0">
                <a:blip r:embed="rId2"/>
                <a:stretch>
                  <a:fillRect l="-1923" t="-1982" r="-615" b="-3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anose="02020603050405020304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spcAft>
            <a:spcPts val="1920"/>
          </a:spcAft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340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Cambria</vt:lpstr>
      <vt:lpstr>Default Design</vt:lpstr>
      <vt:lpstr>PowerPoint Presentation</vt:lpstr>
      <vt:lpstr>RELATIONS</vt:lpstr>
      <vt:lpstr>WAYS TO REPRESENT A RELATION</vt:lpstr>
      <vt:lpstr>MAPPINGS</vt:lpstr>
      <vt:lpstr>FUNCTIONS</vt:lpstr>
      <vt:lpstr>DETERMINING IF A RELATION IS A FUNCTION</vt:lpstr>
      <vt:lpstr>FUNCTION NOTATION</vt:lpstr>
      <vt:lpstr>INDEPENDENT AND DEPENDENT VARIABLES</vt:lpstr>
      <vt:lpstr>THE DIFFERENCE QUOTIENT</vt:lpstr>
      <vt:lpstr>DETERMINING IF AN EQUATION IS A FUNCTION</vt:lpstr>
      <vt:lpstr>DOMAIN AND RANGE</vt:lpstr>
      <vt:lpstr>DETERMINING DOMAIN FROM EQUATIONS</vt:lpstr>
      <vt:lpstr>OPERATIONS ON FUNCTIONS</vt:lpstr>
      <vt:lpstr>DOMAINS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</dc:title>
  <dc:creator>Allen G. Fuller</dc:creator>
  <cp:lastModifiedBy>Fuller, Allen</cp:lastModifiedBy>
  <cp:revision>31</cp:revision>
  <cp:lastPrinted>2003-01-08T00:56:49Z</cp:lastPrinted>
  <dcterms:created xsi:type="dcterms:W3CDTF">2002-12-27T04:13:55Z</dcterms:created>
  <dcterms:modified xsi:type="dcterms:W3CDTF">2016-05-06T16:14:43Z</dcterms:modified>
</cp:coreProperties>
</file>