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8" r:id="rId6"/>
    <p:sldId id="261" r:id="rId7"/>
    <p:sldId id="262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50CEC-6D05-4F29-B688-69085D99784C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8DBAC-41F4-418F-93D2-00F2E8BC9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D0323-3278-4F53-B407-E3216EC99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1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CB8AD-8D73-44BD-966C-E71849050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32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4764C-4686-47B4-8BBA-A8CF37925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69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5EDA9-FD59-4942-A255-671B0B207E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29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3159E-F5CE-4652-8727-DBDC8AD1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77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F16C-2062-4124-8F52-A9C64A471F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37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C47F-3199-4710-BE81-A616DA2D93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D9B22-10C9-43C3-952B-06EA63DC1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44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59E69-A3B2-425F-BE47-00DC6F5096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6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2114-7CDE-47AF-9BFC-5330D508B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0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54876-D346-4C86-A8DD-DA62C87B5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58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6457E-BD8F-4477-8C01-566AB06FE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2.5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COMBINED VARIATION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49385" y="1600200"/>
            <a:ext cx="8153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u="sng" dirty="0" smtClean="0">
                <a:solidFill>
                  <a:srgbClr val="3333FF"/>
                </a:solidFill>
                <a:latin typeface="Cambria" panose="02040503050406030204" pitchFamily="18" charset="0"/>
              </a:rPr>
              <a:t>Combined variation</a:t>
            </a:r>
            <a:r>
              <a:rPr lang="en-US" altLang="en-US" dirty="0" smtClean="0">
                <a:latin typeface="Cambria" panose="02040503050406030204" pitchFamily="18" charset="0"/>
              </a:rPr>
              <a:t> is a combination of two or more of the types of variation already discussed.</a:t>
            </a:r>
            <a:endParaRPr lang="en-US" altLang="en-US" b="1" i="1" u="sng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384908" y="1676400"/>
                <a:ext cx="8382000" cy="403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Aft>
                    <a:spcPts val="1920"/>
                  </a:spcAft>
                </a:pPr>
                <a:r>
                  <a:rPr lang="en-US" smtClean="0">
                    <a:latin typeface="Cambria" panose="02040503050406030204" pitchFamily="18" charset="0"/>
                  </a:rPr>
                  <a:t>The </a:t>
                </a:r>
                <a:r>
                  <a:rPr lang="en-US" dirty="0" smtClean="0">
                    <a:latin typeface="Cambria" panose="02040503050406030204" pitchFamily="18" charset="0"/>
                  </a:rPr>
                  <a:t>frequency of vibration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) of a guitar string varies directly as the square root of the tension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) and inversely as the length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) of the string.  If the frequency is 36 vibrations per second when the tension is 36 </a:t>
                </a:r>
                <a:r>
                  <a:rPr lang="en-US" dirty="0" err="1" smtClean="0">
                    <a:latin typeface="Cambria" panose="02040503050406030204" pitchFamily="18" charset="0"/>
                  </a:rPr>
                  <a:t>lbs</a:t>
                </a:r>
                <a:r>
                  <a:rPr lang="en-US" dirty="0" smtClean="0">
                    <a:latin typeface="Cambria" panose="02040503050406030204" pitchFamily="18" charset="0"/>
                  </a:rPr>
                  <a:t> and the string in 4 </a:t>
                </a:r>
                <a:r>
                  <a:rPr lang="en-US" dirty="0" err="1" smtClean="0">
                    <a:latin typeface="Cambria" panose="02040503050406030204" pitchFamily="18" charset="0"/>
                  </a:rPr>
                  <a:t>ft</a:t>
                </a:r>
                <a:r>
                  <a:rPr lang="en-US" dirty="0" smtClean="0">
                    <a:latin typeface="Cambria" panose="02040503050406030204" pitchFamily="18" charset="0"/>
                  </a:rPr>
                  <a:t> long, find the frequency when the tension is 25 </a:t>
                </a:r>
                <a:r>
                  <a:rPr lang="en-US" dirty="0" err="1" smtClean="0">
                    <a:latin typeface="Cambria" panose="02040503050406030204" pitchFamily="18" charset="0"/>
                  </a:rPr>
                  <a:t>lb</a:t>
                </a:r>
                <a:r>
                  <a:rPr lang="en-US" dirty="0" smtClean="0">
                    <a:latin typeface="Cambria" panose="02040503050406030204" pitchFamily="18" charset="0"/>
                  </a:rPr>
                  <a:t> and the length of the string is 2 ft.</a:t>
                </a:r>
              </a:p>
            </p:txBody>
          </p:sp>
        </mc:Choice>
        <mc:Fallback xmlns=""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908" y="1676400"/>
                <a:ext cx="8382000" cy="4031873"/>
              </a:xfrm>
              <a:prstGeom prst="rect">
                <a:avLst/>
              </a:prstGeom>
              <a:blipFill rotWithShape="0">
                <a:blip r:embed="rId2"/>
                <a:stretch>
                  <a:fillRect l="-1818" t="-1967" r="-2036" b="-40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98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DIRECT VARIATION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1425453"/>
                <a:ext cx="7315200" cy="3534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denote two quantities. 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varies directly</a:t>
                </a:r>
                <a:r>
                  <a:rPr lang="en-US" dirty="0" smtClean="0">
                    <a:latin typeface="Cambria" panose="020405030504060302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directly proportional to</a:t>
                </a:r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if and only if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𝑘𝑥</m:t>
                      </m:r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The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called the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constant of proportionality</a:t>
                </a:r>
                <a:r>
                  <a:rPr lang="en-US" dirty="0" smtClean="0">
                    <a:latin typeface="Cambria" panose="02040503050406030204" pitchFamily="18" charset="0"/>
                  </a:rPr>
                  <a:t>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425453"/>
                <a:ext cx="7315200" cy="3534301"/>
              </a:xfrm>
              <a:prstGeom prst="rect">
                <a:avLst/>
              </a:prstGeom>
              <a:blipFill rotWithShape="0">
                <a:blip r:embed="rId2"/>
                <a:stretch>
                  <a:fillRect l="-2083" t="-2241" r="-1000" b="-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1143000"/>
                <a:ext cx="8229600" cy="5691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spcAft>
                    <a:spcPts val="1920"/>
                  </a:spcAft>
                  <a:buFont typeface="+mj-lt"/>
                  <a:buAutoNum type="arabicPeriod"/>
                </a:pPr>
                <a:r>
                  <a:rPr lang="en-US" sz="2900" dirty="0" smtClean="0">
                    <a:latin typeface="Cambria" panose="02040503050406030204" pitchFamily="18" charset="0"/>
                  </a:rPr>
                  <a:t>Write an equation that expresses a relationship between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 varies directly as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.  Use the fact that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=94.2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 to solve for the variation constant.</a:t>
                </a:r>
              </a:p>
              <a:p>
                <a:pPr marL="514350" indent="-514350">
                  <a:spcAft>
                    <a:spcPts val="1920"/>
                  </a:spcAft>
                  <a:buFont typeface="+mj-lt"/>
                  <a:buAutoNum type="arabicPeriod"/>
                </a:pPr>
                <a:r>
                  <a:rPr lang="en-US" sz="2900" dirty="0" smtClean="0">
                    <a:latin typeface="Cambria" panose="02040503050406030204" pitchFamily="18" charset="0"/>
                  </a:rPr>
                  <a:t>The number of semester hours (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) completed is directly proportional to the number of quarter hours (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900" dirty="0" smtClean="0">
                    <a:latin typeface="Cambria" panose="02040503050406030204" pitchFamily="18" charset="0"/>
                  </a:rPr>
                  <a:t>) completed.  If a student transferring to Gordon State with </a:t>
                </a:r>
                <a:r>
                  <a:rPr lang="en-US" sz="2900" smtClean="0">
                    <a:latin typeface="Cambria" panose="02040503050406030204" pitchFamily="18" charset="0"/>
                  </a:rPr>
                  <a:t>45 quarter hours </a:t>
                </a:r>
                <a:r>
                  <a:rPr lang="en-US" sz="2900" dirty="0" smtClean="0">
                    <a:latin typeface="Cambria" panose="02040503050406030204" pitchFamily="18" charset="0"/>
                  </a:rPr>
                  <a:t>is credited with completing 30 semester hours, how many semester hours credit will a student have if the student completes 120 quarter hours?</a:t>
                </a:r>
                <a:endParaRPr lang="en-US" sz="29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43000"/>
                <a:ext cx="8229600" cy="5691302"/>
              </a:xfrm>
              <a:prstGeom prst="rect">
                <a:avLst/>
              </a:prstGeom>
              <a:blipFill rotWithShape="0">
                <a:blip r:embed="rId2"/>
                <a:stretch>
                  <a:fillRect l="-1481" t="-1179" r="-1481" b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DIRECT VARIATION WITH</a:t>
            </a:r>
            <a:br>
              <a:rPr lang="en-US" altLang="en-US" sz="4000" b="1" smtClean="0"/>
            </a:br>
            <a:r>
              <a:rPr lang="en-US" altLang="en-US" sz="4000" b="1" smtClean="0"/>
              <a:t>THE </a:t>
            </a:r>
            <a:r>
              <a:rPr lang="en-US" altLang="en-US" sz="4000" b="1" i="1" smtClean="0"/>
              <a:t>n</a:t>
            </a:r>
            <a:r>
              <a:rPr lang="en-US" altLang="en-US" sz="4000" b="1" baseline="30000" smtClean="0"/>
              <a:t>th</a:t>
            </a:r>
            <a:r>
              <a:rPr lang="en-US" altLang="en-US" sz="4000" b="1" smtClean="0"/>
              <a:t> POWER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7700" y="1828800"/>
                <a:ext cx="7848600" cy="2549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denote two quantities. 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varies directly with the </a:t>
                </a:r>
                <a:r>
                  <a:rPr lang="en-US" b="1" i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n</a:t>
                </a:r>
                <a:r>
                  <a:rPr lang="en-US" b="1" u="sng" baseline="30000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th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power</a:t>
                </a:r>
                <a:r>
                  <a:rPr lang="en-US" dirty="0" smtClean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if there is a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such that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828800"/>
                <a:ext cx="7848600" cy="2549416"/>
              </a:xfrm>
              <a:prstGeom prst="rect">
                <a:avLst/>
              </a:prstGeom>
              <a:blipFill rotWithShape="0">
                <a:blip r:embed="rId2"/>
                <a:stretch>
                  <a:fillRect l="-1941" t="-3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1600200"/>
                <a:ext cx="77724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The distance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) that a ball rolls down an inclined plane is directly proportional to the square of time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).  If the ball rolls 5 feet in 1 second, how far will it roll in 4 seconds?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600200"/>
                <a:ext cx="7772400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2039" t="-3103" r="-2275" b="-6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INVERSE VARIATION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1433269"/>
                <a:ext cx="8077200" cy="3484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denote two quantities. 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varies inversely</a:t>
                </a:r>
                <a:r>
                  <a:rPr lang="en-US" dirty="0" smtClean="0">
                    <a:latin typeface="Cambria" panose="020405030504060302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is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inversely proportional to</a:t>
                </a:r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if there is a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such that</a:t>
                </a:r>
              </a:p>
              <a:p>
                <a:pPr algn="ctr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33269"/>
                <a:ext cx="8077200" cy="3484415"/>
              </a:xfrm>
              <a:prstGeom prst="rect">
                <a:avLst/>
              </a:prstGeom>
              <a:blipFill rotWithShape="0">
                <a:blip r:embed="rId2"/>
                <a:stretch>
                  <a:fillRect l="-1887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1524000"/>
                <a:ext cx="80772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The speed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) of a gear varies inversely as the number of teeth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).  If a gear that has 48 teeth makes 20 revolutions per minute, how many revolutions per minute will a gear that has 30 teeth make?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524000"/>
                <a:ext cx="8077200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1962" t="-3103" r="-2868" b="-6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JOINT VARIATION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47700" y="1295400"/>
                <a:ext cx="7848600" cy="2549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denote three quantities. 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varies jointly</a:t>
                </a:r>
                <a:r>
                  <a:rPr lang="en-US" dirty="0" smtClean="0">
                    <a:latin typeface="Cambria" panose="020405030504060302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if there is a constant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>
                    <a:latin typeface="Cambria" panose="02040503050406030204" pitchFamily="18" charset="0"/>
                  </a:rPr>
                  <a:t> such that</a:t>
                </a:r>
              </a:p>
              <a:p>
                <a:pPr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𝑘𝑥𝑦</m:t>
                      </m:r>
                    </m:oMath>
                  </m:oMathPara>
                </a14:m>
                <a:endParaRPr lang="en-US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295400"/>
                <a:ext cx="7848600" cy="2549416"/>
              </a:xfrm>
              <a:prstGeom prst="rect">
                <a:avLst/>
              </a:prstGeom>
              <a:blipFill rotWithShape="0">
                <a:blip r:embed="rId2"/>
                <a:stretch>
                  <a:fillRect l="-1941" t="-3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384908" y="1676400"/>
                <a:ext cx="8382000" cy="30469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The pressure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) in a liquid varies jointly as the depth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) and the density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) of the liquid.  If the pressure is 75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lb</a:t>
                </a:r>
                <a:r>
                  <a:rPr lang="en-US" altLang="en-US" dirty="0">
                    <a:latin typeface="Cambria" panose="02040503050406030204" pitchFamily="18" charset="0"/>
                  </a:rPr>
                  <a:t>/in</a:t>
                </a:r>
                <a:r>
                  <a:rPr lang="en-US" altLang="en-US" baseline="30000" dirty="0">
                    <a:latin typeface="Cambria" panose="02040503050406030204" pitchFamily="18" charset="0"/>
                  </a:rPr>
                  <a:t>2</a:t>
                </a:r>
                <a:r>
                  <a:rPr lang="en-US" altLang="en-US" dirty="0">
                    <a:latin typeface="Cambria" panose="02040503050406030204" pitchFamily="18" charset="0"/>
                  </a:rPr>
                  <a:t> when the depth is 100 in. and the density is 2.4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lb</a:t>
                </a:r>
                <a:r>
                  <a:rPr lang="en-US" altLang="en-US" dirty="0">
                    <a:latin typeface="Cambria" panose="02040503050406030204" pitchFamily="18" charset="0"/>
                  </a:rPr>
                  <a:t>/in</a:t>
                </a:r>
                <a:r>
                  <a:rPr lang="en-US" altLang="en-US" baseline="30000" dirty="0">
                    <a:latin typeface="Cambria" panose="02040503050406030204" pitchFamily="18" charset="0"/>
                  </a:rPr>
                  <a:t>2</a:t>
                </a:r>
                <a:r>
                  <a:rPr lang="en-US" altLang="en-US" dirty="0">
                    <a:latin typeface="Cambria" panose="02040503050406030204" pitchFamily="18" charset="0"/>
                  </a:rPr>
                  <a:t>, find the pressure when the density remains the same and the depth is 120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altLang="en-US" dirty="0">
                    <a:latin typeface="Cambria" panose="02040503050406030204" pitchFamily="18" charset="0"/>
                  </a:rPr>
                  <a:t>in.</a:t>
                </a:r>
              </a:p>
            </p:txBody>
          </p:sp>
        </mc:Choice>
        <mc:Fallback xmlns=""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908" y="1676400"/>
                <a:ext cx="8382000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818" t="-2600" r="-2545" b="-56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1920"/>
          </a:spcAft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489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Times New Roman</vt:lpstr>
      <vt:lpstr>Default Design</vt:lpstr>
      <vt:lpstr>Section 2.5</vt:lpstr>
      <vt:lpstr>DIRECT VARIATION</vt:lpstr>
      <vt:lpstr>EXAMPLES</vt:lpstr>
      <vt:lpstr>DIRECT VARIATION WITH THE nth POWER</vt:lpstr>
      <vt:lpstr>EXAMPLE</vt:lpstr>
      <vt:lpstr>INVERSE VARIATION</vt:lpstr>
      <vt:lpstr>EXAMPLE</vt:lpstr>
      <vt:lpstr>JOINT VARIATION</vt:lpstr>
      <vt:lpstr>EXAMPLE</vt:lpstr>
      <vt:lpstr>COMBINED VARIATION</vt:lpstr>
      <vt:lpstr>EXAMPLE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1.6</dc:title>
  <dc:creator>Allen G. Fuller</dc:creator>
  <cp:lastModifiedBy>Fuller, Allen</cp:lastModifiedBy>
  <cp:revision>29</cp:revision>
  <dcterms:created xsi:type="dcterms:W3CDTF">2003-09-07T19:23:33Z</dcterms:created>
  <dcterms:modified xsi:type="dcterms:W3CDTF">2016-06-24T14:54:22Z</dcterms:modified>
</cp:coreProperties>
</file>