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103" d="100"/>
          <a:sy n="103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5E8BC-C072-4CA5-85F4-B14342DD3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46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9CDA2-0808-48A4-B05B-7FA9B3A1AB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55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D0D75-2EAE-4086-997C-7C782D379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4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A42DB-42C7-4ED3-9A92-9EB6585C3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0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8DA22-1914-42EE-B00E-F6C647E8A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3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52897-8947-4688-8F0C-E139CBBCE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5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C98E-E72A-43F6-B2E3-A058888A7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99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37F31-84D2-4EB0-8C90-5A115A754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18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A6C76-8FA6-46CF-A1AB-5DED6795E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5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4EBD2-1EA9-4DBB-B218-AA71DDFA9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39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9A0D-D05C-4EAB-A49B-5784D3C1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32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15F40B49-0D2A-4EA3-8E81-1F736AFF4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2.4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Circles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DEFINITION OF A CIRCLE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1752600"/>
                <a:ext cx="82296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circle</a:t>
                </a:r>
                <a:r>
                  <a:rPr lang="en-US" dirty="0" smtClean="0">
                    <a:latin typeface="Cambria" panose="02040503050406030204" pitchFamily="18" charset="0"/>
                  </a:rPr>
                  <a:t> is a set of points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-plane that are a fixed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from a fixed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  The fixed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called the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radius</a:t>
                </a:r>
                <a:r>
                  <a:rPr lang="en-US" dirty="0" smtClean="0">
                    <a:latin typeface="Cambria" panose="02040503050406030204" pitchFamily="18" charset="0"/>
                  </a:rPr>
                  <a:t>, and the fixed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called the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center</a:t>
                </a:r>
                <a:r>
                  <a:rPr lang="en-US" dirty="0" smtClean="0">
                    <a:latin typeface="Cambria" panose="02040503050406030204" pitchFamily="18" charset="0"/>
                  </a:rPr>
                  <a:t> of the circle.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8229600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1852" t="-3103" r="-2370" b="-6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STANDARD FORM OF AN EQUATION OF A CIRCLE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1981200"/>
                <a:ext cx="8305799" cy="1813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standard form of an equation of a circle</a:t>
                </a:r>
                <a:r>
                  <a:rPr lang="en-US" dirty="0" smtClean="0">
                    <a:latin typeface="Cambria" panose="02040503050406030204" pitchFamily="18" charset="0"/>
                  </a:rPr>
                  <a:t> with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center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81200"/>
                <a:ext cx="8305799" cy="1813317"/>
              </a:xfrm>
              <a:prstGeom prst="rect">
                <a:avLst/>
              </a:prstGeom>
              <a:blipFill rotWithShape="0">
                <a:blip r:embed="rId2"/>
                <a:stretch>
                  <a:fillRect l="-1836" t="-4377" r="-1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CIRCLES WITH CENTER</a:t>
            </a:r>
            <a:br>
              <a:rPr lang="en-US" altLang="en-US" sz="4000" b="1" smtClean="0"/>
            </a:br>
            <a:r>
              <a:rPr lang="en-US" altLang="en-US" sz="4000" b="1" smtClean="0"/>
              <a:t>AT THE ORIGIN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1371600"/>
                <a:ext cx="8686800" cy="574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b="1" dirty="0" smtClean="0">
                    <a:latin typeface="Cambria" panose="02040503050406030204" pitchFamily="18" charset="0"/>
                  </a:rPr>
                  <a:t>:</a:t>
                </a:r>
                <a:r>
                  <a:rPr lang="en-US" dirty="0" smtClean="0">
                    <a:latin typeface="Cambria" panose="02040503050406030204" pitchFamily="18" charset="0"/>
                  </a:rPr>
                  <a:t>  The standard form of an equation of a circle of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with center at the origin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endParaRPr lang="en-US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b="1" dirty="0" smtClean="0">
                    <a:latin typeface="Cambria" panose="02040503050406030204" pitchFamily="18" charset="0"/>
                  </a:rPr>
                  <a:t>:</a:t>
                </a:r>
                <a:r>
                  <a:rPr lang="en-US" dirty="0" smtClean="0">
                    <a:latin typeface="Cambria" panose="02040503050406030204" pitchFamily="18" charset="0"/>
                  </a:rPr>
                  <a:t>  If the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 circle whose center is at the origin is called the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unit circle</a:t>
                </a:r>
                <a:r>
                  <a:rPr lang="en-US" dirty="0" smtClean="0">
                    <a:latin typeface="Cambria" panose="02040503050406030204" pitchFamily="18" charset="0"/>
                  </a:rPr>
                  <a:t> and has equation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71600"/>
                <a:ext cx="8686800" cy="5742598"/>
              </a:xfrm>
              <a:prstGeom prst="rect">
                <a:avLst/>
              </a:prstGeom>
              <a:blipFill rotWithShape="0">
                <a:blip r:embed="rId2"/>
                <a:stretch>
                  <a:fillRect l="-1825" t="-1380" r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GENERAL FORM OF THE EQUATION OF A CIRCLE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5300" y="1828800"/>
                <a:ext cx="8153400" cy="2549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When its graph is a circle, the equation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is referred to as the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general form of the equation of a circle</a:t>
                </a:r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1828800"/>
                <a:ext cx="8153400" cy="2549416"/>
              </a:xfrm>
              <a:prstGeom prst="rect">
                <a:avLst/>
              </a:prstGeom>
              <a:blipFill rotWithShape="0">
                <a:blip r:embed="rId2"/>
                <a:stretch>
                  <a:fillRect l="-1868" t="-3110" b="-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WRITING AN EQUATION OF A CIRCLE IN STANDARD FROM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700" y="1524000"/>
                <a:ext cx="8610600" cy="5221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sz="3000" dirty="0" smtClean="0">
                    <a:latin typeface="Cambria" panose="02040503050406030204" pitchFamily="18" charset="0"/>
                  </a:rPr>
                  <a:t>To write the equation of a circle in standard form:</a:t>
                </a:r>
              </a:p>
              <a:p>
                <a:pPr marL="514350" indent="-514350">
                  <a:spcAft>
                    <a:spcPts val="1920"/>
                  </a:spcAft>
                  <a:buFont typeface="+mj-lt"/>
                  <a:buAutoNum type="arabicPeriod"/>
                </a:pPr>
                <a:r>
                  <a:rPr lang="en-US" sz="3000" dirty="0" smtClean="0">
                    <a:latin typeface="Cambria" panose="02040503050406030204" pitchFamily="18" charset="0"/>
                  </a:rPr>
                  <a:t>Collect all variable terms on the left side of the equation and all constant terms on the right side.</a:t>
                </a:r>
              </a:p>
              <a:p>
                <a:pPr marL="514350" indent="-514350">
                  <a:spcAft>
                    <a:spcPts val="1920"/>
                  </a:spcAft>
                  <a:buFont typeface="+mj-lt"/>
                  <a:buAutoNum type="arabicPeriod"/>
                </a:pPr>
                <a:r>
                  <a:rPr lang="en-US" sz="3000" dirty="0" smtClean="0">
                    <a:latin typeface="Cambria" panose="02040503050406030204" pitchFamily="18" charset="0"/>
                  </a:rPr>
                  <a:t>Group the “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”-terms together and the “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”-terms together.</a:t>
                </a:r>
              </a:p>
              <a:p>
                <a:pPr marL="514350" indent="-514350">
                  <a:spcAft>
                    <a:spcPts val="1920"/>
                  </a:spcAft>
                  <a:buFont typeface="+mj-lt"/>
                  <a:buAutoNum type="arabicPeriod"/>
                </a:pPr>
                <a:r>
                  <a:rPr lang="en-US" sz="3000" dirty="0" smtClean="0">
                    <a:latin typeface="Cambria" panose="02040503050406030204" pitchFamily="18" charset="0"/>
                  </a:rPr>
                  <a:t>Complete the square for both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- and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-terms.</a:t>
                </a:r>
              </a:p>
              <a:p>
                <a:pPr marL="514350" indent="-514350">
                  <a:spcAft>
                    <a:spcPts val="1920"/>
                  </a:spcAft>
                  <a:buFont typeface="+mj-lt"/>
                  <a:buAutoNum type="arabicPeriod"/>
                </a:pPr>
                <a:r>
                  <a:rPr lang="en-US" sz="3000" dirty="0" smtClean="0">
                    <a:latin typeface="Cambria" panose="02040503050406030204" pitchFamily="18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- and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000" dirty="0" smtClean="0">
                    <a:latin typeface="Cambria" panose="02040503050406030204" pitchFamily="18" charset="0"/>
                  </a:rPr>
                  <a:t>-terms as the perfect squares of </a:t>
                </a:r>
                <a:r>
                  <a:rPr lang="en-US" sz="3000" dirty="0" err="1" smtClean="0">
                    <a:latin typeface="Cambria" panose="02040503050406030204" pitchFamily="18" charset="0"/>
                  </a:rPr>
                  <a:t>bionomals</a:t>
                </a:r>
                <a:r>
                  <a:rPr lang="en-US" sz="3000" dirty="0" smtClean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1524000"/>
                <a:ext cx="8610600" cy="5221942"/>
              </a:xfrm>
              <a:prstGeom prst="rect">
                <a:avLst/>
              </a:prstGeom>
              <a:blipFill rotWithShape="0">
                <a:blip r:embed="rId2"/>
                <a:stretch>
                  <a:fillRect l="-1700" t="-1517" r="-283" b="-2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1920"/>
          </a:spcAft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171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</vt:lpstr>
      <vt:lpstr>Cambria Math</vt:lpstr>
      <vt:lpstr>Times New Roman</vt:lpstr>
      <vt:lpstr>Default Design</vt:lpstr>
      <vt:lpstr>Section 2.4</vt:lpstr>
      <vt:lpstr>DEFINITION OF A CIRCLE</vt:lpstr>
      <vt:lpstr>STANDARD FORM OF AN EQUATION OF A CIRCLE</vt:lpstr>
      <vt:lpstr>CIRCLES WITH CENTER AT THE ORIGIN</vt:lpstr>
      <vt:lpstr>GENERAL FORM OF THE EQUATION OF A CIRCLE</vt:lpstr>
      <vt:lpstr>WRITING AN EQUATION OF A CIRCLE IN STANDARD FROM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</dc:title>
  <dc:creator>a_fuller</dc:creator>
  <cp:lastModifiedBy>Fuller, Allen</cp:lastModifiedBy>
  <cp:revision>21</cp:revision>
  <dcterms:created xsi:type="dcterms:W3CDTF">2008-07-03T13:53:29Z</dcterms:created>
  <dcterms:modified xsi:type="dcterms:W3CDTF">2016-06-20T13:46:55Z</dcterms:modified>
</cp:coreProperties>
</file>