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FF00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1" autoAdjust="0"/>
    <p:restoredTop sz="94660"/>
  </p:normalViewPr>
  <p:slideViewPr>
    <p:cSldViewPr>
      <p:cViewPr varScale="1">
        <p:scale>
          <a:sx n="118" d="100"/>
          <a:sy n="118" d="100"/>
        </p:scale>
        <p:origin x="52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414464-5B77-4A29-81A5-4A2ABE5F43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767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BDC4C-26F9-45D2-9144-7290E9FBC4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3533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79DAA-E755-47A6-9B90-8A60BEB6793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1582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B21352-901D-4FFA-AEA4-5F17A0537D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317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BA34E-79EC-4325-A1D3-08CCAC06CC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2449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1AAC0-B11F-4199-AEF6-82D6A73E87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3994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781C0-4652-4BFF-9FE6-D7993BB4EE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806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AC688E-ED12-4874-8DEA-C38A1EFC6E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6901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EAE9A-9BB0-4312-B47E-4F8AACD98E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875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2A269-CE17-46BC-B503-01751828B2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6644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A9466-239A-4B6F-BAD4-EA256E9366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5894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DD3A2-B2E2-443E-9BBA-0599BD2CE2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7363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76141C1-4E42-4C1B-9FCE-1984FB55CE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Section 2.3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Lines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PARALLEL LINES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267" name="Text Box 41"/>
              <p:cNvSpPr txBox="1">
                <a:spLocks noChangeArrowheads="1"/>
              </p:cNvSpPr>
              <p:nvPr/>
            </p:nvSpPr>
            <p:spPr bwMode="auto">
              <a:xfrm>
                <a:off x="228600" y="1371600"/>
                <a:ext cx="8610600" cy="15696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b="1" u="sng" dirty="0">
                    <a:latin typeface="Cambria" panose="02040503050406030204" pitchFamily="18" charset="0"/>
                  </a:rPr>
                  <a:t>Criterion for Parallel Lines</a:t>
                </a:r>
                <a:r>
                  <a:rPr lang="en-US" altLang="en-US" b="1" dirty="0">
                    <a:latin typeface="Cambria" panose="02040503050406030204" pitchFamily="18" charset="0"/>
                  </a:rPr>
                  <a:t>:</a:t>
                </a:r>
                <a:r>
                  <a:rPr lang="en-US" altLang="en-US" dirty="0">
                    <a:latin typeface="Cambria" panose="02040503050406030204" pitchFamily="18" charset="0"/>
                  </a:rPr>
                  <a:t>  Two </a:t>
                </a:r>
                <a:r>
                  <a:rPr lang="en-US" altLang="en-US" dirty="0" err="1">
                    <a:latin typeface="Cambria" panose="02040503050406030204" pitchFamily="18" charset="0"/>
                  </a:rPr>
                  <a:t>nonvertical</a:t>
                </a:r>
                <a:r>
                  <a:rPr lang="en-US" altLang="en-US" dirty="0">
                    <a:latin typeface="Cambria" panose="02040503050406030204" pitchFamily="18" charset="0"/>
                  </a:rPr>
                  <a:t> lines are parallel if and only if their slopes are equal and they have different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-intercepts.</a:t>
                </a:r>
                <a:endParaRPr lang="en-US" altLang="en-US" b="1" u="sng" dirty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11267" name="Text 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8600" y="1371600"/>
                <a:ext cx="8610600" cy="1569660"/>
              </a:xfrm>
              <a:prstGeom prst="rect">
                <a:avLst/>
              </a:prstGeom>
              <a:blipFill rotWithShape="0">
                <a:blip r:embed="rId2"/>
                <a:stretch>
                  <a:fillRect l="-1841" t="-5058" b="-1206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268" name="Text Box 42"/>
              <p:cNvSpPr txBox="1">
                <a:spLocks noChangeArrowheads="1"/>
              </p:cNvSpPr>
              <p:nvPr/>
            </p:nvSpPr>
            <p:spPr bwMode="auto">
              <a:xfrm>
                <a:off x="304800" y="3276600"/>
                <a:ext cx="8534400" cy="280076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465138" indent="-465138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Char char="•"/>
                </a:pPr>
                <a:r>
                  <a:rPr lang="en-US" altLang="en-US" dirty="0">
                    <a:latin typeface="Cambria" panose="02040503050406030204" pitchFamily="18" charset="0"/>
                  </a:rPr>
                  <a:t>If two </a:t>
                </a:r>
                <a:r>
                  <a:rPr lang="en-US" altLang="en-US" dirty="0" err="1">
                    <a:latin typeface="Cambria" panose="02040503050406030204" pitchFamily="18" charset="0"/>
                  </a:rPr>
                  <a:t>nonvertical</a:t>
                </a:r>
                <a:r>
                  <a:rPr lang="en-US" altLang="en-US" dirty="0">
                    <a:latin typeface="Cambria" panose="02040503050406030204" pitchFamily="18" charset="0"/>
                  </a:rPr>
                  <a:t> lines are parallel, then their slopes are equal and they have different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-intercepts.</a:t>
                </a:r>
              </a:p>
              <a:p>
                <a:pPr eaLnBrk="1" hangingPunct="1">
                  <a:spcBef>
                    <a:spcPct val="50000"/>
                  </a:spcBef>
                  <a:buFontTx/>
                  <a:buChar char="•"/>
                </a:pPr>
                <a:r>
                  <a:rPr lang="en-US" altLang="en-US" dirty="0">
                    <a:latin typeface="Cambria" panose="02040503050406030204" pitchFamily="18" charset="0"/>
                  </a:rPr>
                  <a:t>If two </a:t>
                </a:r>
                <a:r>
                  <a:rPr lang="en-US" altLang="en-US" dirty="0" err="1">
                    <a:latin typeface="Cambria" panose="02040503050406030204" pitchFamily="18" charset="0"/>
                  </a:rPr>
                  <a:t>nonvertical</a:t>
                </a:r>
                <a:r>
                  <a:rPr lang="en-US" altLang="en-US" dirty="0">
                    <a:latin typeface="Cambria" panose="02040503050406030204" pitchFamily="18" charset="0"/>
                  </a:rPr>
                  <a:t> lines have equal slopes and different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-intercepts, then they are parallel.</a:t>
                </a:r>
              </a:p>
            </p:txBody>
          </p:sp>
        </mc:Choice>
        <mc:Fallback>
          <p:sp>
            <p:nvSpPr>
              <p:cNvPr id="11268" name="Text 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4800" y="3276600"/>
                <a:ext cx="8534400" cy="2800767"/>
              </a:xfrm>
              <a:prstGeom prst="rect">
                <a:avLst/>
              </a:prstGeom>
              <a:blipFill rotWithShape="0">
                <a:blip r:embed="rId3"/>
                <a:stretch>
                  <a:fillRect l="-1786" t="-2832" r="-2357" b="-61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49596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PERPENDICULAR LINES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28600" y="1371600"/>
            <a:ext cx="86106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b="1" u="sng" dirty="0">
                <a:latin typeface="Cambria" panose="02040503050406030204" pitchFamily="18" charset="0"/>
              </a:rPr>
              <a:t>Criterion for Perpendicular Lines</a:t>
            </a:r>
            <a:r>
              <a:rPr lang="en-US" altLang="en-US" b="1" dirty="0">
                <a:latin typeface="Cambria" panose="02040503050406030204" pitchFamily="18" charset="0"/>
              </a:rPr>
              <a:t>:</a:t>
            </a:r>
            <a:r>
              <a:rPr lang="en-US" altLang="en-US" dirty="0">
                <a:latin typeface="Cambria" panose="02040503050406030204" pitchFamily="18" charset="0"/>
              </a:rPr>
              <a:t>  Two </a:t>
            </a:r>
            <a:r>
              <a:rPr lang="en-US" altLang="en-US" dirty="0" err="1">
                <a:latin typeface="Cambria" panose="02040503050406030204" pitchFamily="18" charset="0"/>
              </a:rPr>
              <a:t>nonvertical</a:t>
            </a:r>
            <a:r>
              <a:rPr lang="en-US" altLang="en-US" dirty="0">
                <a:latin typeface="Cambria" panose="02040503050406030204" pitchFamily="18" charset="0"/>
              </a:rPr>
              <a:t> lines are perpendicular if and only if the product of their slopes is </a:t>
            </a:r>
            <a:r>
              <a:rPr lang="en-US" altLang="en-US" dirty="0">
                <a:latin typeface="Cambria" panose="02040503050406030204" pitchFamily="18" charset="0"/>
                <a:cs typeface="Times New Roman" panose="02020603050405020304" pitchFamily="18" charset="0"/>
              </a:rPr>
              <a:t>−1</a:t>
            </a:r>
            <a:r>
              <a:rPr lang="en-US" altLang="en-US" dirty="0">
                <a:latin typeface="Cambria" panose="02040503050406030204" pitchFamily="18" charset="0"/>
              </a:rPr>
              <a:t>.</a:t>
            </a:r>
            <a:endParaRPr lang="en-US" altLang="en-US" b="1" u="sng" dirty="0">
              <a:latin typeface="Cambria" panose="02040503050406030204" pitchFamily="18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04800" y="3276600"/>
            <a:ext cx="85344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65138" indent="-465138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Cambria" panose="02040503050406030204" pitchFamily="18" charset="0"/>
              </a:rPr>
              <a:t>If two </a:t>
            </a:r>
            <a:r>
              <a:rPr lang="en-US" altLang="en-US" dirty="0" err="1">
                <a:latin typeface="Cambria" panose="02040503050406030204" pitchFamily="18" charset="0"/>
              </a:rPr>
              <a:t>nonvertical</a:t>
            </a:r>
            <a:r>
              <a:rPr lang="en-US" altLang="en-US" dirty="0">
                <a:latin typeface="Cambria" panose="02040503050406030204" pitchFamily="18" charset="0"/>
              </a:rPr>
              <a:t> lines are perpendicular, then the product of their slopes is −1.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dirty="0">
                <a:latin typeface="Cambria" panose="02040503050406030204" pitchFamily="18" charset="0"/>
              </a:rPr>
              <a:t>If two </a:t>
            </a:r>
            <a:r>
              <a:rPr lang="en-US" altLang="en-US" dirty="0" err="1">
                <a:latin typeface="Cambria" panose="02040503050406030204" pitchFamily="18" charset="0"/>
              </a:rPr>
              <a:t>nonvertical</a:t>
            </a:r>
            <a:r>
              <a:rPr lang="en-US" altLang="en-US" dirty="0">
                <a:latin typeface="Cambria" panose="02040503050406030204" pitchFamily="18" charset="0"/>
              </a:rPr>
              <a:t> lines have slopes whose product is −1, then they are perpendicular.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smtClean="0"/>
              <a:t>SLOPE OF A LINE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28" name="Text Box 3"/>
              <p:cNvSpPr txBox="1">
                <a:spLocks noChangeArrowheads="1"/>
              </p:cNvSpPr>
              <p:nvPr/>
            </p:nvSpPr>
            <p:spPr bwMode="auto">
              <a:xfrm>
                <a:off x="446411" y="1440565"/>
                <a:ext cx="8305800" cy="49505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Let 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en-US" i="1" baseline="-25000" dirty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altLang="en-US" i="1" baseline="-25000" dirty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 and 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alt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en-US" i="1" baseline="-25000" dirty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altLang="en-US" i="1" baseline="-25000" dirty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 be two distinct points.  If 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≠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en-US" i="1" baseline="-2500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, the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slope </a:t>
                </a:r>
                <a:r>
                  <a:rPr lang="en-US" altLang="en-US" b="1" i="1" u="sng" dirty="0">
                    <a:solidFill>
                      <a:srgbClr val="3333FF"/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 of the </a:t>
                </a:r>
                <a:r>
                  <a:rPr lang="en-US" altLang="en-US" dirty="0" err="1">
                    <a:latin typeface="Cambria" panose="02040503050406030204" pitchFamily="18" charset="0"/>
                    <a:cs typeface="Times New Roman" panose="02020603050405020304" pitchFamily="18" charset="0"/>
                  </a:rPr>
                  <a:t>nonvertical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 line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 containing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𝑃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 is defined by the formula</a:t>
                </a:r>
              </a:p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alt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  </m:t>
                      </m:r>
                      <m:sSub>
                        <m:sSub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≠</m:t>
                      </m:r>
                      <m:sSub>
                        <m:sSub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If 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en-US" i="1" baseline="-2500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altLang="en-US" i="1" baseline="-25000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2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 is a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vertical line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 and the slope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𝑚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 of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 is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  <a:cs typeface="Times New Roman" panose="02020603050405020304" pitchFamily="18" charset="0"/>
                  </a:rPr>
                  <a:t>undefined</a:t>
                </a:r>
                <a:r>
                  <a:rPr lang="en-US" altLang="en-US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 (since this results in division by 0).</a:t>
                </a:r>
                <a:endParaRPr lang="en-US" altLang="en-US" baseline="-25000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028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6411" y="1440565"/>
                <a:ext cx="8305800" cy="4950522"/>
              </a:xfrm>
              <a:prstGeom prst="rect">
                <a:avLst/>
              </a:prstGeom>
              <a:blipFill rotWithShape="0">
                <a:blip r:embed="rId2"/>
                <a:stretch>
                  <a:fillRect l="-1834" t="-1601" r="-2348" b="-307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535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053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676400"/>
                <a:ext cx="8382000" cy="44842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The slope formula is some times remembered as</a:t>
                </a:r>
              </a:p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en-US" b="0" i="0" smtClean="0">
                              <a:latin typeface="Cambria Math" panose="02040503050406030204" pitchFamily="18" charset="0"/>
                            </a:rPr>
                            <m:t>rise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altLang="en-US" b="0" i="0" smtClean="0">
                              <a:latin typeface="Cambria Math" panose="02040503050406030204" pitchFamily="18" charset="0"/>
                            </a:rPr>
                            <m:t>run</m:t>
                          </m:r>
                        </m:den>
                      </m:f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or</a:t>
                </a:r>
              </a:p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en-US" b="0" i="0" smtClean="0">
                              <a:latin typeface="Cambria Math" panose="02040503050406030204" pitchFamily="18" charset="0"/>
                            </a:rPr>
                            <m:t>change</m:t>
                          </m:r>
                          <m:r>
                            <a:rPr lang="en-US" alt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altLang="en-US" b="0" i="0" smtClean="0">
                              <a:latin typeface="Cambria Math" panose="02040503050406030204" pitchFamily="18" charset="0"/>
                            </a:rPr>
                            <m:t>in</m:t>
                          </m:r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altLang="en-US" b="0" i="0" smtClean="0">
                              <a:latin typeface="Cambria Math" panose="02040503050406030204" pitchFamily="18" charset="0"/>
                            </a:rPr>
                            <m:t>change</m:t>
                          </m:r>
                          <m:r>
                            <a:rPr lang="en-US" altLang="en-US" b="0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altLang="en-US" b="0" i="0" smtClean="0">
                              <a:latin typeface="Cambria Math" panose="02040503050406030204" pitchFamily="18" charset="0"/>
                            </a:rPr>
                            <m:t>in</m:t>
                          </m:r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alt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2053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676400"/>
                <a:ext cx="8382000" cy="4484241"/>
              </a:xfrm>
              <a:prstGeom prst="rect">
                <a:avLst/>
              </a:prstGeom>
              <a:blipFill rotWithShape="0">
                <a:blip r:embed="rId2"/>
                <a:stretch>
                  <a:fillRect l="-1891" t="-176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OTHER WAYS TO REMEMBER THE SLOPE FORMULA</a:t>
            </a:r>
          </a:p>
        </p:txBody>
      </p:sp>
    </p:spTree>
    <p:extLst>
      <p:ext uri="{BB962C8B-B14F-4D97-AF65-F5344CB8AC3E}">
        <p14:creationId xmlns:p14="http://schemas.microsoft.com/office/powerpoint/2010/main" val="391209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SLOPE AND THE SHAPE </a:t>
            </a:r>
            <a:br>
              <a:rPr lang="en-US" altLang="en-US" sz="4000" b="1" smtClean="0"/>
            </a:br>
            <a:r>
              <a:rPr lang="en-US" altLang="en-US" sz="4000" b="1" smtClean="0"/>
              <a:t>OF A LINE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23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905000"/>
                <a:ext cx="8382000" cy="4724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465138" indent="-465138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</a:rPr>
                  <a:t>1.	When the slope of a line is positive (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), the line slants upward from left to right.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</a:rPr>
                  <a:t>2.	When the slope of a line is negative (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&lt;0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)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,</a:t>
                </a:r>
                <a:r>
                  <a:rPr lang="en-US" altLang="en-US" dirty="0">
                    <a:latin typeface="Cambria" panose="02040503050406030204" pitchFamily="18" charset="0"/>
                  </a:rPr>
                  <a:t> the line slants downward from left to right. 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</a:rPr>
                  <a:t>3.	When the slope of a line is zero (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), the line is horizontal</a:t>
                </a:r>
                <a:r>
                  <a:rPr lang="en-US" altLang="en-US" i="1" dirty="0">
                    <a:latin typeface="Cambria" panose="02040503050406030204" pitchFamily="18" charset="0"/>
                  </a:rPr>
                  <a:t>.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en-US" dirty="0">
                    <a:latin typeface="Cambria" panose="02040503050406030204" pitchFamily="18" charset="0"/>
                  </a:rPr>
                  <a:t>4.	When the slope is undefined, the line is vertical.</a:t>
                </a:r>
              </a:p>
            </p:txBody>
          </p:sp>
        </mc:Choice>
        <mc:Fallback>
          <p:sp>
            <p:nvSpPr>
              <p:cNvPr id="5123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905000"/>
                <a:ext cx="8382000" cy="4724400"/>
              </a:xfrm>
              <a:prstGeom prst="rect">
                <a:avLst/>
              </a:prstGeom>
              <a:blipFill rotWithShape="0">
                <a:blip r:embed="rId2"/>
                <a:stretch>
                  <a:fillRect l="-1891" t="-1677" r="-1309" b="-412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652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EQUATION OF A VERTICAL LINE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147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828800"/>
                <a:ext cx="8458200" cy="25545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>
                    <a:latin typeface="Cambria" panose="02040503050406030204" pitchFamily="18" charset="0"/>
                  </a:rPr>
                  <a:t>A vertical line is given by an equation of the form</a:t>
                </a:r>
              </a:p>
              <a:p>
                <a:pPr algn="ctr" eaLnBrk="1" hangingPunct="1"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i="1" dirty="0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en-US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i="1" dirty="0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>
                    <a:latin typeface="Cambria" panose="02040503050406030204" pitchFamily="18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 the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-intercept.</a:t>
                </a:r>
              </a:p>
            </p:txBody>
          </p:sp>
        </mc:Choice>
        <mc:Fallback>
          <p:sp>
            <p:nvSpPr>
              <p:cNvPr id="6147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828800"/>
                <a:ext cx="8458200" cy="2554545"/>
              </a:xfrm>
              <a:prstGeom prst="rect">
                <a:avLst/>
              </a:prstGeom>
              <a:blipFill rotWithShape="0">
                <a:blip r:embed="rId2"/>
                <a:stretch>
                  <a:fillRect l="-1875" t="-3103" b="-668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1512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POINT-SLOPE EQUATION</a:t>
            </a:r>
            <a:br>
              <a:rPr lang="en-US" altLang="en-US" sz="4000" b="1" smtClean="0"/>
            </a:br>
            <a:r>
              <a:rPr lang="en-US" altLang="en-US" sz="4000" b="1" smtClean="0"/>
              <a:t>OF A LINE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171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524000"/>
                <a:ext cx="8229600" cy="20569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 smtClean="0">
                    <a:latin typeface="Cambria" panose="02040503050406030204" pitchFamily="18" charset="0"/>
                  </a:rPr>
                  <a:t>An equation of a </a:t>
                </a:r>
                <a:r>
                  <a:rPr lang="en-US" altLang="en-US" dirty="0" err="1">
                    <a:latin typeface="Cambria" panose="02040503050406030204" pitchFamily="18" charset="0"/>
                  </a:rPr>
                  <a:t>nonvertical</a:t>
                </a:r>
                <a:r>
                  <a:rPr lang="en-US" altLang="en-US" dirty="0">
                    <a:latin typeface="Cambria" panose="02040503050406030204" pitchFamily="18" charset="0"/>
                  </a:rPr>
                  <a:t> line with slope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that contains the point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en-US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en-US" i="1" baseline="-25000" dirty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en-US" i="1" dirty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altLang="en-US" i="1" baseline="-25000" dirty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 is</a:t>
                </a:r>
              </a:p>
              <a:p>
                <a:pPr algn="ctr" eaLnBrk="1" hangingPunct="1"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i="1" dirty="0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altLang="en-US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altLang="en-US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altLang="en-US" i="1" baseline="-25000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altLang="en-US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en-US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𝑚</m:t>
                      </m:r>
                      <m:d>
                        <m:dPr>
                          <m:ctrlPr>
                            <a:rPr lang="en-US" altLang="en-US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altLang="en-US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altLang="en-US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en-US" i="1" dirty="0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altLang="en-US" b="0" i="1" dirty="0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7171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524000"/>
                <a:ext cx="8229600" cy="2056973"/>
              </a:xfrm>
              <a:prstGeom prst="rect">
                <a:avLst/>
              </a:prstGeom>
              <a:blipFill rotWithShape="0">
                <a:blip r:embed="rId2"/>
                <a:stretch>
                  <a:fillRect l="-1926" t="-385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343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EQUATION OF A </a:t>
            </a:r>
            <a:br>
              <a:rPr lang="en-US" altLang="en-US" sz="4000" b="1" smtClean="0"/>
            </a:br>
            <a:r>
              <a:rPr lang="en-US" altLang="en-US" sz="4000" b="1" smtClean="0"/>
              <a:t>HORIZONTAL LINE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195" name="Text Box 5"/>
              <p:cNvSpPr txBox="1">
                <a:spLocks noChangeArrowheads="1"/>
              </p:cNvSpPr>
              <p:nvPr/>
            </p:nvSpPr>
            <p:spPr bwMode="auto">
              <a:xfrm>
                <a:off x="381000" y="1752600"/>
                <a:ext cx="8382000" cy="25304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>
                    <a:latin typeface="Cambria" panose="02040503050406030204" pitchFamily="18" charset="0"/>
                  </a:rPr>
                  <a:t>A horizontal line is given by an equation of the form</a:t>
                </a:r>
              </a:p>
              <a:p>
                <a:pPr algn="ctr" eaLnBrk="1" hangingPunct="1"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altLang="en-US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en-US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𝑏</m:t>
                      </m:r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𝑏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 is the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-intercept.</a:t>
                </a:r>
              </a:p>
            </p:txBody>
          </p:sp>
        </mc:Choice>
        <mc:Fallback>
          <p:sp>
            <p:nvSpPr>
              <p:cNvPr id="8195" name="Text 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752600"/>
                <a:ext cx="8382000" cy="2530475"/>
              </a:xfrm>
              <a:prstGeom prst="rect">
                <a:avLst/>
              </a:prstGeom>
              <a:blipFill rotWithShape="0">
                <a:blip r:embed="rId2"/>
                <a:stretch>
                  <a:fillRect l="-1891" t="-3133" r="-509" b="-747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9002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SLOPE-INTERCEPT FORM OF AN EQUATION FOR A LINE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219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752600"/>
                <a:ext cx="8382000" cy="20569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>
                    <a:latin typeface="Cambria" panose="02040503050406030204" pitchFamily="18" charset="0"/>
                  </a:rPr>
                  <a:t>An equation of a line with slope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-intercept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</a:rPr>
                  <a:t> is</a:t>
                </a:r>
              </a:p>
              <a:p>
                <a:pPr algn="ctr" eaLnBrk="1" hangingPunct="1"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n-US" altLang="en-US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en-US" i="1" dirty="0" err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𝑚𝑥</m:t>
                      </m:r>
                      <m:r>
                        <a:rPr lang="en-US" altLang="en-US" i="1" dirty="0" err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altLang="en-US" i="1" dirty="0" err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𝑏</m:t>
                      </m:r>
                    </m:oMath>
                  </m:oMathPara>
                </a14:m>
                <a:endParaRPr lang="en-US" altLang="en-US" i="1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219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752600"/>
                <a:ext cx="8382000" cy="2056973"/>
              </a:xfrm>
              <a:prstGeom prst="rect">
                <a:avLst/>
              </a:prstGeom>
              <a:blipFill rotWithShape="0">
                <a:blip r:embed="rId2"/>
                <a:stretch>
                  <a:fillRect l="-1891" t="-385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786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GENERAL FORM OF AN EQUATION OF A LINE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243" name="Text Box 3"/>
              <p:cNvSpPr txBox="1">
                <a:spLocks noChangeArrowheads="1"/>
              </p:cNvSpPr>
              <p:nvPr/>
            </p:nvSpPr>
            <p:spPr bwMode="auto">
              <a:xfrm>
                <a:off x="381000" y="1752600"/>
                <a:ext cx="8382000" cy="30178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1pPr>
                <a:lvl2pPr marL="742950" indent="-28575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2pPr>
                <a:lvl3pPr marL="11430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3pPr>
                <a:lvl4pPr marL="16002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4pPr>
                <a:lvl5pPr marL="2057400" indent="-228600" eaLnBrk="0" hangingPunct="0"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200">
                    <a:solidFill>
                      <a:schemeClr val="tx1"/>
                    </a:solidFill>
                    <a:latin typeface="Times New Roman" panose="02020603050405020304" pitchFamily="18" charset="0"/>
                  </a:defRPr>
                </a:lvl9pPr>
              </a:lstStyle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>
                    <a:latin typeface="Cambria" panose="02040503050406030204" pitchFamily="18" charset="0"/>
                  </a:rPr>
                  <a:t>The equation of a line is in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general form</a:t>
                </a:r>
                <a:r>
                  <a:rPr lang="en-US" altLang="en-US" dirty="0">
                    <a:latin typeface="Cambria" panose="02040503050406030204" pitchFamily="18" charset="0"/>
                  </a:rPr>
                  <a:t> (or </a:t>
                </a:r>
                <a:r>
                  <a:rPr lang="en-US" altLang="en-US" b="1" u="sng" dirty="0">
                    <a:solidFill>
                      <a:srgbClr val="3333FF"/>
                    </a:solidFill>
                    <a:latin typeface="Cambria" panose="02040503050406030204" pitchFamily="18" charset="0"/>
                  </a:rPr>
                  <a:t>standard form</a:t>
                </a:r>
                <a:r>
                  <a:rPr lang="en-US" altLang="en-US" dirty="0">
                    <a:latin typeface="Cambria" panose="02040503050406030204" pitchFamily="18" charset="0"/>
                  </a:rPr>
                  <a:t>) when it is written as</a:t>
                </a:r>
              </a:p>
              <a:p>
                <a:pPr algn="ctr" eaLnBrk="1" hangingPunct="1">
                  <a:spcBef>
                    <a:spcPts val="0"/>
                  </a:spcBef>
                  <a:spcAft>
                    <a:spcPts val="192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𝐴𝑥</m:t>
                      </m:r>
                      <m:r>
                        <a:rPr lang="en-US" altLang="en-US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altLang="en-US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𝐵𝑦</m:t>
                      </m:r>
                      <m:r>
                        <a:rPr lang="en-US" altLang="en-US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en-US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𝐶</m:t>
                      </m:r>
                    </m:oMath>
                  </m:oMathPara>
                </a14:m>
                <a:endParaRPr lang="en-US" altLang="en-US" dirty="0">
                  <a:latin typeface="Cambria" panose="02040503050406030204" pitchFamily="18" charset="0"/>
                  <a:cs typeface="Times New Roman" panose="02020603050405020304" pitchFamily="18" charset="0"/>
                </a:endParaRPr>
              </a:p>
              <a:p>
                <a:pPr eaLnBrk="1" hangingPunct="1">
                  <a:spcBef>
                    <a:spcPts val="0"/>
                  </a:spcBef>
                  <a:spcAft>
                    <a:spcPts val="1920"/>
                  </a:spcAft>
                </a:pPr>
                <a:r>
                  <a:rPr lang="en-US" altLang="en-US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where </a:t>
                </a:r>
                <a:r>
                  <a:rPr lang="en-US" altLang="en-US" i="1" dirty="0" smtClean="0">
                    <a:latin typeface="Cambria" panose="020405030504060302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altLang="en-US" dirty="0" smtClean="0">
                    <a:latin typeface="Cambria" panose="020405030504060302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𝐶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 are real numbers and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alt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</m:oMath>
                </a14:m>
                <a:r>
                  <a:rPr lang="en-US" altLang="en-US" dirty="0">
                    <a:latin typeface="Cambria" panose="02040503050406030204" pitchFamily="18" charset="0"/>
                    <a:cs typeface="Times New Roman" panose="02020603050405020304" pitchFamily="18" charset="0"/>
                  </a:rPr>
                  <a:t> are not both 0.</a:t>
                </a:r>
              </a:p>
            </p:txBody>
          </p:sp>
        </mc:Choice>
        <mc:Fallback>
          <p:sp>
            <p:nvSpPr>
              <p:cNvPr id="10243" name="Text 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" y="1752600"/>
                <a:ext cx="8382000" cy="3017838"/>
              </a:xfrm>
              <a:prstGeom prst="rect">
                <a:avLst/>
              </a:prstGeom>
              <a:blipFill rotWithShape="0">
                <a:blip r:embed="rId2"/>
                <a:stretch>
                  <a:fillRect l="-1891" t="-2626" b="-626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984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416</TotalTime>
  <Words>311</Words>
  <Application>Microsoft Office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Times New Roman</vt:lpstr>
      <vt:lpstr>Arial</vt:lpstr>
      <vt:lpstr>Calibri</vt:lpstr>
      <vt:lpstr>Cambria</vt:lpstr>
      <vt:lpstr>Default Design</vt:lpstr>
      <vt:lpstr>Section 2.3</vt:lpstr>
      <vt:lpstr>SLOPE OF A LINE</vt:lpstr>
      <vt:lpstr>OTHER WAYS TO REMEMBER THE SLOPE FORMULA</vt:lpstr>
      <vt:lpstr>SLOPE AND THE SHAPE  OF A LINE</vt:lpstr>
      <vt:lpstr>EQUATION OF A VERTICAL LINE</vt:lpstr>
      <vt:lpstr>POINT-SLOPE EQUATION OF A LINE</vt:lpstr>
      <vt:lpstr>EQUATION OF A  HORIZONTAL LINE</vt:lpstr>
      <vt:lpstr>SLOPE-INTERCEPT FORM OF AN EQUATION FOR A LINE</vt:lpstr>
      <vt:lpstr>GENERAL FORM OF AN EQUATION OF A LINE</vt:lpstr>
      <vt:lpstr>PARALLEL LINES</vt:lpstr>
      <vt:lpstr>PERPENDICULAR LINES</vt:lpstr>
    </vt:vector>
  </TitlesOfParts>
  <Company>Gordon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2.1</dc:title>
  <dc:creator>a_fuller</dc:creator>
  <cp:lastModifiedBy>Fuller, Allen</cp:lastModifiedBy>
  <cp:revision>22</cp:revision>
  <dcterms:created xsi:type="dcterms:W3CDTF">2008-07-03T13:53:29Z</dcterms:created>
  <dcterms:modified xsi:type="dcterms:W3CDTF">2016-05-03T13:45:44Z</dcterms:modified>
</cp:coreProperties>
</file>