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103" d="100"/>
          <a:sy n="103" d="100"/>
        </p:scale>
        <p:origin x="178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F4F47-82EE-44EA-A354-7B246875A5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842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3D5A5-938E-496C-8A0E-677D8BC169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109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1328D-29FB-42F1-9CD9-D7DDE89CD5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945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2834-F3DD-4D54-A44C-06FFF91698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984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607F7-7691-4EB5-A360-29425A2454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679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614DE-F57C-48A4-8439-9255BC0D2A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8891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20473-6DA7-4B5D-896B-8F36646172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42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8F5A3-6284-4AD2-8902-165798990B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712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D47E9-D61F-4BDA-B731-65588D8837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2503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DCEFC-1D5A-4760-A90F-7E01BE12B7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1598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6B38E-69B2-455B-9F11-16BCD32019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4275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57791-AAF1-435E-A873-7BA329CE37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928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C76B3D8B-7B33-4B70-B73A-FFF5BB5FD5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 b="1" smtClean="0"/>
              <a:t>Section 2.2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Graphs of Equations in Two Variables; Intercepts; Symmetry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THE GRAPH OF AN EQUATION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5" name="Text Box 3"/>
              <p:cNvSpPr txBox="1">
                <a:spLocks noChangeArrowheads="1"/>
              </p:cNvSpPr>
              <p:nvPr/>
            </p:nvSpPr>
            <p:spPr bwMode="auto">
              <a:xfrm>
                <a:off x="457200" y="1981200"/>
                <a:ext cx="8305800" cy="15700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graph of an equation</a:t>
                </a:r>
                <a:r>
                  <a:rPr lang="en-US" altLang="en-US" dirty="0">
                    <a:latin typeface="Cambria" panose="02040503050406030204" pitchFamily="18" charset="0"/>
                  </a:rPr>
                  <a:t> in the two variables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the set of all points whose coordinates satisfy the equation.</a:t>
                </a:r>
              </a:p>
            </p:txBody>
          </p:sp>
        </mc:Choice>
        <mc:Fallback>
          <p:sp>
            <p:nvSpPr>
              <p:cNvPr id="307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981200"/>
                <a:ext cx="8305800" cy="1570038"/>
              </a:xfrm>
              <a:prstGeom prst="rect">
                <a:avLst/>
              </a:prstGeom>
              <a:blipFill rotWithShape="0">
                <a:blip r:embed="rId2"/>
                <a:stretch>
                  <a:fillRect l="-1834" t="-5039" r="-2641" b="-116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PROCEDURE FOR GRAPHING AN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905000"/>
                <a:ext cx="8382000" cy="44815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tabLst>
                    <a:tab pos="465138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681038">
                  <a:tabLst>
                    <a:tab pos="465138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tabLst>
                    <a:tab pos="465138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tabLst>
                    <a:tab pos="465138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tabLst>
                    <a:tab pos="465138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5138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5138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5138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5138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461963" indent="-461963"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1.	If necessary, solve the equation for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  <a:p>
                <a:pPr marL="461963" indent="-461963"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2.	Pick values to substitute for </a:t>
                </a:r>
                <a:r>
                  <a:rPr lang="en-US" altLang="en-US" i="1" dirty="0" smtClean="0">
                    <a:latin typeface="Cambria" panose="02040503050406030204" pitchFamily="18" charset="0"/>
                  </a:rPr>
                  <a:t>x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and make a table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with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values.</a:t>
                </a:r>
              </a:p>
              <a:p>
                <a:pPr marL="461963" indent="-461963"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3.	Plot the points from Step 2 on the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-plane.</a:t>
                </a:r>
              </a:p>
              <a:p>
                <a:pPr marL="461963" indent="-461963"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4.	Connect the points.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u="sng" dirty="0">
                    <a:latin typeface="Cambria" panose="02040503050406030204" pitchFamily="18" charset="0"/>
                  </a:rPr>
                  <a:t>NOTE</a:t>
                </a:r>
                <a:r>
                  <a:rPr lang="en-US" altLang="en-US" dirty="0">
                    <a:latin typeface="Cambria" panose="02040503050406030204" pitchFamily="18" charset="0"/>
                  </a:rPr>
                  <a:t>:  Be sure to pick enough points so you can see the pattern for the graph.</a:t>
                </a:r>
                <a:endParaRPr lang="en-US" altLang="en-US" u="sng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905000"/>
                <a:ext cx="8382000" cy="4481513"/>
              </a:xfrm>
              <a:prstGeom prst="rect">
                <a:avLst/>
              </a:prstGeom>
              <a:blipFill rotWithShape="0">
                <a:blip r:embed="rId2"/>
                <a:stretch>
                  <a:fillRect l="-1891" t="-1769" b="-43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INTERCEPTS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295400"/>
                <a:ext cx="8229600" cy="23780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3000" dirty="0">
                    <a:latin typeface="Cambria" panose="02040503050406030204" pitchFamily="18" charset="0"/>
                  </a:rPr>
                  <a:t>Some important points in a graph are the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- and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-intercepts.  The </a:t>
                </a:r>
                <a14:m>
                  <m:oMath xmlns:m="http://schemas.openxmlformats.org/officeDocument/2006/math">
                    <m:r>
                      <a:rPr lang="en-US" altLang="en-US" sz="3000" b="1" i="1" u="sng" dirty="0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altLang="en-US" sz="30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-intercept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of a graph is a place where the graph intersects the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-axis.  The </a:t>
                </a:r>
                <a14:m>
                  <m:oMath xmlns:m="http://schemas.openxmlformats.org/officeDocument/2006/math">
                    <m:r>
                      <a:rPr lang="en-US" altLang="en-US" sz="3000" b="1" i="1" u="sng" dirty="0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altLang="en-US" sz="30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-intercept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of a graph is a place where the graph intersects the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-axis.</a:t>
                </a:r>
              </a:p>
            </p:txBody>
          </p:sp>
        </mc:Choice>
        <mc:Fallback>
          <p:sp>
            <p:nvSpPr>
              <p:cNvPr id="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295400"/>
                <a:ext cx="8229600" cy="2378075"/>
              </a:xfrm>
              <a:prstGeom prst="rect">
                <a:avLst/>
              </a:prstGeom>
              <a:blipFill rotWithShape="0">
                <a:blip r:embed="rId2"/>
                <a:stretch>
                  <a:fillRect l="-1778" t="-3333" r="-1704" b="-769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4"/>
              <p:cNvSpPr txBox="1">
                <a:spLocks noChangeArrowheads="1"/>
              </p:cNvSpPr>
              <p:nvPr/>
            </p:nvSpPr>
            <p:spPr bwMode="auto">
              <a:xfrm>
                <a:off x="304800" y="3733800"/>
                <a:ext cx="8305800" cy="3063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457200" indent="-457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5715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Char char="•"/>
                </a:pPr>
                <a:r>
                  <a:rPr lang="en-US" altLang="en-US" sz="3000" dirty="0">
                    <a:latin typeface="Cambria" panose="02040503050406030204" pitchFamily="18" charset="0"/>
                  </a:rPr>
                  <a:t>To find the </a:t>
                </a:r>
                <a14:m>
                  <m:oMath xmlns:m="http://schemas.openxmlformats.org/officeDocument/2006/math">
                    <m:r>
                      <a:rPr lang="en-US" altLang="en-US" sz="3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altLang="en-US" sz="3000" b="1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-intercept(s)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, if any, of the graph of an equation, let </a:t>
                </a:r>
                <a14:m>
                  <m:oMath xmlns:m="http://schemas.openxmlformats.org/officeDocument/2006/math">
                    <m:r>
                      <a:rPr lang="en-US" altLang="en-US" sz="3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altLang="en-US" sz="3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3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sz="3000" dirty="0" smtClean="0">
                    <a:latin typeface="Cambria" panose="02040503050406030204" pitchFamily="18" charset="0"/>
                  </a:rPr>
                  <a:t>in the equation 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and solve for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 is a real number.</a:t>
                </a:r>
                <a:endParaRPr lang="en-US" altLang="en-US" sz="3000" i="1" dirty="0">
                  <a:latin typeface="Cambria" panose="02040503050406030204" pitchFamily="18" charset="0"/>
                </a:endParaRPr>
              </a:p>
              <a:p>
                <a:pPr>
                  <a:spcBef>
                    <a:spcPct val="50000"/>
                  </a:spcBef>
                  <a:buFontTx/>
                  <a:buChar char="•"/>
                </a:pPr>
                <a:r>
                  <a:rPr lang="en-US" altLang="en-US" sz="3000" dirty="0">
                    <a:latin typeface="Cambria" panose="02040503050406030204" pitchFamily="18" charset="0"/>
                  </a:rPr>
                  <a:t>To find the </a:t>
                </a:r>
                <a:r>
                  <a:rPr lang="en-US" altLang="en-US" sz="3000" b="1" i="1" dirty="0">
                    <a:solidFill>
                      <a:srgbClr val="009900"/>
                    </a:solidFill>
                    <a:latin typeface="Cambria" panose="02040503050406030204" pitchFamily="18" charset="0"/>
                  </a:rPr>
                  <a:t>y</a:t>
                </a:r>
                <a:r>
                  <a:rPr lang="en-US" altLang="en-US" sz="3000" b="1" dirty="0">
                    <a:solidFill>
                      <a:srgbClr val="009900"/>
                    </a:solidFill>
                    <a:latin typeface="Cambria" panose="02040503050406030204" pitchFamily="18" charset="0"/>
                  </a:rPr>
                  <a:t>-intercept(s)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, if any, of the graph of an equation, let </a:t>
                </a:r>
                <a14:m>
                  <m:oMath xmlns:m="http://schemas.openxmlformats.org/officeDocument/2006/math">
                    <m:r>
                      <a:rPr lang="en-US" altLang="en-US" sz="3000" b="1" i="1" dirty="0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en-US" sz="3000" b="1" i="1" dirty="0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3000" b="1" i="1" dirty="0" smtClean="0">
                        <a:solidFill>
                          <a:srgbClr val="0099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sz="3000" dirty="0" smtClean="0">
                    <a:latin typeface="Cambria" panose="02040503050406030204" pitchFamily="18" charset="0"/>
                  </a:rPr>
                  <a:t>in the equation and 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solve for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 is a real number.</a:t>
                </a:r>
              </a:p>
            </p:txBody>
          </p:sp>
        </mc:Choice>
        <mc:Fallback>
          <p:sp>
            <p:nvSpPr>
              <p:cNvPr id="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3733800"/>
                <a:ext cx="8305800" cy="3063875"/>
              </a:xfrm>
              <a:prstGeom prst="rect">
                <a:avLst/>
              </a:prstGeom>
              <a:blipFill rotWithShape="0">
                <a:blip r:embed="rId3"/>
                <a:stretch>
                  <a:fillRect l="-1614" t="-2590" b="-59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SYMMETRY WITH RESPECT TO THE </a:t>
            </a:r>
            <a:r>
              <a:rPr lang="en-US" altLang="en-US" sz="4000" b="1" i="1" smtClean="0"/>
              <a:t>x</a:t>
            </a:r>
            <a:r>
              <a:rPr lang="en-US" altLang="en-US" sz="4000" b="1" smtClean="0"/>
              <a:t>-AXIS</a:t>
            </a:r>
          </a:p>
        </p:txBody>
      </p:sp>
      <p:pic>
        <p:nvPicPr>
          <p:cNvPr id="614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276600"/>
            <a:ext cx="2619375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Box 5"/>
              <p:cNvSpPr txBox="1">
                <a:spLocks noChangeArrowheads="1"/>
              </p:cNvSpPr>
              <p:nvPr/>
            </p:nvSpPr>
            <p:spPr bwMode="auto">
              <a:xfrm>
                <a:off x="381000" y="1752600"/>
                <a:ext cx="8382000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A graph is said to be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symmetric with respect to the </a:t>
                </a:r>
                <a:r>
                  <a:rPr lang="en-US" altLang="en-US" b="1" i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x</a:t>
                </a:r>
                <a:r>
                  <a:rPr lang="en-US" alt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-axis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if, for every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 dirty="0" err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en-US" i="1" dirty="0" err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i="1" dirty="0" err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on the graph, the point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,−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is also on the graph.</a:t>
                </a:r>
              </a:p>
            </p:txBody>
          </p:sp>
        </mc:Choice>
        <mc:Fallback>
          <p:sp>
            <p:nvSpPr>
              <p:cNvPr id="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752600"/>
                <a:ext cx="8382000" cy="1569660"/>
              </a:xfrm>
              <a:prstGeom prst="rect">
                <a:avLst/>
              </a:prstGeom>
              <a:blipFill rotWithShape="0">
                <a:blip r:embed="rId3"/>
                <a:stretch>
                  <a:fillRect l="-1891" t="-5058" r="-145" b="-116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SYMMETRY WITH RESPECT TO THE </a:t>
            </a:r>
            <a:r>
              <a:rPr lang="en-US" altLang="en-US" sz="4000" b="1" i="1" smtClean="0"/>
              <a:t>y</a:t>
            </a:r>
            <a:r>
              <a:rPr lang="en-US" altLang="en-US" sz="4000" b="1" smtClean="0"/>
              <a:t>-AXIS</a:t>
            </a:r>
          </a:p>
        </p:txBody>
      </p:sp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360738"/>
            <a:ext cx="3810000" cy="308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752600"/>
                <a:ext cx="8382000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A graph is said to be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symmetric with respect to the </a:t>
                </a:r>
                <a:r>
                  <a:rPr lang="en-US" altLang="en-US" b="1" i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y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-axis</a:t>
                </a:r>
                <a:r>
                  <a:rPr lang="en-US" altLang="en-US" dirty="0">
                    <a:latin typeface="Cambria" panose="02040503050406030204" pitchFamily="18" charset="0"/>
                  </a:rPr>
                  <a:t> if, for every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 dirty="0" err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en-US" i="1" dirty="0" err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i="1" dirty="0" err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on the graph,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is also on the graph.</a:t>
                </a:r>
              </a:p>
            </p:txBody>
          </p:sp>
        </mc:Choice>
        <mc:Fallback xmlns="">
          <p:sp>
            <p:nvSpPr>
              <p:cNvPr id="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752600"/>
                <a:ext cx="8382000" cy="1569660"/>
              </a:xfrm>
              <a:prstGeom prst="rect">
                <a:avLst/>
              </a:prstGeom>
              <a:blipFill rotWithShape="0">
                <a:blip r:embed="rId3"/>
                <a:stretch>
                  <a:fillRect l="-1891" t="-5058" r="-145" b="-116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SYMMETRY WITH RESPECT TO THE ORIGIN</a:t>
            </a: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276600"/>
            <a:ext cx="4191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752600"/>
                <a:ext cx="8382000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A graph is said to be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symmetric with respect to the origin</a:t>
                </a:r>
                <a:r>
                  <a:rPr lang="en-US" altLang="en-US" dirty="0">
                    <a:latin typeface="Cambria" panose="02040503050406030204" pitchFamily="18" charset="0"/>
                  </a:rPr>
                  <a:t> if, for every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 dirty="0" err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en-US" i="1" dirty="0" err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i="1" dirty="0" err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on the graph,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,−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is also on the graph.</a:t>
                </a:r>
              </a:p>
            </p:txBody>
          </p:sp>
        </mc:Choice>
        <mc:Fallback xmlns="">
          <p:sp>
            <p:nvSpPr>
              <p:cNvPr id="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752600"/>
                <a:ext cx="8382000" cy="1569660"/>
              </a:xfrm>
              <a:prstGeom prst="rect">
                <a:avLst/>
              </a:prstGeom>
              <a:blipFill rotWithShape="0">
                <a:blip r:embed="rId3"/>
                <a:stretch>
                  <a:fillRect l="-1891" t="-5058" r="-145" b="-116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TESTS FOR SYMMETRY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04800" y="1123950"/>
            <a:ext cx="8686800" cy="89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dirty="0">
                <a:latin typeface="Cambria" panose="02040503050406030204" pitchFamily="18" charset="0"/>
              </a:rPr>
              <a:t>To test the graph of an equation for symmetry with respect to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Group 39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964629060"/>
                  </p:ext>
                </p:extLst>
              </p:nvPr>
            </p:nvGraphicFramePr>
            <p:xfrm>
              <a:off x="304800" y="1981200"/>
              <a:ext cx="8382000" cy="4694238"/>
            </p:xfrm>
            <a:graphic>
              <a:graphicData uri="http://schemas.openxmlformats.org/drawingml/2006/table">
                <a:tbl>
                  <a:tblPr/>
                  <a:tblGrid>
                    <a:gridCol w="1219200"/>
                    <a:gridCol w="7162800"/>
                  </a:tblGrid>
                  <a:tr h="1508125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r>
                                <a:rPr kumimoji="0" lang="en-US" altLang="en-US" sz="2600" b="0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kumimoji="0" lang="en-US" altLang="en-US" sz="2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-axis</a:t>
                          </a:r>
                          <a:endParaRPr kumimoji="0" lang="en-US" altLang="en-US" sz="26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" panose="02040503050406030204" pitchFamily="18" charset="0"/>
                          </a:endParaRPr>
                        </a:p>
                      </a:txBody>
                      <a:tcPr horzOverflow="overflow">
                        <a:lnL cap="flat">
                          <a:noFill/>
                        </a:lnL>
                        <a:lnR>
                          <a:noFill/>
                        </a:lnR>
                        <a:lnT cap="flat"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Replace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altLang="en-US" sz="2600" b="0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kumimoji="0" lang="en-US" altLang="en-US" sz="2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altLang="en-US" sz="2600" b="0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kumimoji="0" lang="en-US" altLang="en-US" sz="2600" b="0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kumimoji="0" lang="en-US" altLang="en-US" sz="2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cs typeface="Times New Roman" panose="02020603050405020304" pitchFamily="18" charset="0"/>
                            </a:rPr>
                            <a:t> in the equation and simplify.  If an equivalent equation results, the graph of the equation is symmetry with respect to the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altLang="en-US" sz="2600" b="0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kumimoji="0" lang="en-US" altLang="en-US" sz="2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cs typeface="Times New Roman" panose="02020603050405020304" pitchFamily="18" charset="0"/>
                            </a:rPr>
                            <a:t>-axis.</a:t>
                          </a:r>
                        </a:p>
                      </a:txBody>
                      <a:tcPr horzOverflow="overflow">
                        <a:lnL>
                          <a:noFill/>
                        </a:lnL>
                        <a:lnR cap="flat">
                          <a:noFill/>
                        </a:lnR>
                        <a:lnT cap="flat"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1509713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r>
                                <a:rPr kumimoji="0" lang="en-US" altLang="en-US" sz="2600" b="0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kumimoji="0" lang="en-US" altLang="en-US" sz="2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-axis</a:t>
                          </a:r>
                        </a:p>
                      </a:txBody>
                      <a:tcPr horzOverflow="overflow">
                        <a:lnL cap="flat"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Replace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altLang="en-US" sz="2600" b="0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kumimoji="0" lang="en-US" altLang="en-US" sz="2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altLang="en-US" sz="2600" b="0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kumimoji="0" lang="en-US" altLang="en-US" sz="2600" b="0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kumimoji="0" lang="en-US" altLang="en-US" sz="2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cs typeface="Times New Roman" panose="02020603050405020304" pitchFamily="18" charset="0"/>
                            </a:rPr>
                            <a:t> in the equation and simplify.  If an equivalent equation results, the graph of the equation is symmetry with respect to the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altLang="en-US" sz="2600" b="0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kumimoji="0" lang="en-US" altLang="en-US" sz="2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cs typeface="Times New Roman" panose="02020603050405020304" pitchFamily="18" charset="0"/>
                            </a:rPr>
                            <a:t>-axis.</a:t>
                          </a:r>
                        </a:p>
                      </a:txBody>
                      <a:tcPr horzOverflow="overflow">
                        <a:lnL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1508125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origin</a:t>
                          </a:r>
                        </a:p>
                      </a:txBody>
                      <a:tcPr horzOverflow="overflow">
                        <a:lnL cap="flat"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Replace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altLang="en-US" sz="2600" b="0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kumimoji="0" lang="en-US" altLang="en-US" sz="2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altLang="en-US" sz="2600" b="0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kumimoji="0" lang="en-US" altLang="en-US" sz="2600" b="0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kumimoji="0" lang="en-US" altLang="en-US" sz="2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cs typeface="Times New Roman" panose="02020603050405020304" pitchFamily="18" charset="0"/>
                            </a:rPr>
                            <a:t> and</a:t>
                          </a:r>
                          <a:r>
                            <a:rPr kumimoji="0" lang="en-US" altLang="en-US" sz="2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altLang="en-US" sz="2600" b="0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kumimoji="0" lang="en-US" altLang="en-US" sz="2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altLang="en-US" sz="2600" b="0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kumimoji="0" lang="en-US" altLang="en-US" sz="2600" b="0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kumimoji="0" lang="en-US" altLang="en-US" sz="2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cs typeface="Times New Roman" panose="02020603050405020304" pitchFamily="18" charset="0"/>
                            </a:rPr>
                            <a:t> in the equation and simplify.  If an equivalent equation results, the graph of the equation is symmetry with respect to </a:t>
                          </a:r>
                          <a:r>
                            <a:rPr kumimoji="0" lang="en-US" altLang="en-US" sz="26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  <a:cs typeface="Times New Roman" panose="02020603050405020304" pitchFamily="18" charset="0"/>
                            </a:rPr>
                            <a:t>the origin.</a:t>
                          </a:r>
                          <a:endParaRPr kumimoji="0" lang="en-US" altLang="en-US" sz="2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horzOverflow="overflow">
                        <a:lnL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Group 39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964629060"/>
                  </p:ext>
                </p:extLst>
              </p:nvPr>
            </p:nvGraphicFramePr>
            <p:xfrm>
              <a:off x="304800" y="1981200"/>
              <a:ext cx="8382000" cy="4694238"/>
            </p:xfrm>
            <a:graphic>
              <a:graphicData uri="http://schemas.openxmlformats.org/drawingml/2006/table">
                <a:tbl>
                  <a:tblPr/>
                  <a:tblGrid>
                    <a:gridCol w="1219200"/>
                    <a:gridCol w="7162800"/>
                  </a:tblGrid>
                  <a:tr h="150812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cap="flat">
                          <a:noFill/>
                        </a:lnL>
                        <a:lnR>
                          <a:noFill/>
                        </a:lnR>
                        <a:lnT cap="flat"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2"/>
                          <a:stretch>
                            <a:fillRect l="-9000" t="-3629" r="-594000" b="-2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>
                          <a:noFill/>
                        </a:lnL>
                        <a:lnR cap="flat">
                          <a:noFill/>
                        </a:lnR>
                        <a:lnT cap="flat"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2"/>
                          <a:stretch>
                            <a:fillRect l="-18553" t="-3629" r="-1106" b="-220968"/>
                          </a:stretch>
                        </a:blipFill>
                      </a:tcPr>
                    </a:tc>
                  </a:tr>
                  <a:tr h="150971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cap="flat"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2"/>
                          <a:stretch>
                            <a:fillRect l="-9000" t="-103629" r="-594000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2"/>
                          <a:stretch>
                            <a:fillRect l="-18553" t="-103629" r="-1106" b="-120968"/>
                          </a:stretch>
                        </a:blipFill>
                      </a:tcPr>
                    </a:tc>
                  </a:tr>
                  <a:tr h="167640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" panose="02040503050406030204" pitchFamily="18" charset="0"/>
                            </a:rPr>
                            <a:t>origin</a:t>
                          </a:r>
                        </a:p>
                      </a:txBody>
                      <a:tcPr horzOverflow="overflow">
                        <a:lnL cap="flat"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>
                          <a:noFill/>
                        </a:lnL>
                        <a:lnR cap="flat">
                          <a:noFill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2"/>
                          <a:stretch>
                            <a:fillRect l="-18553" t="-183636" r="-1106" b="-909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359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Cambria</vt:lpstr>
      <vt:lpstr>Cambria Math</vt:lpstr>
      <vt:lpstr>Times New Roman</vt:lpstr>
      <vt:lpstr>Default Design</vt:lpstr>
      <vt:lpstr>Section 2.2</vt:lpstr>
      <vt:lpstr>THE GRAPH OF AN EQUATION</vt:lpstr>
      <vt:lpstr>PROCEDURE FOR GRAPHING AN EQUATION</vt:lpstr>
      <vt:lpstr>INTERCEPTS</vt:lpstr>
      <vt:lpstr>SYMMETRY WITH RESPECT TO THE x-AXIS</vt:lpstr>
      <vt:lpstr>SYMMETRY WITH RESPECT TO THE y-AXIS</vt:lpstr>
      <vt:lpstr>SYMMETRY WITH RESPECT TO THE ORIGIN</vt:lpstr>
      <vt:lpstr>TESTS FOR SYMMETRY</vt:lpstr>
    </vt:vector>
  </TitlesOfParts>
  <Company>Gordon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2.1</dc:title>
  <dc:creator>a_fuller</dc:creator>
  <cp:lastModifiedBy>Fuller, Allen</cp:lastModifiedBy>
  <cp:revision>26</cp:revision>
  <dcterms:created xsi:type="dcterms:W3CDTF">2008-07-03T13:53:29Z</dcterms:created>
  <dcterms:modified xsi:type="dcterms:W3CDTF">2016-06-17T14:22:06Z</dcterms:modified>
</cp:coreProperties>
</file>