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64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2F4D3AB-7EBB-49C4-A335-D8D2A3F4FDB5}" type="slidenum">
              <a:rPr lang="en-US" altLang="en-US"/>
              <a:pPr/>
              <a:t>‹#›</a:t>
            </a:fld>
            <a:endParaRPr lang="en-US" altLang="en-US"/>
          </a:p>
        </p:txBody>
      </p:sp>
    </p:spTree>
    <p:extLst>
      <p:ext uri="{BB962C8B-B14F-4D97-AF65-F5344CB8AC3E}">
        <p14:creationId xmlns:p14="http://schemas.microsoft.com/office/powerpoint/2010/main" val="3433695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A4F7BB7-48ED-4469-92B8-59F71459805C}" type="slidenum">
              <a:rPr lang="en-US" altLang="en-US"/>
              <a:pPr/>
              <a:t>‹#›</a:t>
            </a:fld>
            <a:endParaRPr lang="en-US" altLang="en-US"/>
          </a:p>
        </p:txBody>
      </p:sp>
    </p:spTree>
    <p:extLst>
      <p:ext uri="{BB962C8B-B14F-4D97-AF65-F5344CB8AC3E}">
        <p14:creationId xmlns:p14="http://schemas.microsoft.com/office/powerpoint/2010/main" val="1921783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8B338A6-93FB-4B35-A036-352A968FAC41}" type="slidenum">
              <a:rPr lang="en-US" altLang="en-US"/>
              <a:pPr/>
              <a:t>‹#›</a:t>
            </a:fld>
            <a:endParaRPr lang="en-US" altLang="en-US"/>
          </a:p>
        </p:txBody>
      </p:sp>
    </p:spTree>
    <p:extLst>
      <p:ext uri="{BB962C8B-B14F-4D97-AF65-F5344CB8AC3E}">
        <p14:creationId xmlns:p14="http://schemas.microsoft.com/office/powerpoint/2010/main" val="2643960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F9D7E7A-7BF6-49EC-89C6-D21535218076}" type="slidenum">
              <a:rPr lang="en-US" altLang="en-US"/>
              <a:pPr/>
              <a:t>‹#›</a:t>
            </a:fld>
            <a:endParaRPr lang="en-US" altLang="en-US"/>
          </a:p>
        </p:txBody>
      </p:sp>
    </p:spTree>
    <p:extLst>
      <p:ext uri="{BB962C8B-B14F-4D97-AF65-F5344CB8AC3E}">
        <p14:creationId xmlns:p14="http://schemas.microsoft.com/office/powerpoint/2010/main" val="1074509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28B34A1-E57C-4492-B24D-DB275C4C8A15}" type="slidenum">
              <a:rPr lang="en-US" altLang="en-US"/>
              <a:pPr/>
              <a:t>‹#›</a:t>
            </a:fld>
            <a:endParaRPr lang="en-US" altLang="en-US"/>
          </a:p>
        </p:txBody>
      </p:sp>
    </p:spTree>
    <p:extLst>
      <p:ext uri="{BB962C8B-B14F-4D97-AF65-F5344CB8AC3E}">
        <p14:creationId xmlns:p14="http://schemas.microsoft.com/office/powerpoint/2010/main" val="2492343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658015F-C4E4-49A0-9F39-66E1D77DE2A8}" type="slidenum">
              <a:rPr lang="en-US" altLang="en-US"/>
              <a:pPr/>
              <a:t>‹#›</a:t>
            </a:fld>
            <a:endParaRPr lang="en-US" altLang="en-US"/>
          </a:p>
        </p:txBody>
      </p:sp>
    </p:spTree>
    <p:extLst>
      <p:ext uri="{BB962C8B-B14F-4D97-AF65-F5344CB8AC3E}">
        <p14:creationId xmlns:p14="http://schemas.microsoft.com/office/powerpoint/2010/main" val="2749452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205B5E50-C22A-4603-9959-4746E3FDC77D}" type="slidenum">
              <a:rPr lang="en-US" altLang="en-US"/>
              <a:pPr/>
              <a:t>‹#›</a:t>
            </a:fld>
            <a:endParaRPr lang="en-US" altLang="en-US"/>
          </a:p>
        </p:txBody>
      </p:sp>
    </p:spTree>
    <p:extLst>
      <p:ext uri="{BB962C8B-B14F-4D97-AF65-F5344CB8AC3E}">
        <p14:creationId xmlns:p14="http://schemas.microsoft.com/office/powerpoint/2010/main" val="148717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3D58F19-8501-497F-A7D1-E05B1DAAE880}" type="slidenum">
              <a:rPr lang="en-US" altLang="en-US"/>
              <a:pPr/>
              <a:t>‹#›</a:t>
            </a:fld>
            <a:endParaRPr lang="en-US" altLang="en-US"/>
          </a:p>
        </p:txBody>
      </p:sp>
    </p:spTree>
    <p:extLst>
      <p:ext uri="{BB962C8B-B14F-4D97-AF65-F5344CB8AC3E}">
        <p14:creationId xmlns:p14="http://schemas.microsoft.com/office/powerpoint/2010/main" val="436728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35A40FA1-8F93-4C16-9032-32A15C7AF885}" type="slidenum">
              <a:rPr lang="en-US" altLang="en-US"/>
              <a:pPr/>
              <a:t>‹#›</a:t>
            </a:fld>
            <a:endParaRPr lang="en-US" altLang="en-US"/>
          </a:p>
        </p:txBody>
      </p:sp>
    </p:spTree>
    <p:extLst>
      <p:ext uri="{BB962C8B-B14F-4D97-AF65-F5344CB8AC3E}">
        <p14:creationId xmlns:p14="http://schemas.microsoft.com/office/powerpoint/2010/main" val="2987354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818F0F4-7E65-4CFD-9E3D-9C89187BE7C3}" type="slidenum">
              <a:rPr lang="en-US" altLang="en-US"/>
              <a:pPr/>
              <a:t>‹#›</a:t>
            </a:fld>
            <a:endParaRPr lang="en-US" altLang="en-US"/>
          </a:p>
        </p:txBody>
      </p:sp>
    </p:spTree>
    <p:extLst>
      <p:ext uri="{BB962C8B-B14F-4D97-AF65-F5344CB8AC3E}">
        <p14:creationId xmlns:p14="http://schemas.microsoft.com/office/powerpoint/2010/main" val="3232495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47B59B4-ED1E-482C-8A84-63C62B807D6E}" type="slidenum">
              <a:rPr lang="en-US" altLang="en-US"/>
              <a:pPr/>
              <a:t>‹#›</a:t>
            </a:fld>
            <a:endParaRPr lang="en-US" altLang="en-US"/>
          </a:p>
        </p:txBody>
      </p:sp>
    </p:spTree>
    <p:extLst>
      <p:ext uri="{BB962C8B-B14F-4D97-AF65-F5344CB8AC3E}">
        <p14:creationId xmlns:p14="http://schemas.microsoft.com/office/powerpoint/2010/main" val="4144086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D317A99-EE76-4130-B839-E510ACAF0FD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130425"/>
            <a:ext cx="7772400" cy="1470025"/>
          </a:xfrm>
        </p:spPr>
        <p:txBody>
          <a:bodyPr anchor="ctr"/>
          <a:lstStyle/>
          <a:p>
            <a:r>
              <a:rPr lang="en-US" altLang="en-US" sz="4400" b="1"/>
              <a:t>Section 12.6</a:t>
            </a:r>
          </a:p>
        </p:txBody>
      </p:sp>
      <p:sp>
        <p:nvSpPr>
          <p:cNvPr id="2051" name="Rectangle 3"/>
          <p:cNvSpPr>
            <a:spLocks noGrp="1" noChangeArrowheads="1"/>
          </p:cNvSpPr>
          <p:nvPr>
            <p:ph type="subTitle" idx="1"/>
          </p:nvPr>
        </p:nvSpPr>
        <p:spPr>
          <a:xfrm>
            <a:off x="1371600" y="3886200"/>
            <a:ext cx="6400800" cy="1752600"/>
          </a:xfrm>
        </p:spPr>
        <p:txBody>
          <a:bodyPr/>
          <a:lstStyle/>
          <a:p>
            <a:r>
              <a:rPr lang="en-US" altLang="en-US" sz="3200" b="1"/>
              <a:t>Systems of Nonlinear Equations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sz="4000" b="1"/>
              <a:t>COMMENTS ON SOLVING NONLINEAR SYSTEMS</a:t>
            </a:r>
          </a:p>
        </p:txBody>
      </p:sp>
      <p:sp>
        <p:nvSpPr>
          <p:cNvPr id="3075" name="Text Box 3"/>
          <p:cNvSpPr txBox="1">
            <a:spLocks noChangeArrowheads="1"/>
          </p:cNvSpPr>
          <p:nvPr/>
        </p:nvSpPr>
        <p:spPr bwMode="auto">
          <a:xfrm>
            <a:off x="304800" y="1752600"/>
            <a:ext cx="82296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a:solidFill>
                  <a:schemeClr val="tx1"/>
                </a:solidFill>
                <a:latin typeface="Arial" panose="020B0604020202020204" pitchFamily="34" charset="0"/>
              </a:defRPr>
            </a:lvl1pPr>
            <a:lvl2pPr marL="914400" indent="-342900">
              <a:defRPr>
                <a:solidFill>
                  <a:schemeClr val="tx1"/>
                </a:solidFill>
                <a:latin typeface="Arial" panose="020B0604020202020204" pitchFamily="34" charset="0"/>
              </a:defRPr>
            </a:lvl2pPr>
            <a:lvl3pPr marL="1371600" indent="-342900">
              <a:defRPr>
                <a:solidFill>
                  <a:schemeClr val="tx1"/>
                </a:solidFill>
                <a:latin typeface="Arial" panose="020B0604020202020204" pitchFamily="34" charset="0"/>
              </a:defRPr>
            </a:lvl3pPr>
            <a:lvl4pPr marL="1828800" indent="-342900">
              <a:defRPr>
                <a:solidFill>
                  <a:schemeClr val="tx1"/>
                </a:solidFill>
                <a:latin typeface="Arial" panose="020B0604020202020204" pitchFamily="34" charset="0"/>
              </a:defRPr>
            </a:lvl4pPr>
            <a:lvl5pPr marL="2286000" indent="-342900">
              <a:defRPr>
                <a:solidFill>
                  <a:schemeClr val="tx1"/>
                </a:solidFill>
                <a:latin typeface="Arial" panose="020B0604020202020204" pitchFamily="34" charset="0"/>
              </a:defRPr>
            </a:lvl5pPr>
            <a:lvl6pPr marL="2743200" indent="-342900" fontAlgn="base">
              <a:spcBef>
                <a:spcPct val="0"/>
              </a:spcBef>
              <a:spcAft>
                <a:spcPct val="0"/>
              </a:spcAft>
              <a:defRPr>
                <a:solidFill>
                  <a:schemeClr val="tx1"/>
                </a:solidFill>
                <a:latin typeface="Arial" panose="020B0604020202020204" pitchFamily="34" charset="0"/>
              </a:defRPr>
            </a:lvl6pPr>
            <a:lvl7pPr marL="3200400" indent="-342900" fontAlgn="base">
              <a:spcBef>
                <a:spcPct val="0"/>
              </a:spcBef>
              <a:spcAft>
                <a:spcPct val="0"/>
              </a:spcAft>
              <a:defRPr>
                <a:solidFill>
                  <a:schemeClr val="tx1"/>
                </a:solidFill>
                <a:latin typeface="Arial" panose="020B0604020202020204" pitchFamily="34" charset="0"/>
              </a:defRPr>
            </a:lvl7pPr>
            <a:lvl8pPr marL="3657600" indent="-342900" fontAlgn="base">
              <a:spcBef>
                <a:spcPct val="0"/>
              </a:spcBef>
              <a:spcAft>
                <a:spcPct val="0"/>
              </a:spcAft>
              <a:defRPr>
                <a:solidFill>
                  <a:schemeClr val="tx1"/>
                </a:solidFill>
                <a:latin typeface="Arial" panose="020B0604020202020204" pitchFamily="34" charset="0"/>
              </a:defRPr>
            </a:lvl8pPr>
            <a:lvl9pPr marL="4114800" indent="-342900" fontAlgn="base">
              <a:spcBef>
                <a:spcPct val="0"/>
              </a:spcBef>
              <a:spcAft>
                <a:spcPct val="0"/>
              </a:spcAft>
              <a:defRPr>
                <a:solidFill>
                  <a:schemeClr val="tx1"/>
                </a:solidFill>
                <a:latin typeface="Arial" panose="020B0604020202020204" pitchFamily="34" charset="0"/>
              </a:defRPr>
            </a:lvl9pPr>
          </a:lstStyle>
          <a:p>
            <a:pPr>
              <a:spcBef>
                <a:spcPct val="50000"/>
              </a:spcBef>
              <a:buFontTx/>
              <a:buChar char="•"/>
            </a:pPr>
            <a:r>
              <a:rPr lang="en-US" altLang="en-US" sz="3200" dirty="0">
                <a:latin typeface="Cambria" panose="02040503050406030204" pitchFamily="18" charset="0"/>
              </a:rPr>
              <a:t>If the system contains two variables and if the equations in the system are easy to graph, then graph them.  By graphing each equation in the system, you can get an idea of how many solutions a system has and approximately where they are located.</a:t>
            </a:r>
          </a:p>
          <a:p>
            <a:pPr>
              <a:spcBef>
                <a:spcPct val="50000"/>
              </a:spcBef>
              <a:buFontTx/>
              <a:buChar char="•"/>
            </a:pPr>
            <a:r>
              <a:rPr lang="en-US" altLang="en-US" sz="3200" dirty="0">
                <a:latin typeface="Cambria" panose="02040503050406030204" pitchFamily="18" charset="0"/>
              </a:rPr>
              <a:t>Extraneous solutions can creep in when solving nonlinear systems, so it is imperative that all apparent solutions be checked.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sz="4000" b="1"/>
              <a:t>SOLVING A NONLINEAR SYSTEM</a:t>
            </a:r>
          </a:p>
        </p:txBody>
      </p:sp>
      <p:sp>
        <p:nvSpPr>
          <p:cNvPr id="4099" name="Rectangle 3"/>
          <p:cNvSpPr>
            <a:spLocks noChangeArrowheads="1"/>
          </p:cNvSpPr>
          <p:nvPr/>
        </p:nvSpPr>
        <p:spPr bwMode="auto">
          <a:xfrm>
            <a:off x="914400" y="2895600"/>
            <a:ext cx="7696200" cy="2697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fontAlgn="base">
              <a:spcBef>
                <a:spcPct val="20000"/>
              </a:spcBef>
              <a:spcAft>
                <a:spcPct val="0"/>
              </a:spcAft>
              <a:buChar char="»"/>
              <a:defRPr sz="2000">
                <a:solidFill>
                  <a:schemeClr val="tx1"/>
                </a:solidFill>
                <a:latin typeface="Arial" panose="020B0604020202020204" pitchFamily="34" charset="0"/>
              </a:defRPr>
            </a:lvl6pPr>
            <a:lvl7pPr marL="2971800" indent="-228600" fontAlgn="base">
              <a:spcBef>
                <a:spcPct val="20000"/>
              </a:spcBef>
              <a:spcAft>
                <a:spcPct val="0"/>
              </a:spcAft>
              <a:buChar char="»"/>
              <a:defRPr sz="2000">
                <a:solidFill>
                  <a:schemeClr val="tx1"/>
                </a:solidFill>
                <a:latin typeface="Arial" panose="020B0604020202020204" pitchFamily="34" charset="0"/>
              </a:defRPr>
            </a:lvl7pPr>
            <a:lvl8pPr marL="3429000" indent="-228600" fontAlgn="base">
              <a:spcBef>
                <a:spcPct val="20000"/>
              </a:spcBef>
              <a:spcAft>
                <a:spcPct val="0"/>
              </a:spcAft>
              <a:buChar char="»"/>
              <a:defRPr sz="2000">
                <a:solidFill>
                  <a:schemeClr val="tx1"/>
                </a:solidFill>
                <a:latin typeface="Arial" panose="020B0604020202020204" pitchFamily="34" charset="0"/>
              </a:defRPr>
            </a:lvl8pPr>
            <a:lvl9pPr marL="3886200" indent="-228600" fontAlgn="base">
              <a:spcBef>
                <a:spcPct val="20000"/>
              </a:spcBef>
              <a:spcAft>
                <a:spcPct val="0"/>
              </a:spcAft>
              <a:buChar char="»"/>
              <a:defRPr sz="2000">
                <a:solidFill>
                  <a:schemeClr val="tx1"/>
                </a:solidFill>
                <a:latin typeface="Arial" panose="020B0604020202020204" pitchFamily="34" charset="0"/>
              </a:defRPr>
            </a:lvl9pPr>
          </a:lstStyle>
          <a:p>
            <a:r>
              <a:rPr lang="en-US" altLang="en-US" dirty="0" smtClean="0">
                <a:latin typeface="Cambria" panose="02040503050406030204" pitchFamily="18" charset="0"/>
              </a:rPr>
              <a:t>Method of Substitution</a:t>
            </a:r>
          </a:p>
          <a:p>
            <a:r>
              <a:rPr lang="en-US" altLang="en-US" dirty="0" smtClean="0">
                <a:latin typeface="Cambria" panose="02040503050406030204" pitchFamily="18" charset="0"/>
              </a:rPr>
              <a:t>Method of Elimination</a:t>
            </a:r>
            <a:endParaRPr lang="en-US" altLang="en-US" dirty="0">
              <a:latin typeface="Cambria" panose="02040503050406030204" pitchFamily="18" charset="0"/>
            </a:endParaRPr>
          </a:p>
        </p:txBody>
      </p:sp>
      <p:sp>
        <p:nvSpPr>
          <p:cNvPr id="4100" name="Text Box 4"/>
          <p:cNvSpPr txBox="1">
            <a:spLocks noChangeArrowheads="1"/>
          </p:cNvSpPr>
          <p:nvPr/>
        </p:nvSpPr>
        <p:spPr bwMode="auto">
          <a:xfrm>
            <a:off x="381000" y="1676400"/>
            <a:ext cx="83820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en-US" sz="3200" dirty="0">
                <a:latin typeface="Cambria" panose="02040503050406030204" pitchFamily="18" charset="0"/>
              </a:rPr>
              <a:t>Nonlinear systems can be solved by the same two methods used to solve linear systems.</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107</Words>
  <Application>Microsoft Office PowerPoint</Application>
  <PresentationFormat>On-screen Show (4:3)</PresentationFormat>
  <Paragraphs>9</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Times New Roman</vt:lpstr>
      <vt:lpstr>Default Design</vt:lpstr>
      <vt:lpstr>Section 12.6</vt:lpstr>
      <vt:lpstr>COMMENTS ON SOLVING NONLINEAR SYSTEMS</vt:lpstr>
      <vt:lpstr>SOLVING A NONLINEAR SYSTEM</vt:lpstr>
    </vt:vector>
  </TitlesOfParts>
  <Company>Gordon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12.6</dc:title>
  <dc:creator>Allen Fuller</dc:creator>
  <cp:lastModifiedBy>Fuller, Allen</cp:lastModifiedBy>
  <cp:revision>3</cp:revision>
  <dcterms:created xsi:type="dcterms:W3CDTF">2008-07-11T02:06:54Z</dcterms:created>
  <dcterms:modified xsi:type="dcterms:W3CDTF">2016-05-02T15:24:48Z</dcterms:modified>
</cp:coreProperties>
</file>