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74058-2DDE-49BB-AD98-93FA98C9AC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92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0BB35-3230-4177-AE32-3B9DB985E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17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F906E-66D7-4F62-8113-D28B094FD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53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1DF35-3552-40CD-8E22-FB03EBF081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4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7FD79-6D2D-418A-8005-6CECF0A26F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80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BC10-54C7-42F7-AFEB-FE2FEBFA26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93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63A3C-E2AD-4F9F-8956-01D9D2052B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9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BFB0D-677B-435E-9EDE-E78D2CBE2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04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B0D22-5818-4E41-9805-AD11EF2211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48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E2AF9-121B-4EA4-A049-72DB5A3A8C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40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9A239-942A-4FCF-BDA3-C35E1ABC9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7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BB7DF172-FE1F-410D-8F56-211F03B47F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Section 12.1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Systems of Linear Equations:</a:t>
            </a:r>
          </a:p>
          <a:p>
            <a:pPr eaLnBrk="1" hangingPunct="1"/>
            <a:r>
              <a:rPr lang="en-US" altLang="en-US" b="1" smtClean="0"/>
              <a:t>Substitution and Elimination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 DEPENDENT SYSTEM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686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If the lines are coincident, the system of equations has infinitely many solutions, represented by the totality of the points on the line.  The system is </a:t>
            </a:r>
            <a:r>
              <a:rPr lang="en-US" altLang="en-US" b="1" i="1" dirty="0">
                <a:solidFill>
                  <a:srgbClr val="CC0000"/>
                </a:solidFill>
                <a:latin typeface="Cambria" panose="02040503050406030204" pitchFamily="18" charset="0"/>
              </a:rPr>
              <a:t>consistent</a:t>
            </a:r>
            <a:r>
              <a:rPr lang="en-US" altLang="en-US" dirty="0">
                <a:latin typeface="Cambria" panose="02040503050406030204" pitchFamily="18" charset="0"/>
              </a:rPr>
              <a:t> and the equations are </a:t>
            </a:r>
            <a:r>
              <a:rPr lang="en-US" altLang="en-US" b="1" i="1" dirty="0">
                <a:solidFill>
                  <a:srgbClr val="CC0000"/>
                </a:solidFill>
                <a:latin typeface="Cambria" panose="02040503050406030204" pitchFamily="18" charset="0"/>
              </a:rPr>
              <a:t>dependent</a:t>
            </a:r>
            <a:r>
              <a:rPr lang="en-US" altLang="en-US" dirty="0">
                <a:latin typeface="Cambria" panose="02040503050406030204" pitchFamily="18" charset="0"/>
              </a:rPr>
              <a:t>.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657600"/>
            <a:ext cx="3276600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SOLVING A SYSTEM BY SUBSTITUTION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6106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260475" indent="-1260475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700" b="1" u="sng" dirty="0">
                <a:latin typeface="Cambria" panose="02040503050406030204" pitchFamily="18" charset="0"/>
              </a:rPr>
              <a:t>Step 1</a:t>
            </a:r>
            <a:r>
              <a:rPr lang="en-US" altLang="en-US" sz="2700" b="1" dirty="0">
                <a:latin typeface="Cambria" panose="02040503050406030204" pitchFamily="18" charset="0"/>
              </a:rPr>
              <a:t>:</a:t>
            </a:r>
            <a:r>
              <a:rPr lang="en-US" altLang="en-US" sz="2700" dirty="0">
                <a:latin typeface="Cambria" panose="02040503050406030204" pitchFamily="18" charset="0"/>
              </a:rPr>
              <a:t>	Pick one of the equations and solve for one of the variables in terms of the remaining variables.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700" b="1" u="sng" dirty="0">
                <a:latin typeface="Cambria" panose="02040503050406030204" pitchFamily="18" charset="0"/>
              </a:rPr>
              <a:t>Step 2</a:t>
            </a:r>
            <a:r>
              <a:rPr lang="en-US" altLang="en-US" sz="2700" b="1" dirty="0">
                <a:latin typeface="Cambria" panose="02040503050406030204" pitchFamily="18" charset="0"/>
              </a:rPr>
              <a:t>:</a:t>
            </a:r>
            <a:r>
              <a:rPr lang="en-US" altLang="en-US" sz="2700" dirty="0">
                <a:latin typeface="Cambria" panose="02040503050406030204" pitchFamily="18" charset="0"/>
              </a:rPr>
              <a:t>	Substitute the result into the remaining equations.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700" b="1" u="sng" dirty="0">
                <a:latin typeface="Cambria" panose="02040503050406030204" pitchFamily="18" charset="0"/>
              </a:rPr>
              <a:t>Step 3</a:t>
            </a:r>
            <a:r>
              <a:rPr lang="en-US" altLang="en-US" sz="2700" b="1" dirty="0">
                <a:latin typeface="Cambria" panose="02040503050406030204" pitchFamily="18" charset="0"/>
              </a:rPr>
              <a:t>:</a:t>
            </a:r>
            <a:r>
              <a:rPr lang="en-US" altLang="en-US" sz="2700" dirty="0">
                <a:latin typeface="Cambria" panose="02040503050406030204" pitchFamily="18" charset="0"/>
              </a:rPr>
              <a:t>	If one equation in one variable results, solve this equation.  Otherwise repeat Steps 1 and 2 until a single equation with one variable remains.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700" b="1" u="sng" dirty="0">
                <a:latin typeface="Cambria" panose="02040503050406030204" pitchFamily="18" charset="0"/>
              </a:rPr>
              <a:t>Step 4</a:t>
            </a:r>
            <a:r>
              <a:rPr lang="en-US" altLang="en-US" sz="2700" b="1" dirty="0">
                <a:latin typeface="Cambria" panose="02040503050406030204" pitchFamily="18" charset="0"/>
              </a:rPr>
              <a:t>:</a:t>
            </a:r>
            <a:r>
              <a:rPr lang="en-US" altLang="en-US" sz="2700" dirty="0">
                <a:latin typeface="Cambria" panose="02040503050406030204" pitchFamily="18" charset="0"/>
              </a:rPr>
              <a:t>	Find the values of the remaining variables by back substitution.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700" b="1" u="sng" dirty="0">
                <a:latin typeface="Cambria" panose="02040503050406030204" pitchFamily="18" charset="0"/>
              </a:rPr>
              <a:t>Step 5</a:t>
            </a:r>
            <a:r>
              <a:rPr lang="en-US" altLang="en-US" sz="2700" b="1" dirty="0">
                <a:latin typeface="Cambria" panose="02040503050406030204" pitchFamily="18" charset="0"/>
              </a:rPr>
              <a:t>:</a:t>
            </a:r>
            <a:r>
              <a:rPr lang="en-US" altLang="en-US" sz="2700" dirty="0">
                <a:latin typeface="Cambria" panose="02040503050406030204" pitchFamily="18" charset="0"/>
              </a:rPr>
              <a:t>	Check the solution found.</a:t>
            </a:r>
            <a:endParaRPr lang="en-US" altLang="en-US" sz="2700" b="1" u="sng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RULES FOR OBTAINING AN EQUIVALENT SYSTEM OF EQUATIONS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>
                <a:latin typeface="Cambria" panose="02040503050406030204" pitchFamily="18" charset="0"/>
              </a:rPr>
              <a:t>Interchange any two equations of the system.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>
                <a:latin typeface="Cambria" panose="02040503050406030204" pitchFamily="18" charset="0"/>
              </a:rPr>
              <a:t>Multiply (or divide) each side of an equation by the same nonzero constant.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>
                <a:latin typeface="Cambria" panose="02040503050406030204" pitchFamily="18" charset="0"/>
              </a:rPr>
              <a:t>Replace any equation in the system by the sum (or difference) of that equation and a nonzero multiple of any other equation in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SOLVING A SYSTEM BY THE METHOD OF ELIMINATION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305800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1275" indent="-1311275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u="sng" dirty="0">
                <a:latin typeface="Cambria" panose="02040503050406030204" pitchFamily="18" charset="0"/>
              </a:rPr>
              <a:t>Step 1</a:t>
            </a:r>
            <a:r>
              <a:rPr lang="en-US" altLang="en-US" sz="2600" b="1" dirty="0">
                <a:latin typeface="Cambria" panose="02040503050406030204" pitchFamily="18" charset="0"/>
              </a:rPr>
              <a:t>:</a:t>
            </a:r>
            <a:r>
              <a:rPr lang="en-US" altLang="en-US" sz="2600" dirty="0">
                <a:latin typeface="Cambria" panose="02040503050406030204" pitchFamily="18" charset="0"/>
              </a:rPr>
              <a:t>	Multiply both sides of two equations by a suitable real number so that one of the variables will be eliminated by addition of the equations.  (This step may not be necessary.)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b="1" u="sng" dirty="0">
                <a:latin typeface="Cambria" panose="02040503050406030204" pitchFamily="18" charset="0"/>
              </a:rPr>
              <a:t>Step 2</a:t>
            </a:r>
            <a:r>
              <a:rPr lang="en-US" altLang="en-US" sz="2600" b="1" dirty="0">
                <a:latin typeface="Cambria" panose="02040503050406030204" pitchFamily="18" charset="0"/>
              </a:rPr>
              <a:t>:</a:t>
            </a:r>
            <a:r>
              <a:rPr lang="en-US" altLang="en-US" sz="2600" dirty="0">
                <a:latin typeface="Cambria" panose="02040503050406030204" pitchFamily="18" charset="0"/>
              </a:rPr>
              <a:t>	Add the equations together.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b="1" u="sng" dirty="0">
                <a:latin typeface="Cambria" panose="02040503050406030204" pitchFamily="18" charset="0"/>
              </a:rPr>
              <a:t>Step 3</a:t>
            </a:r>
            <a:r>
              <a:rPr lang="en-US" altLang="en-US" sz="2600" b="1" dirty="0">
                <a:latin typeface="Cambria" panose="02040503050406030204" pitchFamily="18" charset="0"/>
              </a:rPr>
              <a:t>:</a:t>
            </a:r>
            <a:r>
              <a:rPr lang="en-US" altLang="en-US" sz="2600" dirty="0">
                <a:latin typeface="Cambria" panose="02040503050406030204" pitchFamily="18" charset="0"/>
              </a:rPr>
              <a:t>	If one equation in one variable results, solve this equation.  Otherwise repeat Steps 1 and 2 until the entire system has one less variable.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b="1" u="sng" dirty="0">
                <a:latin typeface="Cambria" panose="02040503050406030204" pitchFamily="18" charset="0"/>
              </a:rPr>
              <a:t>Step 4</a:t>
            </a:r>
            <a:r>
              <a:rPr lang="en-US" altLang="en-US" sz="2600" b="1" dirty="0">
                <a:latin typeface="Cambria" panose="02040503050406030204" pitchFamily="18" charset="0"/>
              </a:rPr>
              <a:t>:</a:t>
            </a:r>
            <a:r>
              <a:rPr lang="en-US" altLang="en-US" sz="2600" dirty="0">
                <a:latin typeface="Cambria" panose="02040503050406030204" pitchFamily="18" charset="0"/>
              </a:rPr>
              <a:t>	Find the value of the remaining variables by back-substitution.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b="1" u="sng" dirty="0">
                <a:latin typeface="Cambria" panose="02040503050406030204" pitchFamily="18" charset="0"/>
              </a:rPr>
              <a:t>Step 5</a:t>
            </a:r>
            <a:r>
              <a:rPr lang="en-US" altLang="en-US" sz="2600" b="1" dirty="0">
                <a:latin typeface="Cambria" panose="02040503050406030204" pitchFamily="18" charset="0"/>
              </a:rPr>
              <a:t>:</a:t>
            </a:r>
            <a:r>
              <a:rPr lang="en-US" altLang="en-US" sz="2600" dirty="0">
                <a:latin typeface="Cambria" panose="02040503050406030204" pitchFamily="18" charset="0"/>
              </a:rPr>
              <a:t>	Check the solution found.</a:t>
            </a:r>
            <a:endParaRPr lang="en-US" altLang="en-US" sz="2600" b="1" u="sng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A THREE-VARIABLE CONSISTENT SYSTEM WITH ONE SOLUTION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246" y="1981200"/>
            <a:ext cx="4775507" cy="4260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/>
              <a:t>THREE-VARIABLE CONSISTENT SYSTEMS WITH INFINITELY MANY SOLUTIONS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05000"/>
            <a:ext cx="7315200" cy="4671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THREE-VARIABLE INCONSISTENT SYSTEMS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88" y="1981200"/>
            <a:ext cx="7388224" cy="4298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SOLVING THREE-VARIABLE LINEAR SYSTEMS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3429000"/>
            <a:ext cx="7696200" cy="26971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mbria" panose="02040503050406030204" pitchFamily="18" charset="0"/>
              </a:rPr>
              <a:t>Method of Substitution</a:t>
            </a:r>
          </a:p>
          <a:p>
            <a:pPr eaLnBrk="1" hangingPunct="1"/>
            <a:r>
              <a:rPr lang="en-US" altLang="en-US" dirty="0" smtClean="0">
                <a:latin typeface="Cambria" panose="02040503050406030204" pitchFamily="18" charset="0"/>
              </a:rPr>
              <a:t>Method of Elimination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8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Three-variable linear systems can be solved by the same two methods used to solve two-variable linear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SYSTEM OF EQUATIONS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38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In general, a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system of equations</a:t>
            </a:r>
            <a:r>
              <a:rPr lang="en-US" altLang="en-US" dirty="0">
                <a:latin typeface="Cambria" panose="02040503050406030204" pitchFamily="18" charset="0"/>
              </a:rPr>
              <a:t> is a collection of two or more equations, each containing two or more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SOLUTION OF A SYSTEM OF EQUATIONS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82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A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solution</a:t>
            </a:r>
            <a:r>
              <a:rPr lang="en-US" altLang="en-US" dirty="0">
                <a:latin typeface="Cambria" panose="02040503050406030204" pitchFamily="18" charset="0"/>
              </a:rPr>
              <a:t> of a system of equations consists of values for the variables that are solutions of each equation in the system.  To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solve</a:t>
            </a:r>
            <a:r>
              <a:rPr lang="en-US" altLang="en-US" dirty="0">
                <a:latin typeface="Cambria" panose="02040503050406030204" pitchFamily="18" charset="0"/>
              </a:rPr>
              <a:t> a system of equations means to find all solutions to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3273" y="1676400"/>
                <a:ext cx="8805487" cy="41479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1.   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   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=−30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>
                  <a:latin typeface="Cambria" panose="02040503050406030204" pitchFamily="18" charset="0"/>
                </a:endParaRPr>
              </a:p>
              <a:p>
                <a:r>
                  <a:rPr lang="en-US" dirty="0" smtClean="0">
                    <a:latin typeface="Cambria" panose="02040503050406030204" pitchFamily="18" charset="0"/>
                  </a:rPr>
                  <a:t>        Solution: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=−2,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=4; 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−2, 4</m:t>
                        </m:r>
                      </m:e>
                    </m:d>
                  </m:oMath>
                </a14:m>
                <a:endParaRPr lang="en-US" dirty="0" smtClean="0">
                  <a:latin typeface="Cambria" panose="02040503050406030204" pitchFamily="18" charset="0"/>
                </a:endParaRPr>
              </a:p>
              <a:p>
                <a:endParaRPr lang="en-US" dirty="0" smtClean="0">
                  <a:latin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2.   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          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>
                  <a:latin typeface="Cambria" panose="02040503050406030204" pitchFamily="18" charset="0"/>
                </a:endParaRPr>
              </a:p>
              <a:p>
                <a:r>
                  <a:rPr lang="en-US" dirty="0" smtClean="0">
                    <a:latin typeface="Cambria" panose="02040503050406030204" pitchFamily="18" charset="0"/>
                  </a:rPr>
                  <a:t>        Solution: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=−2,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=−3,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=1; 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 −3, 1</m:t>
                        </m:r>
                      </m:e>
                    </m:d>
                  </m:oMath>
                </a14:m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73" y="1676400"/>
                <a:ext cx="8805487" cy="4147995"/>
              </a:xfrm>
              <a:prstGeom prst="rect">
                <a:avLst/>
              </a:prstGeom>
              <a:blipFill rotWithShape="0">
                <a:blip r:embed="rId2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CONSISTENT AND INCONSISTENT SYSTEMS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534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When a system of equations has at least one solution, it is said to be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consistent</a:t>
            </a:r>
            <a:r>
              <a:rPr lang="en-US" altLang="en-US" dirty="0">
                <a:latin typeface="Cambria" panose="02040503050406030204" pitchFamily="18" charset="0"/>
              </a:rPr>
              <a:t>; otherwise, it is called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inconsistent</a:t>
            </a:r>
            <a:r>
              <a:rPr lang="en-US" altLang="en-US" dirty="0">
                <a:latin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SYSTEMS OF LINEAR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05800" cy="51706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An equation is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variables is said to be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linear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if it is equivalent to an equation of the form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en-US" sz="3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en-US" sz="3000" b="0" i="1" smtClean="0">
                          <a:latin typeface="Cambria Math" panose="02040503050406030204" pitchFamily="18" charset="0"/>
                        </a:rPr>
                        <m:t>+⋯+</m:t>
                      </m:r>
                      <m:sSub>
                        <m:sSub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3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3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30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3000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3000" b="0" i="1" dirty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3000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3000" i="1" baseline="-25000" dirty="0" err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distinct variables,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30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3000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3000" b="0" i="1" dirty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en-US" sz="3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0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en-US" sz="3000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en-US" sz="3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are constants, and at least one of the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’s is not 0.</a:t>
                </a:r>
                <a:br>
                  <a:rPr lang="en-US" altLang="en-US" sz="3000" dirty="0">
                    <a:latin typeface="Cambria" panose="02040503050406030204" pitchFamily="18" charset="0"/>
                  </a:rPr>
                </a:br>
                <a:endParaRPr lang="en-US" altLang="en-US" sz="3000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If each equation in a system of equations is linear, we have a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system of linear equations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.</a:t>
                </a:r>
                <a:endParaRPr lang="en-US" altLang="en-US" sz="3000" i="1" baseline="-25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05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05800" cy="5170646"/>
              </a:xfrm>
              <a:prstGeom prst="rect">
                <a:avLst/>
              </a:prstGeom>
              <a:blipFill rotWithShape="0">
                <a:blip r:embed="rId2"/>
                <a:stretch>
                  <a:fillRect l="-1762" t="-1533" r="-1395" b="-25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LINEAR SYSTEMS WITH TWO EQUATIONS AND TWO VARIABLES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153400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175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175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175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175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175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75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75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75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75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In a linear system of equations with two variables and two equations, the graph of each equation in the system is a line.  The two lines either: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latin typeface="Cambria" panose="02040503050406030204" pitchFamily="18" charset="0"/>
              </a:rPr>
              <a:t>(a)	  intersect</a:t>
            </a:r>
            <a:endParaRPr lang="en-US" altLang="en-US" dirty="0">
              <a:latin typeface="Cambria" panose="020405030504060302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latin typeface="Cambria" panose="02040503050406030204" pitchFamily="18" charset="0"/>
              </a:rPr>
              <a:t>(b)  are </a:t>
            </a:r>
            <a:r>
              <a:rPr lang="en-US" altLang="en-US" dirty="0">
                <a:latin typeface="Cambria" panose="02040503050406030204" pitchFamily="18" charset="0"/>
              </a:rPr>
              <a:t>parallel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latin typeface="Cambria" panose="02040503050406030204" pitchFamily="18" charset="0"/>
              </a:rPr>
              <a:t>(c)	  are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coincident</a:t>
            </a:r>
            <a:r>
              <a:rPr lang="en-US" altLang="en-US" dirty="0">
                <a:latin typeface="Cambria" panose="02040503050406030204" pitchFamily="18" charset="0"/>
              </a:rPr>
              <a:t> (that is, identical)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 CONSISTENT SYSTEM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534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If the lines intersect, the system of equations has one solution, given by the point of intersection.  The system is </a:t>
            </a:r>
            <a:r>
              <a:rPr lang="en-US" altLang="en-US" b="1" i="1" dirty="0">
                <a:solidFill>
                  <a:srgbClr val="CC0000"/>
                </a:solidFill>
                <a:latin typeface="Cambria" panose="02040503050406030204" pitchFamily="18" charset="0"/>
              </a:rPr>
              <a:t>consistent</a:t>
            </a:r>
            <a:r>
              <a:rPr lang="en-US" altLang="en-US" dirty="0">
                <a:latin typeface="Cambria" panose="02040503050406030204" pitchFamily="18" charset="0"/>
              </a:rPr>
              <a:t> and the equations are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independent</a:t>
            </a:r>
            <a:r>
              <a:rPr lang="en-US" altLang="en-US" dirty="0">
                <a:latin typeface="Cambria" panose="02040503050406030204" pitchFamily="18" charset="0"/>
              </a:rPr>
              <a:t>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40065"/>
            <a:ext cx="29638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AN INCONSISTENT SYSTEM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534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If the lines are parallel, the system of equations has no solution, because the lines never intersect.  The system is </a:t>
            </a:r>
            <a:r>
              <a:rPr lang="en-US" altLang="en-US" b="1" i="1" dirty="0">
                <a:solidFill>
                  <a:srgbClr val="CC0000"/>
                </a:solidFill>
                <a:latin typeface="Cambria" panose="02040503050406030204" pitchFamily="18" charset="0"/>
              </a:rPr>
              <a:t>inconsistent</a:t>
            </a:r>
            <a:r>
              <a:rPr lang="en-US" altLang="en-US" dirty="0">
                <a:latin typeface="Cambria" panose="02040503050406030204" pitchFamily="18" charset="0"/>
              </a:rPr>
              <a:t>.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00400"/>
            <a:ext cx="303053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401</Words>
  <Application>Microsoft Office PowerPoint</Application>
  <PresentationFormat>On-screen Show (4:3)</PresentationFormat>
  <Paragraphs>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Cambria</vt:lpstr>
      <vt:lpstr>Cambria Math</vt:lpstr>
      <vt:lpstr>Times New Roman</vt:lpstr>
      <vt:lpstr>Default Design</vt:lpstr>
      <vt:lpstr>Section 12.1</vt:lpstr>
      <vt:lpstr>SYSTEM OF EQUATIONS</vt:lpstr>
      <vt:lpstr>SOLUTION OF A SYSTEM OF EQUATIONS </vt:lpstr>
      <vt:lpstr>EXAMPLES</vt:lpstr>
      <vt:lpstr>CONSISTENT AND INCONSISTENT SYSTEMS</vt:lpstr>
      <vt:lpstr>SYSTEMS OF LINEAR EQUATIONS</vt:lpstr>
      <vt:lpstr>LINEAR SYSTEMS WITH TWO EQUATIONS AND TWO VARIABLES</vt:lpstr>
      <vt:lpstr>A CONSISTENT SYSTEM</vt:lpstr>
      <vt:lpstr>AN INCONSISTENT SYSTEM</vt:lpstr>
      <vt:lpstr>A DEPENDENT SYSTEM</vt:lpstr>
      <vt:lpstr>SOLVING A SYSTEM BY SUBSTITUTION</vt:lpstr>
      <vt:lpstr>RULES FOR OBTAINING AN EQUIVALENT SYSTEM OF EQUATIONS</vt:lpstr>
      <vt:lpstr>SOLVING A SYSTEM BY THE METHOD OF ELIMINATION</vt:lpstr>
      <vt:lpstr>A THREE-VARIABLE CONSISTENT SYSTEM WITH ONE SOLUTION</vt:lpstr>
      <vt:lpstr>THREE-VARIABLE CONSISTENT SYSTEMS WITH INFINITELY MANY SOLUTIONS</vt:lpstr>
      <vt:lpstr>THREE-VARIABLE INCONSISTENT SYSTEMS</vt:lpstr>
      <vt:lpstr>SOLVING THREE-VARIABLE LINEAR SYSTEMS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12.1</dc:title>
  <dc:creator>Allen Fuller</dc:creator>
  <cp:lastModifiedBy>Fuller, Allen</cp:lastModifiedBy>
  <cp:revision>28</cp:revision>
  <dcterms:created xsi:type="dcterms:W3CDTF">2008-07-08T23:32:04Z</dcterms:created>
  <dcterms:modified xsi:type="dcterms:W3CDTF">2016-06-30T17:58:32Z</dcterms:modified>
</cp:coreProperties>
</file>