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B8298-7D12-4135-AC48-983B268132B2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76F57-3AFC-420F-8DA1-0245B65E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20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B7EA7-3E98-43F9-A986-B0537CF53F27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A6FB7-E54E-4674-9FB4-DF12B512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5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6FB7-E54E-4674-9FB4-DF12B5122C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5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91F9E-72A4-4DEC-8267-34216B581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05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CD723-B5B5-4D58-BE23-BFF26FE3D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93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FF98A-2899-4D24-B18B-2844332DF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62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52612-13AB-46BA-8457-743C3C21EC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40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B44D7-0825-4420-A3CD-2614A90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38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54E18-5C76-4E8C-AB39-D086F27FF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27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CFDF0-3E4D-4E2C-9EDA-9000938C84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84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A7669-71DF-4CDF-B8FA-5D2F698A70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00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23140-1FE2-45DC-8E58-87733CEE28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06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E3A8-936D-406F-84BE-9D18C7CA6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575BA-39BC-4C1C-9623-0C39BA0BB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12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7CB2D9B3-49D1-4CEF-B249-6C9648A00D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Section 1.5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Solving Inequalities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INTERVALS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295400"/>
                <a:ext cx="8458200" cy="52860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5715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2700" dirty="0" smtClean="0">
                    <a:latin typeface="Cambria" panose="02040503050406030204" pitchFamily="18" charset="0"/>
                  </a:rPr>
                  <a:t>A </a:t>
                </a:r>
                <a:r>
                  <a:rPr lang="en-US" altLang="en-US" sz="27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closed interval</a:t>
                </a:r>
                <a:r>
                  <a:rPr lang="en-US" altLang="en-US" sz="2700" dirty="0">
                    <a:latin typeface="Cambria" panose="02040503050406030204" pitchFamily="18" charset="0"/>
                  </a:rPr>
                  <a:t>, denoted by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</a:rPr>
                  <a:t>, consists of all real numbers </a:t>
                </a:r>
                <a14:m>
                  <m:oMath xmlns:m="http://schemas.openxmlformats.org/officeDocument/2006/math">
                    <m:r>
                      <a:rPr lang="en-US" altLang="en-US" sz="27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</a:rPr>
                  <a:t> for which  </a:t>
                </a:r>
                <a14:m>
                  <m:oMath xmlns:m="http://schemas.openxmlformats.org/officeDocument/2006/math">
                    <m:r>
                      <a:rPr lang="en-US" altLang="en-US" sz="27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700" i="1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en-US" sz="2700" i="1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700" i="1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en-US" sz="2700" i="1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2700" dirty="0">
                    <a:latin typeface="Cambria" panose="02040503050406030204" pitchFamily="18" charset="0"/>
                  </a:rPr>
                  <a:t>An </a:t>
                </a:r>
                <a:r>
                  <a:rPr lang="en-US" altLang="en-US" sz="27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open interval</a:t>
                </a:r>
                <a:r>
                  <a:rPr lang="en-US" altLang="en-US" sz="2700" dirty="0">
                    <a:latin typeface="Cambria" panose="02040503050406030204" pitchFamily="18" charset="0"/>
                  </a:rPr>
                  <a:t>, denoted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</a:rPr>
                  <a:t>, consists of all real numbers </a:t>
                </a:r>
                <a14:m>
                  <m:oMath xmlns:m="http://schemas.openxmlformats.org/officeDocument/2006/math">
                    <m:r>
                      <a:rPr lang="en-US" altLang="en-US" sz="27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</a:rPr>
                  <a:t> for which  </a:t>
                </a:r>
                <a14:m>
                  <m:oMath xmlns:m="http://schemas.openxmlformats.org/officeDocument/2006/math">
                    <m:r>
                      <a:rPr lang="en-US" altLang="en-US" sz="27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altLang="en-US" sz="27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half-open</a:t>
                </a:r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or </a:t>
                </a:r>
                <a:r>
                  <a:rPr lang="en-US" altLang="en-US" sz="27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half-closed</a:t>
                </a:r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7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intervals</a:t>
                </a:r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are  </a:t>
                </a:r>
                <a14:m>
                  <m:oMath xmlns:m="http://schemas.openxmlformats.org/officeDocument/2006/math">
                    <m:d>
                      <m:dPr>
                        <m:endChr m:val="]"/>
                        <m:ctrlP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consisted of all real numbers </a:t>
                </a:r>
                <a14:m>
                  <m:oMath xmlns:m="http://schemas.openxmlformats.org/officeDocument/2006/math"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en-US" sz="2700" i="1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700" i="1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en-US" sz="2700" i="1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ctrlP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altLang="en-US" sz="2700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consisting of all real numbers </a:t>
                </a:r>
                <a14:m>
                  <m:oMath xmlns:m="http://schemas.openxmlformats.org/officeDocument/2006/math"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for which  </a:t>
                </a:r>
                <a14:m>
                  <m:oMath xmlns:m="http://schemas.openxmlformats.org/officeDocument/2006/math"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In each of these  definitions, the number </a:t>
                </a:r>
                <a14:m>
                  <m:oMath xmlns:m="http://schemas.openxmlformats.org/officeDocument/2006/math"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called the </a:t>
                </a:r>
                <a:r>
                  <a:rPr lang="en-US" altLang="en-US" sz="27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left endpoint</a:t>
                </a:r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and the number </a:t>
                </a:r>
                <a14:m>
                  <m:oMath xmlns:m="http://schemas.openxmlformats.org/officeDocument/2006/math">
                    <m:r>
                      <a:rPr lang="en-US" altLang="en-US" sz="27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called the </a:t>
                </a:r>
                <a:r>
                  <a:rPr lang="en-US" altLang="en-US" sz="27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right endpoint</a:t>
                </a:r>
                <a:r>
                  <a:rPr lang="en-US" altLang="en-US" sz="27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of the interval.</a:t>
                </a:r>
                <a:endParaRPr lang="en-US" altLang="en-US" sz="2700" b="1" i="1" u="sng" dirty="0">
                  <a:solidFill>
                    <a:srgbClr val="C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295400"/>
                <a:ext cx="8458200" cy="5286062"/>
              </a:xfrm>
              <a:prstGeom prst="rect">
                <a:avLst/>
              </a:prstGeom>
              <a:blipFill rotWithShape="0">
                <a:blip r:embed="rId2"/>
                <a:stretch>
                  <a:fillRect l="-1298" t="-1153" r="-793"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712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NONNEGATIVE PROPERTY OF INEQUALITIES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15645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For any real number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</a:rPr>
                  <a:t>,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en-US" i="1" baseline="30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≥0</m:t>
                      </m:r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55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1564531"/>
              </a:xfrm>
              <a:prstGeom prst="rect">
                <a:avLst/>
              </a:prstGeom>
              <a:blipFill rotWithShape="0">
                <a:blip r:embed="rId2"/>
                <a:stretch>
                  <a:fillRect l="-1891" t="-50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94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ADDITION PROPERTY OF INEQUALITIES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676400"/>
                <a:ext cx="8534400" cy="2043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For real numbers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	If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 then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	If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 then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50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76400"/>
                <a:ext cx="8534400" cy="2043113"/>
              </a:xfrm>
              <a:prstGeom prst="rect">
                <a:avLst/>
              </a:prstGeom>
              <a:blipFill rotWithShape="0">
                <a:blip r:embed="rId2"/>
                <a:stretch>
                  <a:fillRect l="-1786" t="-3881" b="-98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1494" y="4191000"/>
            <a:ext cx="8721012" cy="2400657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 smtClean="0">
                <a:latin typeface="Cambria" panose="02040503050406030204" pitchFamily="18" charset="0"/>
              </a:rPr>
              <a:t>This property </a:t>
            </a:r>
            <a:r>
              <a:rPr lang="en-US" altLang="en-US" sz="3000" dirty="0">
                <a:latin typeface="Cambria" panose="02040503050406030204" pitchFamily="18" charset="0"/>
              </a:rPr>
              <a:t>says that </a:t>
            </a:r>
            <a:r>
              <a:rPr lang="en-US" altLang="en-US" sz="3000" dirty="0" smtClean="0">
                <a:latin typeface="Cambria" panose="02040503050406030204" pitchFamily="18" charset="0"/>
              </a:rPr>
              <a:t>the direction of the inequality remains unchanged if the same number is added to each side.  The same is true for subtracting a number since subtracting is equivalent to adding a negative number.</a:t>
            </a:r>
            <a:endParaRPr lang="en-US" altLang="en-US" sz="3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1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MULTIPLICATION PROPERTY FOR INEQUALITIES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676400"/>
                <a:ext cx="8458200" cy="2835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For real numbers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	If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then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3000" i="1" dirty="0" err="1" smtClean="0">
                        <a:latin typeface="Cambria Math" panose="02040503050406030204" pitchFamily="18" charset="0"/>
                      </a:rPr>
                      <m:t>𝑏𝑐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.</a:t>
                </a:r>
              </a:p>
              <a:p>
                <a:r>
                  <a:rPr lang="en-US" altLang="en-US" sz="3000" dirty="0">
                    <a:latin typeface="Cambria" panose="02040503050406030204" pitchFamily="18" charset="0"/>
                  </a:rPr>
                  <a:t>	If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then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en-US" sz="3000" i="1" dirty="0" err="1" smtClean="0">
                        <a:latin typeface="Cambria Math" panose="02040503050406030204" pitchFamily="18" charset="0"/>
                      </a:rPr>
                      <m:t>𝑏𝑐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	If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then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en-US" sz="3000" i="1" dirty="0" err="1" smtClean="0">
                        <a:latin typeface="Cambria Math" panose="02040503050406030204" pitchFamily="18" charset="0"/>
                      </a:rPr>
                      <m:t>𝑏𝑐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.</a:t>
                </a:r>
              </a:p>
              <a:p>
                <a:r>
                  <a:rPr lang="en-US" altLang="en-US" sz="3000" dirty="0">
                    <a:latin typeface="Cambria" panose="02040503050406030204" pitchFamily="18" charset="0"/>
                  </a:rPr>
                  <a:t>	If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then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3000" i="1" dirty="0" err="1" smtClean="0">
                        <a:latin typeface="Cambria Math" panose="02040503050406030204" pitchFamily="18" charset="0"/>
                      </a:rPr>
                      <m:t>𝑏𝑐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253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458200" cy="2835275"/>
              </a:xfrm>
              <a:prstGeom prst="rect">
                <a:avLst/>
              </a:prstGeom>
              <a:blipFill rotWithShape="0">
                <a:blip r:embed="rId2"/>
                <a:stretch>
                  <a:fillRect l="-1730" t="-2796" b="-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49594" y="4648200"/>
            <a:ext cx="8721012" cy="1938992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 smtClean="0">
                <a:latin typeface="Cambria" panose="02040503050406030204" pitchFamily="18" charset="0"/>
              </a:rPr>
              <a:t>This property </a:t>
            </a:r>
            <a:r>
              <a:rPr lang="en-US" altLang="en-US" sz="3000" dirty="0">
                <a:latin typeface="Cambria" panose="02040503050406030204" pitchFamily="18" charset="0"/>
              </a:rPr>
              <a:t>says that if the inequality is multiplied by a positive number the inequality sign stays the same.  If it is multiplied by a negative number, the direction of the inequality sign changes.</a:t>
            </a:r>
          </a:p>
        </p:txBody>
      </p:sp>
    </p:spTree>
    <p:extLst>
      <p:ext uri="{BB962C8B-B14F-4D97-AF65-F5344CB8AC3E}">
        <p14:creationId xmlns:p14="http://schemas.microsoft.com/office/powerpoint/2010/main" val="303386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RECIPROCAL PROPERTY FOR INEQUALITIES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1500" y="1828800"/>
                <a:ext cx="7810500" cy="2468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    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Aft>
                    <a:spcPts val="1920"/>
                  </a:spcAft>
                </a:pPr>
                <a:endParaRPr lang="en-US" dirty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    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1828800"/>
                <a:ext cx="7810500" cy="2468112"/>
              </a:xfrm>
              <a:prstGeom prst="rect">
                <a:avLst/>
              </a:prstGeom>
              <a:blipFill rotWithShape="0">
                <a:blip r:embed="rId3"/>
                <a:stretch>
                  <a:fillRect l="-2030"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9594" y="4648200"/>
            <a:ext cx="8721012" cy="1477328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 smtClean="0">
                <a:latin typeface="Cambria" panose="02040503050406030204" pitchFamily="18" charset="0"/>
              </a:rPr>
              <a:t>This property </a:t>
            </a:r>
            <a:r>
              <a:rPr lang="en-US" altLang="en-US" sz="3000" dirty="0">
                <a:latin typeface="Cambria" panose="02040503050406030204" pitchFamily="18" charset="0"/>
              </a:rPr>
              <a:t>says that </a:t>
            </a:r>
            <a:r>
              <a:rPr lang="en-US" altLang="en-US" sz="3000" dirty="0" smtClean="0">
                <a:latin typeface="Cambria" panose="02040503050406030204" pitchFamily="18" charset="0"/>
              </a:rPr>
              <a:t>the reciprocal of a positive real number is positive and the reciprocal of a negative real number </a:t>
            </a:r>
            <a:r>
              <a:rPr lang="en-US" altLang="en-US" sz="3000" smtClean="0">
                <a:latin typeface="Cambria" panose="02040503050406030204" pitchFamily="18" charset="0"/>
              </a:rPr>
              <a:t>is negative.</a:t>
            </a:r>
            <a:endParaRPr lang="en-US" altLang="en-US" sz="3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4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PROCEDURES THAT LEAVE INEQUALITY SYMBOL UNCHANGED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457200" y="1752600"/>
            <a:ext cx="8229600" cy="40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Aft>
                <a:spcPts val="1925"/>
              </a:spcAft>
              <a:buFont typeface="Arial" panose="020B0604020202020204" pitchFamily="34" charset="0"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Simplify both sides of the inequality by combining like terms and eliminating parentheses.</a:t>
            </a:r>
          </a:p>
          <a:p>
            <a:pPr eaLnBrk="1" hangingPunct="1">
              <a:spcAft>
                <a:spcPts val="1925"/>
              </a:spcAft>
              <a:buFont typeface="Arial" panose="020B0604020202020204" pitchFamily="34" charset="0"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Add or subtract the same expression on both sides of the inequality.</a:t>
            </a:r>
          </a:p>
          <a:p>
            <a:pPr eaLnBrk="1" hangingPunct="1">
              <a:spcAft>
                <a:spcPts val="1925"/>
              </a:spcAft>
              <a:buFont typeface="Arial" panose="020B0604020202020204" pitchFamily="34" charset="0"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Multiply or divide both sides of the </a:t>
            </a:r>
            <a:r>
              <a:rPr lang="en-US" altLang="en-US" dirty="0" smtClean="0">
                <a:latin typeface="Cambria" panose="02040503050406030204" pitchFamily="18" charset="0"/>
              </a:rPr>
              <a:t>inequality </a:t>
            </a:r>
            <a:r>
              <a:rPr lang="en-US" altLang="en-US" dirty="0">
                <a:latin typeface="Cambria" panose="02040503050406030204" pitchFamily="18" charset="0"/>
              </a:rPr>
              <a:t>by the same </a:t>
            </a:r>
            <a:r>
              <a:rPr lang="en-US" altLang="en-US" b="1" i="1" u="sng" dirty="0">
                <a:latin typeface="Cambria" panose="02040503050406030204" pitchFamily="18" charset="0"/>
              </a:rPr>
              <a:t>positive</a:t>
            </a:r>
            <a:r>
              <a:rPr lang="en-US" altLang="en-US" dirty="0">
                <a:latin typeface="Cambria" panose="02040503050406030204" pitchFamily="18" charset="0"/>
              </a:rPr>
              <a:t> expression.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PROCEDURES THAT REVERSE THE SENSE OR DIRECTION OF THE INEQUALITY SYMBOL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457200" y="2133600"/>
            <a:ext cx="8229600" cy="353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Aft>
                <a:spcPts val="1925"/>
              </a:spcAft>
              <a:buFont typeface="Arial" panose="020B0604020202020204" pitchFamily="34" charset="0"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Interchange the two sides of the inequality.</a:t>
            </a:r>
          </a:p>
          <a:p>
            <a:pPr eaLnBrk="1" hangingPunct="1">
              <a:spcAft>
                <a:spcPts val="1925"/>
              </a:spcAft>
              <a:buFont typeface="Arial" panose="020B0604020202020204" pitchFamily="34" charset="0"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Multiply or divide both sides of the </a:t>
            </a:r>
            <a:r>
              <a:rPr lang="en-US" altLang="en-US" dirty="0" smtClean="0">
                <a:latin typeface="Cambria" panose="02040503050406030204" pitchFamily="18" charset="0"/>
              </a:rPr>
              <a:t>inequality </a:t>
            </a:r>
            <a:r>
              <a:rPr lang="en-US" altLang="en-US" dirty="0">
                <a:latin typeface="Cambria" panose="02040503050406030204" pitchFamily="18" charset="0"/>
              </a:rPr>
              <a:t>by the same </a:t>
            </a:r>
            <a:r>
              <a:rPr lang="en-US" altLang="en-US" b="1" i="1" u="sng" dirty="0">
                <a:latin typeface="Cambria" panose="02040503050406030204" pitchFamily="18" charset="0"/>
              </a:rPr>
              <a:t>negative</a:t>
            </a:r>
            <a:r>
              <a:rPr lang="en-US" altLang="en-US" dirty="0">
                <a:latin typeface="Cambria" panose="02040503050406030204" pitchFamily="18" charset="0"/>
              </a:rPr>
              <a:t> expression</a:t>
            </a:r>
            <a:r>
              <a:rPr lang="en-US" altLang="en-US" dirty="0" smtClean="0">
                <a:latin typeface="Cambria" panose="02040503050406030204" pitchFamily="18" charset="0"/>
              </a:rPr>
              <a:t>.</a:t>
            </a:r>
          </a:p>
          <a:p>
            <a:pPr eaLnBrk="1" hangingPunct="1">
              <a:spcAft>
                <a:spcPts val="1925"/>
              </a:spcAft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latin typeface="Cambria" panose="02040503050406030204" pitchFamily="18" charset="0"/>
              </a:rPr>
              <a:t>If you take the reciprocal of both sides of </a:t>
            </a:r>
            <a:r>
              <a:rPr lang="en-US" altLang="en-US" smtClean="0">
                <a:latin typeface="Cambria" panose="02040503050406030204" pitchFamily="18" charset="0"/>
              </a:rPr>
              <a:t>an inequality.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1920"/>
          </a:spcAft>
          <a:defRPr dirty="0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256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Cambria Math</vt:lpstr>
      <vt:lpstr>Times New Roman</vt:lpstr>
      <vt:lpstr>Default Design</vt:lpstr>
      <vt:lpstr>Section 1.5</vt:lpstr>
      <vt:lpstr>INTERVALS</vt:lpstr>
      <vt:lpstr>NONNEGATIVE PROPERTY OF INEQUALITIES</vt:lpstr>
      <vt:lpstr>ADDITION PROPERTY OF INEQUALITIES</vt:lpstr>
      <vt:lpstr>MULTIPLICATION PROPERTY FOR INEQUALITIES</vt:lpstr>
      <vt:lpstr>RECIPROCAL PROPERTY FOR INEQUALITIES</vt:lpstr>
      <vt:lpstr>PROCEDURES THAT LEAVE INEQUALITY SYMBOL UNCHANGED</vt:lpstr>
      <vt:lpstr>PROCEDURES THAT REVERSE THE SENSE OR DIRECTION OF THE INEQUALITY SYMBOL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1.3</dc:title>
  <dc:creator>a_fuller</dc:creator>
  <cp:lastModifiedBy>Fuller, Allen</cp:lastModifiedBy>
  <cp:revision>25</cp:revision>
  <cp:lastPrinted>2016-06-20T15:23:31Z</cp:lastPrinted>
  <dcterms:created xsi:type="dcterms:W3CDTF">2008-06-30T18:40:05Z</dcterms:created>
  <dcterms:modified xsi:type="dcterms:W3CDTF">2016-06-20T15:26:35Z</dcterms:modified>
</cp:coreProperties>
</file>